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4"/>
  </p:sldMasterIdLst>
  <p:notesMasterIdLst>
    <p:notesMasterId r:id="rId92"/>
  </p:notesMasterIdLst>
  <p:sldIdLst>
    <p:sldId id="256" r:id="rId5"/>
    <p:sldId id="271" r:id="rId6"/>
    <p:sldId id="391" r:id="rId7"/>
    <p:sldId id="376" r:id="rId8"/>
    <p:sldId id="359" r:id="rId9"/>
    <p:sldId id="393" r:id="rId10"/>
    <p:sldId id="366" r:id="rId11"/>
    <p:sldId id="385" r:id="rId12"/>
    <p:sldId id="363" r:id="rId13"/>
    <p:sldId id="388" r:id="rId14"/>
    <p:sldId id="369" r:id="rId15"/>
    <p:sldId id="390" r:id="rId16"/>
    <p:sldId id="396" r:id="rId17"/>
    <p:sldId id="397" r:id="rId18"/>
    <p:sldId id="398" r:id="rId19"/>
    <p:sldId id="399" r:id="rId20"/>
    <p:sldId id="400" r:id="rId21"/>
    <p:sldId id="401" r:id="rId22"/>
    <p:sldId id="402" r:id="rId23"/>
    <p:sldId id="403" r:id="rId24"/>
    <p:sldId id="404" r:id="rId25"/>
    <p:sldId id="405" r:id="rId26"/>
    <p:sldId id="406" r:id="rId27"/>
    <p:sldId id="407" r:id="rId28"/>
    <p:sldId id="408" r:id="rId29"/>
    <p:sldId id="409" r:id="rId30"/>
    <p:sldId id="410" r:id="rId31"/>
    <p:sldId id="411" r:id="rId32"/>
    <p:sldId id="412" r:id="rId33"/>
    <p:sldId id="413" r:id="rId34"/>
    <p:sldId id="414" r:id="rId35"/>
    <p:sldId id="415" r:id="rId36"/>
    <p:sldId id="416" r:id="rId37"/>
    <p:sldId id="417" r:id="rId38"/>
    <p:sldId id="418" r:id="rId39"/>
    <p:sldId id="472" r:id="rId40"/>
    <p:sldId id="471" r:id="rId41"/>
    <p:sldId id="470" r:id="rId42"/>
    <p:sldId id="420" r:id="rId43"/>
    <p:sldId id="419" r:id="rId44"/>
    <p:sldId id="421" r:id="rId45"/>
    <p:sldId id="422" r:id="rId46"/>
    <p:sldId id="423" r:id="rId47"/>
    <p:sldId id="424" r:id="rId48"/>
    <p:sldId id="425" r:id="rId49"/>
    <p:sldId id="426" r:id="rId50"/>
    <p:sldId id="427" r:id="rId51"/>
    <p:sldId id="428" r:id="rId52"/>
    <p:sldId id="429" r:id="rId53"/>
    <p:sldId id="430" r:id="rId54"/>
    <p:sldId id="431" r:id="rId55"/>
    <p:sldId id="432" r:id="rId56"/>
    <p:sldId id="433" r:id="rId57"/>
    <p:sldId id="434" r:id="rId58"/>
    <p:sldId id="435" r:id="rId59"/>
    <p:sldId id="436" r:id="rId60"/>
    <p:sldId id="437" r:id="rId61"/>
    <p:sldId id="438" r:id="rId62"/>
    <p:sldId id="439" r:id="rId63"/>
    <p:sldId id="440" r:id="rId64"/>
    <p:sldId id="441" r:id="rId65"/>
    <p:sldId id="442" r:id="rId66"/>
    <p:sldId id="443" r:id="rId67"/>
    <p:sldId id="444" r:id="rId68"/>
    <p:sldId id="445" r:id="rId69"/>
    <p:sldId id="446" r:id="rId70"/>
    <p:sldId id="447" r:id="rId71"/>
    <p:sldId id="448" r:id="rId72"/>
    <p:sldId id="449" r:id="rId73"/>
    <p:sldId id="450" r:id="rId74"/>
    <p:sldId id="451" r:id="rId75"/>
    <p:sldId id="452" r:id="rId76"/>
    <p:sldId id="453" r:id="rId77"/>
    <p:sldId id="454" r:id="rId78"/>
    <p:sldId id="458" r:id="rId79"/>
    <p:sldId id="459" r:id="rId80"/>
    <p:sldId id="460" r:id="rId81"/>
    <p:sldId id="461" r:id="rId82"/>
    <p:sldId id="462" r:id="rId83"/>
    <p:sldId id="463" r:id="rId84"/>
    <p:sldId id="464" r:id="rId85"/>
    <p:sldId id="465" r:id="rId86"/>
    <p:sldId id="466" r:id="rId87"/>
    <p:sldId id="467" r:id="rId88"/>
    <p:sldId id="468" r:id="rId89"/>
    <p:sldId id="469" r:id="rId90"/>
    <p:sldId id="374"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8CB7E5-7138-4537-977F-638629749E17}">
          <p14:sldIdLst>
            <p14:sldId id="256"/>
            <p14:sldId id="271"/>
            <p14:sldId id="391"/>
            <p14:sldId id="376"/>
            <p14:sldId id="359"/>
            <p14:sldId id="393"/>
            <p14:sldId id="366"/>
            <p14:sldId id="385"/>
            <p14:sldId id="363"/>
            <p14:sldId id="388"/>
            <p14:sldId id="369"/>
            <p14:sldId id="390"/>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72"/>
            <p14:sldId id="471"/>
            <p14:sldId id="470"/>
            <p14:sldId id="420"/>
            <p14:sldId id="419"/>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8"/>
            <p14:sldId id="459"/>
            <p14:sldId id="460"/>
            <p14:sldId id="461"/>
            <p14:sldId id="462"/>
            <p14:sldId id="463"/>
            <p14:sldId id="464"/>
            <p14:sldId id="465"/>
            <p14:sldId id="466"/>
            <p14:sldId id="467"/>
            <p14:sldId id="468"/>
            <p14:sldId id="469"/>
            <p14:sldId id="374"/>
          </p14:sldIdLst>
        </p14:section>
        <p14:section name="Untitled Section" id="{E4E0FF00-A3D4-400F-9113-00F002FC35FD}">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ina Keller" initials="AK" lastIdx="8" clrIdx="0">
    <p:extLst>
      <p:ext uri="{19B8F6BF-5375-455C-9EA6-DF929625EA0E}">
        <p15:presenceInfo xmlns:p15="http://schemas.microsoft.com/office/powerpoint/2012/main" userId="Andreina Kel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47"/>
    <a:srgbClr val="FB9B4E"/>
    <a:srgbClr val="9999FF"/>
    <a:srgbClr val="00734A"/>
    <a:srgbClr val="58595D"/>
    <a:srgbClr val="596573"/>
    <a:srgbClr val="3C4647"/>
    <a:srgbClr val="00CF9A"/>
    <a:srgbClr val="4A0A61"/>
    <a:srgbClr val="0089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63678C-50C5-49BC-9D7E-2F8F2335B7A2}" v="82" dt="2023-10-18T17:10:55.8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commentAuthors" Target="commentAuthors.xml"/><Relationship Id="rId98"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a Norris" userId="a4072b87-56e5-4908-93e0-ee238d86a392" providerId="ADAL" clId="{8163678C-50C5-49BC-9D7E-2F8F2335B7A2}"/>
    <pc:docChg chg="undo custSel modSld sldOrd">
      <pc:chgData name="Kristina Norris" userId="a4072b87-56e5-4908-93e0-ee238d86a392" providerId="ADAL" clId="{8163678C-50C5-49BC-9D7E-2F8F2335B7A2}" dt="2023-10-24T17:56:04.946" v="190" actId="313"/>
      <pc:docMkLst>
        <pc:docMk/>
      </pc:docMkLst>
      <pc:sldChg chg="modSp mod">
        <pc:chgData name="Kristina Norris" userId="a4072b87-56e5-4908-93e0-ee238d86a392" providerId="ADAL" clId="{8163678C-50C5-49BC-9D7E-2F8F2335B7A2}" dt="2023-10-18T17:03:28.535" v="17" actId="14734"/>
        <pc:sldMkLst>
          <pc:docMk/>
          <pc:sldMk cId="759053942" sldId="376"/>
        </pc:sldMkLst>
        <pc:graphicFrameChg chg="modGraphic">
          <ac:chgData name="Kristina Norris" userId="a4072b87-56e5-4908-93e0-ee238d86a392" providerId="ADAL" clId="{8163678C-50C5-49BC-9D7E-2F8F2335B7A2}" dt="2023-10-18T17:03:28.535" v="17" actId="14734"/>
          <ac:graphicFrameMkLst>
            <pc:docMk/>
            <pc:sldMk cId="759053942" sldId="376"/>
            <ac:graphicFrameMk id="6" creationId="{9B871E56-17B0-AF6B-2040-F691C6E24DC3}"/>
          </ac:graphicFrameMkLst>
        </pc:graphicFrameChg>
      </pc:sldChg>
      <pc:sldChg chg="ord">
        <pc:chgData name="Kristina Norris" userId="a4072b87-56e5-4908-93e0-ee238d86a392" providerId="ADAL" clId="{8163678C-50C5-49BC-9D7E-2F8F2335B7A2}" dt="2023-10-18T16:57:39.146" v="11"/>
        <pc:sldMkLst>
          <pc:docMk/>
          <pc:sldMk cId="3198790964" sldId="388"/>
        </pc:sldMkLst>
      </pc:sldChg>
      <pc:sldChg chg="ord">
        <pc:chgData name="Kristina Norris" userId="a4072b87-56e5-4908-93e0-ee238d86a392" providerId="ADAL" clId="{8163678C-50C5-49BC-9D7E-2F8F2335B7A2}" dt="2023-10-18T16:57:11.480" v="1"/>
        <pc:sldMkLst>
          <pc:docMk/>
          <pc:sldMk cId="3353085419" sldId="390"/>
        </pc:sldMkLst>
      </pc:sldChg>
      <pc:sldChg chg="modSp mod">
        <pc:chgData name="Kristina Norris" userId="a4072b87-56e5-4908-93e0-ee238d86a392" providerId="ADAL" clId="{8163678C-50C5-49BC-9D7E-2F8F2335B7A2}" dt="2023-10-18T16:59:43.591" v="15" actId="14734"/>
        <pc:sldMkLst>
          <pc:docMk/>
          <pc:sldMk cId="2411758246" sldId="391"/>
        </pc:sldMkLst>
        <pc:graphicFrameChg chg="modGraphic">
          <ac:chgData name="Kristina Norris" userId="a4072b87-56e5-4908-93e0-ee238d86a392" providerId="ADAL" clId="{8163678C-50C5-49BC-9D7E-2F8F2335B7A2}" dt="2023-10-18T16:59:43.591" v="15" actId="14734"/>
          <ac:graphicFrameMkLst>
            <pc:docMk/>
            <pc:sldMk cId="2411758246" sldId="391"/>
            <ac:graphicFrameMk id="6" creationId="{6CF7655A-C708-3284-7E02-AF71A69FD34A}"/>
          </ac:graphicFrameMkLst>
        </pc:graphicFrameChg>
      </pc:sldChg>
      <pc:sldChg chg="modSp mod">
        <pc:chgData name="Kristina Norris" userId="a4072b87-56e5-4908-93e0-ee238d86a392" providerId="ADAL" clId="{8163678C-50C5-49BC-9D7E-2F8F2335B7A2}" dt="2023-10-18T17:12:50.617" v="51" actId="20577"/>
        <pc:sldMkLst>
          <pc:docMk/>
          <pc:sldMk cId="3918760967" sldId="403"/>
        </pc:sldMkLst>
        <pc:spChg chg="mod">
          <ac:chgData name="Kristina Norris" userId="a4072b87-56e5-4908-93e0-ee238d86a392" providerId="ADAL" clId="{8163678C-50C5-49BC-9D7E-2F8F2335B7A2}" dt="2023-10-18T17:12:50.617" v="51" actId="20577"/>
          <ac:spMkLst>
            <pc:docMk/>
            <pc:sldMk cId="3918760967" sldId="403"/>
            <ac:spMk id="5" creationId="{09015A52-D763-7E07-F19F-5B3206F596B2}"/>
          </ac:spMkLst>
        </pc:spChg>
      </pc:sldChg>
      <pc:sldChg chg="modSp mod">
        <pc:chgData name="Kristina Norris" userId="a4072b87-56e5-4908-93e0-ee238d86a392" providerId="ADAL" clId="{8163678C-50C5-49BC-9D7E-2F8F2335B7A2}" dt="2023-10-18T17:13:06.160" v="68" actId="20577"/>
        <pc:sldMkLst>
          <pc:docMk/>
          <pc:sldMk cId="3340373748" sldId="405"/>
        </pc:sldMkLst>
        <pc:spChg chg="mod">
          <ac:chgData name="Kristina Norris" userId="a4072b87-56e5-4908-93e0-ee238d86a392" providerId="ADAL" clId="{8163678C-50C5-49BC-9D7E-2F8F2335B7A2}" dt="2023-10-18T17:13:06.160" v="68" actId="20577"/>
          <ac:spMkLst>
            <pc:docMk/>
            <pc:sldMk cId="3340373748" sldId="405"/>
            <ac:spMk id="4" creationId="{8DA82763-E61D-9D78-6236-4BF3DFEB0F7F}"/>
          </ac:spMkLst>
        </pc:spChg>
      </pc:sldChg>
      <pc:sldChg chg="modSp mod">
        <pc:chgData name="Kristina Norris" userId="a4072b87-56e5-4908-93e0-ee238d86a392" providerId="ADAL" clId="{8163678C-50C5-49BC-9D7E-2F8F2335B7A2}" dt="2023-10-18T17:13:15.696" v="81" actId="20577"/>
        <pc:sldMkLst>
          <pc:docMk/>
          <pc:sldMk cId="221257141" sldId="406"/>
        </pc:sldMkLst>
        <pc:spChg chg="mod">
          <ac:chgData name="Kristina Norris" userId="a4072b87-56e5-4908-93e0-ee238d86a392" providerId="ADAL" clId="{8163678C-50C5-49BC-9D7E-2F8F2335B7A2}" dt="2023-10-18T17:13:15.696" v="81" actId="20577"/>
          <ac:spMkLst>
            <pc:docMk/>
            <pc:sldMk cId="221257141" sldId="406"/>
            <ac:spMk id="4" creationId="{AE96F7B3-FDC8-25E8-E78B-1DE6A041C750}"/>
          </ac:spMkLst>
        </pc:spChg>
      </pc:sldChg>
      <pc:sldChg chg="modSp mod">
        <pc:chgData name="Kristina Norris" userId="a4072b87-56e5-4908-93e0-ee238d86a392" providerId="ADAL" clId="{8163678C-50C5-49BC-9D7E-2F8F2335B7A2}" dt="2023-10-18T17:13:42.137" v="94" actId="20577"/>
        <pc:sldMkLst>
          <pc:docMk/>
          <pc:sldMk cId="2240651108" sldId="410"/>
        </pc:sldMkLst>
        <pc:spChg chg="mod">
          <ac:chgData name="Kristina Norris" userId="a4072b87-56e5-4908-93e0-ee238d86a392" providerId="ADAL" clId="{8163678C-50C5-49BC-9D7E-2F8F2335B7A2}" dt="2023-10-18T17:13:42.137" v="94" actId="20577"/>
          <ac:spMkLst>
            <pc:docMk/>
            <pc:sldMk cId="2240651108" sldId="410"/>
            <ac:spMk id="7" creationId="{42AC5AD2-74AA-2ACB-CA04-F96D8455B417}"/>
          </ac:spMkLst>
        </pc:spChg>
      </pc:sldChg>
      <pc:sldChg chg="modSp mod">
        <pc:chgData name="Kristina Norris" userId="a4072b87-56e5-4908-93e0-ee238d86a392" providerId="ADAL" clId="{8163678C-50C5-49BC-9D7E-2F8F2335B7A2}" dt="2023-10-18T17:14:13.218" v="110" actId="27636"/>
        <pc:sldMkLst>
          <pc:docMk/>
          <pc:sldMk cId="3117741916" sldId="415"/>
        </pc:sldMkLst>
        <pc:spChg chg="mod">
          <ac:chgData name="Kristina Norris" userId="a4072b87-56e5-4908-93e0-ee238d86a392" providerId="ADAL" clId="{8163678C-50C5-49BC-9D7E-2F8F2335B7A2}" dt="2023-10-18T17:14:13.218" v="110" actId="27636"/>
          <ac:spMkLst>
            <pc:docMk/>
            <pc:sldMk cId="3117741916" sldId="415"/>
            <ac:spMk id="7" creationId="{42AC5AD2-74AA-2ACB-CA04-F96D8455B417}"/>
          </ac:spMkLst>
        </pc:spChg>
      </pc:sldChg>
      <pc:sldChg chg="modSp mod">
        <pc:chgData name="Kristina Norris" userId="a4072b87-56e5-4908-93e0-ee238d86a392" providerId="ADAL" clId="{8163678C-50C5-49BC-9D7E-2F8F2335B7A2}" dt="2023-10-18T17:14:24.560" v="128" actId="20577"/>
        <pc:sldMkLst>
          <pc:docMk/>
          <pc:sldMk cId="1290375992" sldId="417"/>
        </pc:sldMkLst>
        <pc:spChg chg="mod">
          <ac:chgData name="Kristina Norris" userId="a4072b87-56e5-4908-93e0-ee238d86a392" providerId="ADAL" clId="{8163678C-50C5-49BC-9D7E-2F8F2335B7A2}" dt="2023-10-18T17:14:24.560" v="128" actId="20577"/>
          <ac:spMkLst>
            <pc:docMk/>
            <pc:sldMk cId="1290375992" sldId="417"/>
            <ac:spMk id="11" creationId="{D851F0D9-F7B8-2B4E-46C3-E088A6075C68}"/>
          </ac:spMkLst>
        </pc:spChg>
      </pc:sldChg>
      <pc:sldChg chg="modSp mod">
        <pc:chgData name="Kristina Norris" userId="a4072b87-56e5-4908-93e0-ee238d86a392" providerId="ADAL" clId="{8163678C-50C5-49BC-9D7E-2F8F2335B7A2}" dt="2023-10-18T17:15:00.350" v="154" actId="27636"/>
        <pc:sldMkLst>
          <pc:docMk/>
          <pc:sldMk cId="3097782710" sldId="421"/>
        </pc:sldMkLst>
        <pc:spChg chg="mod">
          <ac:chgData name="Kristina Norris" userId="a4072b87-56e5-4908-93e0-ee238d86a392" providerId="ADAL" clId="{8163678C-50C5-49BC-9D7E-2F8F2335B7A2}" dt="2023-10-18T17:15:00.350" v="154" actId="27636"/>
          <ac:spMkLst>
            <pc:docMk/>
            <pc:sldMk cId="3097782710" sldId="421"/>
            <ac:spMk id="4" creationId="{A666664C-8418-836F-5ADC-4FE487ABD275}"/>
          </ac:spMkLst>
        </pc:spChg>
      </pc:sldChg>
      <pc:sldChg chg="modSp mod">
        <pc:chgData name="Kristina Norris" userId="a4072b87-56e5-4908-93e0-ee238d86a392" providerId="ADAL" clId="{8163678C-50C5-49BC-9D7E-2F8F2335B7A2}" dt="2023-10-18T17:15:20.336" v="167" actId="20577"/>
        <pc:sldMkLst>
          <pc:docMk/>
          <pc:sldMk cId="3618625917" sldId="426"/>
        </pc:sldMkLst>
        <pc:spChg chg="mod">
          <ac:chgData name="Kristina Norris" userId="a4072b87-56e5-4908-93e0-ee238d86a392" providerId="ADAL" clId="{8163678C-50C5-49BC-9D7E-2F8F2335B7A2}" dt="2023-10-18T17:15:20.336" v="167" actId="20577"/>
          <ac:spMkLst>
            <pc:docMk/>
            <pc:sldMk cId="3618625917" sldId="426"/>
            <ac:spMk id="4" creationId="{1BC5FA39-B828-01B9-B2CA-B278C59CF5D9}"/>
          </ac:spMkLst>
        </pc:spChg>
      </pc:sldChg>
      <pc:sldChg chg="modSp mod">
        <pc:chgData name="Kristina Norris" userId="a4072b87-56e5-4908-93e0-ee238d86a392" providerId="ADAL" clId="{8163678C-50C5-49BC-9D7E-2F8F2335B7A2}" dt="2023-10-18T17:15:58.321" v="177" actId="20577"/>
        <pc:sldMkLst>
          <pc:docMk/>
          <pc:sldMk cId="3684828742" sldId="434"/>
        </pc:sldMkLst>
        <pc:spChg chg="mod">
          <ac:chgData name="Kristina Norris" userId="a4072b87-56e5-4908-93e0-ee238d86a392" providerId="ADAL" clId="{8163678C-50C5-49BC-9D7E-2F8F2335B7A2}" dt="2023-10-18T17:15:58.321" v="177" actId="20577"/>
          <ac:spMkLst>
            <pc:docMk/>
            <pc:sldMk cId="3684828742" sldId="434"/>
            <ac:spMk id="5" creationId="{0B9C31CC-9847-612F-F924-39BF16DC2FA2}"/>
          </ac:spMkLst>
        </pc:spChg>
      </pc:sldChg>
      <pc:sldChg chg="modSp mod">
        <pc:chgData name="Kristina Norris" userId="a4072b87-56e5-4908-93e0-ee238d86a392" providerId="ADAL" clId="{8163678C-50C5-49BC-9D7E-2F8F2335B7A2}" dt="2023-10-18T17:16:05.736" v="187" actId="20577"/>
        <pc:sldMkLst>
          <pc:docMk/>
          <pc:sldMk cId="283385131" sldId="435"/>
        </pc:sldMkLst>
        <pc:spChg chg="mod">
          <ac:chgData name="Kristina Norris" userId="a4072b87-56e5-4908-93e0-ee238d86a392" providerId="ADAL" clId="{8163678C-50C5-49BC-9D7E-2F8F2335B7A2}" dt="2023-10-18T17:16:05.736" v="187" actId="20577"/>
          <ac:spMkLst>
            <pc:docMk/>
            <pc:sldMk cId="283385131" sldId="435"/>
            <ac:spMk id="7" creationId="{42AC5AD2-74AA-2ACB-CA04-F96D8455B417}"/>
          </ac:spMkLst>
        </pc:spChg>
      </pc:sldChg>
      <pc:sldChg chg="modSp mod">
        <pc:chgData name="Kristina Norris" userId="a4072b87-56e5-4908-93e0-ee238d86a392" providerId="ADAL" clId="{8163678C-50C5-49BC-9D7E-2F8F2335B7A2}" dt="2023-10-24T17:56:04.946" v="190" actId="313"/>
        <pc:sldMkLst>
          <pc:docMk/>
          <pc:sldMk cId="3096157935" sldId="441"/>
        </pc:sldMkLst>
        <pc:spChg chg="mod">
          <ac:chgData name="Kristina Norris" userId="a4072b87-56e5-4908-93e0-ee238d86a392" providerId="ADAL" clId="{8163678C-50C5-49BC-9D7E-2F8F2335B7A2}" dt="2023-10-24T17:56:04.946" v="190" actId="313"/>
          <ac:spMkLst>
            <pc:docMk/>
            <pc:sldMk cId="3096157935" sldId="441"/>
            <ac:spMk id="4" creationId="{80A53103-AB4C-3DAD-C2A7-81F64A1CF515}"/>
          </ac:spMkLst>
        </pc:spChg>
      </pc:sldChg>
      <pc:sldChg chg="modSp mod">
        <pc:chgData name="Kristina Norris" userId="a4072b87-56e5-4908-93e0-ee238d86a392" providerId="ADAL" clId="{8163678C-50C5-49BC-9D7E-2F8F2335B7A2}" dt="2023-10-18T17:14:44.440" v="138" actId="20577"/>
        <pc:sldMkLst>
          <pc:docMk/>
          <pc:sldMk cId="837199206" sldId="470"/>
        </pc:sldMkLst>
        <pc:spChg chg="mod">
          <ac:chgData name="Kristina Norris" userId="a4072b87-56e5-4908-93e0-ee238d86a392" providerId="ADAL" clId="{8163678C-50C5-49BC-9D7E-2F8F2335B7A2}" dt="2023-10-18T17:14:44.440" v="138" actId="20577"/>
          <ac:spMkLst>
            <pc:docMk/>
            <pc:sldMk cId="837199206" sldId="470"/>
            <ac:spMk id="11" creationId="{D851F0D9-F7B8-2B4E-46C3-E088A6075C6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958914-AC29-4029-BF5F-3AC3367A9386}" type="datetimeFigureOut">
              <a:rPr lang="en-US" smtClean="0"/>
              <a:t>10/24/2023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8EDBC7-25B0-43C6-A7A3-56B32C2DED2B}" type="slidenum">
              <a:rPr lang="en-US" smtClean="0"/>
              <a:t>‹#›</a:t>
            </a:fld>
            <a:endParaRPr lang="en-US"/>
          </a:p>
        </p:txBody>
      </p:sp>
    </p:spTree>
    <p:extLst>
      <p:ext uri="{BB962C8B-B14F-4D97-AF65-F5344CB8AC3E}">
        <p14:creationId xmlns:p14="http://schemas.microsoft.com/office/powerpoint/2010/main" val="401739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EDBC7-25B0-43C6-A7A3-56B32C2DED2B}" type="slidenum">
              <a:rPr lang="en-US" smtClean="0"/>
              <a:t>1</a:t>
            </a:fld>
            <a:endParaRPr lang="en-US"/>
          </a:p>
        </p:txBody>
      </p:sp>
    </p:spTree>
    <p:extLst>
      <p:ext uri="{BB962C8B-B14F-4D97-AF65-F5344CB8AC3E}">
        <p14:creationId xmlns:p14="http://schemas.microsoft.com/office/powerpoint/2010/main" val="468609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EDBC7-25B0-43C6-A7A3-56B32C2DED2B}" type="slidenum">
              <a:rPr lang="en-US" smtClean="0"/>
              <a:t>3</a:t>
            </a:fld>
            <a:endParaRPr lang="en-US"/>
          </a:p>
        </p:txBody>
      </p:sp>
    </p:spTree>
    <p:extLst>
      <p:ext uri="{BB962C8B-B14F-4D97-AF65-F5344CB8AC3E}">
        <p14:creationId xmlns:p14="http://schemas.microsoft.com/office/powerpoint/2010/main" val="2037605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EDBC7-25B0-43C6-A7A3-56B32C2DED2B}" type="slidenum">
              <a:rPr lang="en-US" smtClean="0"/>
              <a:t>4</a:t>
            </a:fld>
            <a:endParaRPr lang="en-US"/>
          </a:p>
        </p:txBody>
      </p:sp>
    </p:spTree>
    <p:extLst>
      <p:ext uri="{BB962C8B-B14F-4D97-AF65-F5344CB8AC3E}">
        <p14:creationId xmlns:p14="http://schemas.microsoft.com/office/powerpoint/2010/main" val="1123429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EDBC7-25B0-43C6-A7A3-56B32C2DED2B}" type="slidenum">
              <a:rPr lang="en-US" smtClean="0"/>
              <a:t>5</a:t>
            </a:fld>
            <a:endParaRPr lang="en-US"/>
          </a:p>
        </p:txBody>
      </p:sp>
    </p:spTree>
    <p:extLst>
      <p:ext uri="{BB962C8B-B14F-4D97-AF65-F5344CB8AC3E}">
        <p14:creationId xmlns:p14="http://schemas.microsoft.com/office/powerpoint/2010/main" val="2653284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file:////Volumes/Cocomar/BlueByrd/Birkman/Brand%20Development/Birkman%20Logo/Horizontal%20Logos/RGB/Horizontal%20Logo%20RGB.pn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file:////Volumes/Cocomar/BlueByrd/Birkman/Brand%20Development/Birkman%20Logo/Horizontal%20Logos/RGB/Horizontal%20Logo%20RGB.pn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file:////Volumes/Cocomar/BlueByrd/Birkman/Brand%20Development/Birkman%20Logo/Horizontal%20Logos/RGB/Horizontal%20Logo%20RGB.pn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file:////Volumes/Cocomar/BlueByrd/Birkman/Brand%20Development/Birkman%20Logo/Horizontal%20Logos/RGB/Horizontal%20Logo%20RGB.png"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file:////Volumes/Cocomar/BlueByrd/Birkman/Brand%20Development/Birkman%20Logo/Horizontal%20Logos/RGB/Horizontal%20Logo%20RGB.pn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file:////Volumes/Cocomar/BlueByrd/Birkman/Brand%20Development/Birkman%20Logo/Horizontal%20Logos/RGB/Horizontal%20Logo%20RGB.pn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file:////Volumes/Cocomar/BlueByrd/Birkman/Brand%20Development/Birkman%20Logo/Horizontal%20Logos/RGB/Horizontal%20Logo%20RGB.pn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FE1052-93C4-0143-8D26-223B6C4CD742}"/>
              </a:ext>
            </a:extLst>
          </p:cNvPr>
          <p:cNvSpPr>
            <a:spLocks noGrp="1"/>
          </p:cNvSpPr>
          <p:nvPr>
            <p:ph type="dt" sz="half" idx="10"/>
          </p:nvPr>
        </p:nvSpPr>
        <p:spPr/>
        <p:txBody>
          <a:bodyPr/>
          <a:lstStyle/>
          <a:p>
            <a:fld id="{03F757E5-3AC0-4D90-A9ED-FCF3C4DA240B}" type="datetimeFigureOut">
              <a:rPr lang="en-US" smtClean="0"/>
              <a:t>10/24/2023</a:t>
            </a:fld>
            <a:endParaRPr lang="en-US"/>
          </a:p>
        </p:txBody>
      </p:sp>
      <p:sp>
        <p:nvSpPr>
          <p:cNvPr id="3" name="Footer Placeholder 2">
            <a:extLst>
              <a:ext uri="{FF2B5EF4-FFF2-40B4-BE49-F238E27FC236}">
                <a16:creationId xmlns:a16="http://schemas.microsoft.com/office/drawing/2014/main" id="{C8810551-CF4A-304C-BAF7-400073C2E1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71DCA9-4050-044E-8872-9628E5F3C803}"/>
              </a:ext>
            </a:extLst>
          </p:cNvPr>
          <p:cNvSpPr>
            <a:spLocks noGrp="1"/>
          </p:cNvSpPr>
          <p:nvPr>
            <p:ph type="sldNum" sz="quarter" idx="12"/>
          </p:nvPr>
        </p:nvSpPr>
        <p:spPr/>
        <p:txBody>
          <a:bodyPr/>
          <a:lstStyle/>
          <a:p>
            <a:fld id="{6ABF3852-5F63-4B0F-944F-7DB0D0E2B24C}" type="slidenum">
              <a:rPr lang="en-US" smtClean="0"/>
              <a:t>‹#›</a:t>
            </a:fld>
            <a:endParaRPr lang="en-US"/>
          </a:p>
        </p:txBody>
      </p:sp>
    </p:spTree>
    <p:extLst>
      <p:ext uri="{BB962C8B-B14F-4D97-AF65-F5344CB8AC3E}">
        <p14:creationId xmlns:p14="http://schemas.microsoft.com/office/powerpoint/2010/main" val="2776443235"/>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56C2-CB41-405F-B625-11D82B597DC4}"/>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5F7A1C8-39EA-4B4C-8BA6-CED1CB6E53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73198" y="6321541"/>
            <a:ext cx="1243400" cy="219935"/>
          </a:xfrm>
          <a:prstGeom prst="rect">
            <a:avLst/>
          </a:prstGeom>
        </p:spPr>
      </p:pic>
      <p:sp>
        <p:nvSpPr>
          <p:cNvPr id="11" name="Content Placeholder 10">
            <a:extLst>
              <a:ext uri="{FF2B5EF4-FFF2-40B4-BE49-F238E27FC236}">
                <a16:creationId xmlns:a16="http://schemas.microsoft.com/office/drawing/2014/main" id="{C55CA634-BEB3-CF4B-9997-308223594995}"/>
              </a:ext>
            </a:extLst>
          </p:cNvPr>
          <p:cNvSpPr>
            <a:spLocks noGrp="1"/>
          </p:cNvSpPr>
          <p:nvPr>
            <p:ph sz="quarter" idx="10"/>
          </p:nvPr>
        </p:nvSpPr>
        <p:spPr>
          <a:xfrm>
            <a:off x="838200" y="2030413"/>
            <a:ext cx="10515600" cy="3657600"/>
          </a:xfrm>
        </p:spPr>
        <p:txBody>
          <a:bodyPr/>
          <a:lstStyle>
            <a:lvl1pPr marL="228600" indent="-228600">
              <a:buFontTx/>
              <a:buBlip>
                <a:blip r:embed="rId3"/>
              </a:buBlip>
              <a:defRPr>
                <a:solidFill>
                  <a:schemeClr val="tx2"/>
                </a:solidFill>
              </a:defRPr>
            </a:lvl1pPr>
            <a:lvl2pPr marL="685800" indent="-228600">
              <a:buFontTx/>
              <a:buBlip>
                <a:blip r:embed="rId3"/>
              </a:buBlip>
              <a:defRPr>
                <a:solidFill>
                  <a:schemeClr val="tx2"/>
                </a:solidFill>
              </a:defRPr>
            </a:lvl2pPr>
            <a:lvl3pPr marL="1143000" indent="-228600">
              <a:buFontTx/>
              <a:buBlip>
                <a:blip r:embed="rId3"/>
              </a:buBlip>
              <a:defRPr>
                <a:solidFill>
                  <a:schemeClr val="tx2"/>
                </a:solidFill>
              </a:defRPr>
            </a:lvl3pPr>
            <a:lvl4pPr marL="1600200" indent="-228600">
              <a:buFontTx/>
              <a:buBlip>
                <a:blip r:embed="rId3"/>
              </a:buBlip>
              <a:defRPr>
                <a:solidFill>
                  <a:schemeClr val="tx2"/>
                </a:solidFill>
              </a:defRPr>
            </a:lvl4pPr>
            <a:lvl5pPr marL="2057400" indent="-228600">
              <a:buFontTx/>
              <a:buBlip>
                <a:blip r:embed="rId3"/>
              </a:buBlip>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6371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A51E1F-F307-4A48-BF49-8A671D898708}"/>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82224B8-31F4-6F49-B814-E66D8104A42C}"/>
              </a:ext>
            </a:extLst>
          </p:cNvPr>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a:xfrm>
            <a:off x="10567674" y="6321541"/>
            <a:ext cx="1254448" cy="219935"/>
          </a:xfrm>
          <a:prstGeom prst="rect">
            <a:avLst/>
          </a:prstGeom>
        </p:spPr>
      </p:pic>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2895" y="684971"/>
            <a:ext cx="5820905" cy="5083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EEC8F26E-8C42-F34A-A117-02746988DE32}"/>
              </a:ext>
            </a:extLst>
          </p:cNvPr>
          <p:cNvSpPr>
            <a:spLocks noGrp="1"/>
          </p:cNvSpPr>
          <p:nvPr>
            <p:ph type="title"/>
          </p:nvPr>
        </p:nvSpPr>
        <p:spPr>
          <a:xfrm>
            <a:off x="838200" y="484094"/>
            <a:ext cx="3253353" cy="2600069"/>
          </a:xfrm>
        </p:spPr>
        <p:txBody>
          <a:bodyPr anchor="t" anchorCtr="0"/>
          <a:lstStyle/>
          <a:p>
            <a:r>
              <a:rPr lang="en-US"/>
              <a:t>Click to edit Master title style</a:t>
            </a:r>
          </a:p>
        </p:txBody>
      </p:sp>
    </p:spTree>
    <p:extLst>
      <p:ext uri="{BB962C8B-B14F-4D97-AF65-F5344CB8AC3E}">
        <p14:creationId xmlns:p14="http://schemas.microsoft.com/office/powerpoint/2010/main" val="2437021871"/>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A51E1F-F307-4A48-BF49-8A671D898708}"/>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82224B8-31F4-6F49-B814-E66D8104A42C}"/>
              </a:ext>
            </a:extLst>
          </p:cNvPr>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a:xfrm>
            <a:off x="10567674" y="6321541"/>
            <a:ext cx="1254448" cy="219935"/>
          </a:xfrm>
          <a:prstGeom prst="rect">
            <a:avLst/>
          </a:prstGeom>
        </p:spPr>
      </p:pic>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2895" y="684971"/>
            <a:ext cx="5820905" cy="5083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EEC8F26E-8C42-F34A-A117-02746988DE32}"/>
              </a:ext>
            </a:extLst>
          </p:cNvPr>
          <p:cNvSpPr>
            <a:spLocks noGrp="1"/>
          </p:cNvSpPr>
          <p:nvPr>
            <p:ph type="title"/>
          </p:nvPr>
        </p:nvSpPr>
        <p:spPr>
          <a:xfrm>
            <a:off x="838200" y="484094"/>
            <a:ext cx="3253353" cy="2600069"/>
          </a:xfrm>
        </p:spPr>
        <p:txBody>
          <a:bodyPr anchor="t" anchorCtr="0"/>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1224656689"/>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56C2-CB41-405F-B625-11D82B597DC4}"/>
              </a:ext>
            </a:extLst>
          </p:cNvPr>
          <p:cNvSpPr>
            <a:spLocks noGrp="1"/>
          </p:cNvSpPr>
          <p:nvPr>
            <p:ph type="title"/>
          </p:nvPr>
        </p:nvSpPr>
        <p:spPr>
          <a:xfrm>
            <a:off x="838200" y="484094"/>
            <a:ext cx="3253353" cy="2600069"/>
          </a:xfrm>
        </p:spPr>
        <p:txBody>
          <a:bodyPr anchor="t" anchorCtr="0"/>
          <a:lstStyle/>
          <a:p>
            <a:r>
              <a:rPr lang="en-US"/>
              <a:t>Click to edit Master title style</a:t>
            </a:r>
          </a:p>
        </p:txBody>
      </p:sp>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A51E1F-F307-4A48-BF49-8A671D898708}"/>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2895" y="684971"/>
            <a:ext cx="5820905" cy="5083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59DBF09E-C978-F640-9F6A-85CAEBAC85A3}"/>
              </a:ext>
            </a:extLst>
          </p:cNvPr>
          <p:cNvSpPr>
            <a:spLocks noGrp="1"/>
          </p:cNvSpPr>
          <p:nvPr>
            <p:ph type="body" sz="quarter" idx="11"/>
          </p:nvPr>
        </p:nvSpPr>
        <p:spPr>
          <a:xfrm>
            <a:off x="838765" y="3084163"/>
            <a:ext cx="3252788" cy="30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324A0FA4-CCD2-AA45-9C84-9FAF757F12B6}"/>
              </a:ext>
            </a:extLst>
          </p:cNvPr>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a:xfrm>
            <a:off x="10567674" y="6321541"/>
            <a:ext cx="1254448" cy="219935"/>
          </a:xfrm>
          <a:prstGeom prst="rect">
            <a:avLst/>
          </a:prstGeom>
        </p:spPr>
      </p:pic>
    </p:spTree>
    <p:extLst>
      <p:ext uri="{BB962C8B-B14F-4D97-AF65-F5344CB8AC3E}">
        <p14:creationId xmlns:p14="http://schemas.microsoft.com/office/powerpoint/2010/main" val="998502238"/>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56C2-CB41-405F-B625-11D82B597DC4}"/>
              </a:ext>
            </a:extLst>
          </p:cNvPr>
          <p:cNvSpPr>
            <a:spLocks noGrp="1"/>
          </p:cNvSpPr>
          <p:nvPr>
            <p:ph type="title"/>
          </p:nvPr>
        </p:nvSpPr>
        <p:spPr>
          <a:xfrm>
            <a:off x="838200" y="484094"/>
            <a:ext cx="3253353" cy="2600069"/>
          </a:xfrm>
        </p:spPr>
        <p:txBody>
          <a:bodyPr anchor="t" anchorCtr="0"/>
          <a:lstStyle>
            <a:lvl1pPr>
              <a:defRPr>
                <a:solidFill>
                  <a:schemeClr val="tx2"/>
                </a:solidFill>
              </a:defRPr>
            </a:lvl1pPr>
          </a:lstStyle>
          <a:p>
            <a:r>
              <a:rPr lang="en-US"/>
              <a:t>Click to edit Master title style</a:t>
            </a:r>
          </a:p>
        </p:txBody>
      </p:sp>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A51E1F-F307-4A48-BF49-8A671D898708}"/>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2895" y="684971"/>
            <a:ext cx="5820905" cy="5083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59DBF09E-C978-F640-9F6A-85CAEBAC85A3}"/>
              </a:ext>
            </a:extLst>
          </p:cNvPr>
          <p:cNvSpPr>
            <a:spLocks noGrp="1"/>
          </p:cNvSpPr>
          <p:nvPr>
            <p:ph type="body" sz="quarter" idx="11"/>
          </p:nvPr>
        </p:nvSpPr>
        <p:spPr>
          <a:xfrm>
            <a:off x="838765" y="3084163"/>
            <a:ext cx="3252788" cy="3061143"/>
          </a:xfrm>
        </p:spPr>
        <p:txBody>
          <a:bodyPr/>
          <a:lstStyle>
            <a:lvl1pPr marL="228600" indent="-228600">
              <a:buFontTx/>
              <a:buBlip>
                <a:blip r:embed="rId2"/>
              </a:buBlip>
              <a:defRPr>
                <a:solidFill>
                  <a:schemeClr val="tx2"/>
                </a:solidFill>
              </a:defRPr>
            </a:lvl1pPr>
            <a:lvl2pPr marL="685800" indent="-228600">
              <a:buFontTx/>
              <a:buBlip>
                <a:blip r:embed="rId2"/>
              </a:buBlip>
              <a:defRPr>
                <a:solidFill>
                  <a:schemeClr val="tx2"/>
                </a:solidFill>
              </a:defRPr>
            </a:lvl2pPr>
            <a:lvl3pPr marL="1143000" indent="-228600">
              <a:buFontTx/>
              <a:buBlip>
                <a:blip r:embed="rId2"/>
              </a:buBlip>
              <a:defRPr>
                <a:solidFill>
                  <a:schemeClr val="tx2"/>
                </a:solidFill>
              </a:defRPr>
            </a:lvl3pPr>
            <a:lvl4pPr marL="1600200" indent="-228600">
              <a:buFontTx/>
              <a:buBlip>
                <a:blip r:embed="rId2"/>
              </a:buBlip>
              <a:defRPr>
                <a:solidFill>
                  <a:schemeClr val="tx2"/>
                </a:solidFill>
              </a:defRPr>
            </a:lvl4pPr>
            <a:lvl5pPr marL="2057400" indent="-228600">
              <a:buFontTx/>
              <a:buBlip>
                <a:blip r:embed="rId2"/>
              </a:buBlip>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324A0FA4-CCD2-AA45-9C84-9FAF757F12B6}"/>
              </a:ext>
            </a:extLst>
          </p:cNvPr>
          <p:cNvPicPr>
            <a:picLocks noChangeAspect="1"/>
          </p:cNvPicPr>
          <p:nvPr userDrawn="1"/>
        </p:nvPicPr>
        <p:blipFill>
          <a:blip r:embed="rId3" r:link="rId4">
            <a:extLst>
              <a:ext uri="{28A0092B-C50C-407E-A947-70E740481C1C}">
                <a14:useLocalDpi xmlns:a14="http://schemas.microsoft.com/office/drawing/2010/main" val="0"/>
              </a:ext>
            </a:extLst>
          </a:blip>
          <a:srcRect/>
          <a:stretch>
            <a:fillRect/>
          </a:stretch>
        </p:blipFill>
        <p:spPr>
          <a:xfrm>
            <a:off x="10567674" y="6321541"/>
            <a:ext cx="1254448" cy="219935"/>
          </a:xfrm>
          <a:prstGeom prst="rect">
            <a:avLst/>
          </a:prstGeom>
        </p:spPr>
      </p:pic>
    </p:spTree>
    <p:extLst>
      <p:ext uri="{BB962C8B-B14F-4D97-AF65-F5344CB8AC3E}">
        <p14:creationId xmlns:p14="http://schemas.microsoft.com/office/powerpoint/2010/main" val="3868334712"/>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wo Content">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E3C212-1F02-B64E-B540-55DEF4BB4775}"/>
              </a:ext>
            </a:extLst>
          </p:cNvPr>
          <p:cNvSpPr/>
          <p:nvPr userDrawn="1"/>
        </p:nvSpPr>
        <p:spPr>
          <a:xfrm>
            <a:off x="0" y="0"/>
            <a:ext cx="20302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C5C1EDE-76BC-104C-B292-35A2E571DBFE}"/>
              </a:ext>
            </a:extLst>
          </p:cNvPr>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a:xfrm>
            <a:off x="388251" y="6334988"/>
            <a:ext cx="1254448" cy="219935"/>
          </a:xfrm>
          <a:prstGeom prst="rect">
            <a:avLst/>
          </a:prstGeom>
        </p:spPr>
      </p:pic>
    </p:spTree>
    <p:extLst>
      <p:ext uri="{BB962C8B-B14F-4D97-AF65-F5344CB8AC3E}">
        <p14:creationId xmlns:p14="http://schemas.microsoft.com/office/powerpoint/2010/main" val="3997607985"/>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56C2-CB41-405F-B625-11D82B597DC4}"/>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5F7A1C8-39EA-4B4C-8BA6-CED1CB6E53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67674" y="6321541"/>
            <a:ext cx="1254448" cy="219935"/>
          </a:xfrm>
          <a:prstGeom prst="rect">
            <a:avLst/>
          </a:prstGeom>
        </p:spPr>
      </p:pic>
      <p:sp>
        <p:nvSpPr>
          <p:cNvPr id="11" name="Content Placeholder 10">
            <a:extLst>
              <a:ext uri="{FF2B5EF4-FFF2-40B4-BE49-F238E27FC236}">
                <a16:creationId xmlns:a16="http://schemas.microsoft.com/office/drawing/2014/main" id="{C55CA634-BEB3-CF4B-9997-308223594995}"/>
              </a:ext>
            </a:extLst>
          </p:cNvPr>
          <p:cNvSpPr>
            <a:spLocks noGrp="1"/>
          </p:cNvSpPr>
          <p:nvPr>
            <p:ph sz="quarter" idx="10"/>
          </p:nvPr>
        </p:nvSpPr>
        <p:spPr>
          <a:xfrm>
            <a:off x="838200" y="2030413"/>
            <a:ext cx="105156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5778122"/>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56C2-CB41-405F-B625-11D82B597DC4}"/>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rgbClr val="FB9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5F7A1C8-39EA-4B4C-8BA6-CED1CB6E53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73198" y="6321541"/>
            <a:ext cx="1243400" cy="219935"/>
          </a:xfrm>
          <a:prstGeom prst="rect">
            <a:avLst/>
          </a:prstGeom>
        </p:spPr>
      </p:pic>
      <p:sp>
        <p:nvSpPr>
          <p:cNvPr id="11" name="Content Placeholder 10">
            <a:extLst>
              <a:ext uri="{FF2B5EF4-FFF2-40B4-BE49-F238E27FC236}">
                <a16:creationId xmlns:a16="http://schemas.microsoft.com/office/drawing/2014/main" id="{C55CA634-BEB3-CF4B-9997-308223594995}"/>
              </a:ext>
            </a:extLst>
          </p:cNvPr>
          <p:cNvSpPr>
            <a:spLocks noGrp="1"/>
          </p:cNvSpPr>
          <p:nvPr>
            <p:ph sz="quarter" idx="10"/>
          </p:nvPr>
        </p:nvSpPr>
        <p:spPr>
          <a:xfrm>
            <a:off x="838200" y="2030413"/>
            <a:ext cx="10515600" cy="3657600"/>
          </a:xfrm>
        </p:spPr>
        <p:txBody>
          <a:bodyPr/>
          <a:lstStyle>
            <a:lvl1pPr marL="228600" indent="-228600">
              <a:buFontTx/>
              <a:buBlip>
                <a:blip r:embed="rId3"/>
              </a:buBlip>
              <a:defRPr>
                <a:solidFill>
                  <a:schemeClr val="tx2"/>
                </a:solidFill>
              </a:defRPr>
            </a:lvl1pPr>
            <a:lvl2pPr marL="685800" indent="-228600">
              <a:buFontTx/>
              <a:buBlip>
                <a:blip r:embed="rId3"/>
              </a:buBlip>
              <a:defRPr>
                <a:solidFill>
                  <a:schemeClr val="tx2"/>
                </a:solidFill>
              </a:defRPr>
            </a:lvl2pPr>
            <a:lvl3pPr marL="1143000" indent="-228600">
              <a:buFontTx/>
              <a:buBlip>
                <a:blip r:embed="rId3"/>
              </a:buBlip>
              <a:defRPr>
                <a:solidFill>
                  <a:schemeClr val="tx2"/>
                </a:solidFill>
              </a:defRPr>
            </a:lvl3pPr>
            <a:lvl4pPr marL="1600200" indent="-228600">
              <a:buFontTx/>
              <a:buBlip>
                <a:blip r:embed="rId3"/>
              </a:buBlip>
              <a:defRPr>
                <a:solidFill>
                  <a:schemeClr val="tx2"/>
                </a:solidFill>
              </a:defRPr>
            </a:lvl4pPr>
            <a:lvl5pPr marL="2057400" indent="-228600">
              <a:buFontTx/>
              <a:buBlip>
                <a:blip r:embed="rId3"/>
              </a:buBlip>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813785"/>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A51E1F-F307-4A48-BF49-8A671D898708}"/>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4186" y="684213"/>
            <a:ext cx="5819614" cy="53208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56747D0-06FB-6A4C-BCF8-C9163C953A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67674" y="6321541"/>
            <a:ext cx="1254448" cy="219935"/>
          </a:xfrm>
          <a:prstGeom prst="rect">
            <a:avLst/>
          </a:prstGeom>
        </p:spPr>
      </p:pic>
      <p:sp>
        <p:nvSpPr>
          <p:cNvPr id="13" name="Title 1">
            <a:extLst>
              <a:ext uri="{FF2B5EF4-FFF2-40B4-BE49-F238E27FC236}">
                <a16:creationId xmlns:a16="http://schemas.microsoft.com/office/drawing/2014/main" id="{21D8C41F-7195-5B4B-BE4C-56D712FF464E}"/>
              </a:ext>
            </a:extLst>
          </p:cNvPr>
          <p:cNvSpPr>
            <a:spLocks noGrp="1"/>
          </p:cNvSpPr>
          <p:nvPr>
            <p:ph type="title"/>
          </p:nvPr>
        </p:nvSpPr>
        <p:spPr>
          <a:xfrm>
            <a:off x="838200" y="484094"/>
            <a:ext cx="3253353" cy="2600069"/>
          </a:xfrm>
        </p:spPr>
        <p:txBody>
          <a:bodyPr anchor="t" anchorCtr="0"/>
          <a:lstStyle/>
          <a:p>
            <a:r>
              <a:rPr lang="en-US"/>
              <a:t>Click to edit Master title style</a:t>
            </a:r>
          </a:p>
        </p:txBody>
      </p:sp>
    </p:spTree>
    <p:extLst>
      <p:ext uri="{BB962C8B-B14F-4D97-AF65-F5344CB8AC3E}">
        <p14:creationId xmlns:p14="http://schemas.microsoft.com/office/powerpoint/2010/main" val="2536503261"/>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chemeClr val="accent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rgbClr val="FB9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A51E1F-F307-4A48-BF49-8A671D898708}"/>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4186" y="684213"/>
            <a:ext cx="5819614" cy="53208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56747D0-06FB-6A4C-BCF8-C9163C953A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67674" y="6321541"/>
            <a:ext cx="1254448" cy="219935"/>
          </a:xfrm>
          <a:prstGeom prst="rect">
            <a:avLst/>
          </a:prstGeom>
        </p:spPr>
      </p:pic>
      <p:sp>
        <p:nvSpPr>
          <p:cNvPr id="13" name="Title 1">
            <a:extLst>
              <a:ext uri="{FF2B5EF4-FFF2-40B4-BE49-F238E27FC236}">
                <a16:creationId xmlns:a16="http://schemas.microsoft.com/office/drawing/2014/main" id="{21D8C41F-7195-5B4B-BE4C-56D712FF464E}"/>
              </a:ext>
            </a:extLst>
          </p:cNvPr>
          <p:cNvSpPr>
            <a:spLocks noGrp="1"/>
          </p:cNvSpPr>
          <p:nvPr>
            <p:ph type="title"/>
          </p:nvPr>
        </p:nvSpPr>
        <p:spPr>
          <a:xfrm>
            <a:off x="838200" y="484094"/>
            <a:ext cx="3253353" cy="2600069"/>
          </a:xfrm>
        </p:spPr>
        <p:txBody>
          <a:bodyPr anchor="t" anchorCtr="0"/>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801440381"/>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2"/>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84EEFEDB-1A6A-4324-A4DE-2E7FDC0D6C70}"/>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ts val="7500"/>
              </a:lnSpc>
            </a:pPr>
            <a:endParaRPr lang="en-US" sz="1800" b="1">
              <a:solidFill>
                <a:srgbClr val="002647"/>
              </a:solidFill>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210EB03B-0EE4-2C42-AFF4-AE44986F69C8}"/>
              </a:ext>
            </a:extLst>
          </p:cNvPr>
          <p:cNvSpPr txBox="1"/>
          <p:nvPr userDrawn="1"/>
        </p:nvSpPr>
        <p:spPr>
          <a:xfrm>
            <a:off x="9866243" y="6035536"/>
            <a:ext cx="2109907" cy="707886"/>
          </a:xfrm>
          <a:prstGeom prst="rect">
            <a:avLst/>
          </a:prstGeom>
          <a:noFill/>
        </p:spPr>
        <p:txBody>
          <a:bodyPr wrap="square" rtlCol="0">
            <a:spAutoFit/>
          </a:bodyPr>
          <a:lstStyle/>
          <a:p>
            <a:pPr algn="r"/>
            <a:r>
              <a:rPr lang="en-US" sz="2000" b="1" i="0">
                <a:solidFill>
                  <a:schemeClr val="tx2"/>
                </a:solidFill>
                <a:latin typeface="Work Sans SemiBold" pitchFamily="2" charset="77"/>
              </a:rPr>
              <a:t>See the world differently.</a:t>
            </a:r>
          </a:p>
        </p:txBody>
      </p:sp>
      <p:sp>
        <p:nvSpPr>
          <p:cNvPr id="6" name="Rectangle 5">
            <a:extLst>
              <a:ext uri="{FF2B5EF4-FFF2-40B4-BE49-F238E27FC236}">
                <a16:creationId xmlns:a16="http://schemas.microsoft.com/office/drawing/2014/main" id="{712283FC-6EA3-3542-A465-33F1E3571E61}"/>
              </a:ext>
            </a:extLst>
          </p:cNvPr>
          <p:cNvSpPr/>
          <p:nvPr userDrawn="1"/>
        </p:nvSpPr>
        <p:spPr>
          <a:xfrm>
            <a:off x="12066104" y="5866571"/>
            <a:ext cx="125896" cy="9914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0DC4963-48ED-DC40-B11C-51CDA05E0F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49964" y="506895"/>
            <a:ext cx="1243406" cy="219936"/>
          </a:xfrm>
          <a:prstGeom prst="rect">
            <a:avLst/>
          </a:prstGeom>
        </p:spPr>
      </p:pic>
    </p:spTree>
    <p:extLst>
      <p:ext uri="{BB962C8B-B14F-4D97-AF65-F5344CB8AC3E}">
        <p14:creationId xmlns:p14="http://schemas.microsoft.com/office/powerpoint/2010/main" val="4021634608"/>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A51E1F-F307-4A48-BF49-8A671D898708}"/>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2895" y="684971"/>
            <a:ext cx="5820905" cy="5083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59DBF09E-C978-F640-9F6A-85CAEBAC85A3}"/>
              </a:ext>
            </a:extLst>
          </p:cNvPr>
          <p:cNvSpPr>
            <a:spLocks noGrp="1"/>
          </p:cNvSpPr>
          <p:nvPr>
            <p:ph type="body" sz="quarter" idx="11"/>
          </p:nvPr>
        </p:nvSpPr>
        <p:spPr>
          <a:xfrm>
            <a:off x="838765" y="3084163"/>
            <a:ext cx="3252788" cy="30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A1970BF4-76D3-044B-BEA2-97314D3C28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67674" y="6321541"/>
            <a:ext cx="1254448" cy="219935"/>
          </a:xfrm>
          <a:prstGeom prst="rect">
            <a:avLst/>
          </a:prstGeom>
        </p:spPr>
      </p:pic>
      <p:sp>
        <p:nvSpPr>
          <p:cNvPr id="11" name="Title 1">
            <a:extLst>
              <a:ext uri="{FF2B5EF4-FFF2-40B4-BE49-F238E27FC236}">
                <a16:creationId xmlns:a16="http://schemas.microsoft.com/office/drawing/2014/main" id="{43DED4D6-B13D-DC4C-956E-81894EF2224D}"/>
              </a:ext>
            </a:extLst>
          </p:cNvPr>
          <p:cNvSpPr>
            <a:spLocks noGrp="1"/>
          </p:cNvSpPr>
          <p:nvPr>
            <p:ph type="title"/>
          </p:nvPr>
        </p:nvSpPr>
        <p:spPr>
          <a:xfrm>
            <a:off x="838200" y="484094"/>
            <a:ext cx="3253353" cy="2600069"/>
          </a:xfrm>
        </p:spPr>
        <p:txBody>
          <a:bodyPr anchor="t" anchorCtr="0"/>
          <a:lstStyle/>
          <a:p>
            <a:r>
              <a:rPr lang="en-US"/>
              <a:t>Click to edit Master title style</a:t>
            </a:r>
          </a:p>
        </p:txBody>
      </p:sp>
    </p:spTree>
    <p:extLst>
      <p:ext uri="{BB962C8B-B14F-4D97-AF65-F5344CB8AC3E}">
        <p14:creationId xmlns:p14="http://schemas.microsoft.com/office/powerpoint/2010/main" val="1048201774"/>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chemeClr val="accent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rgbClr val="FB9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A51E1F-F307-4A48-BF49-8A671D898708}"/>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2895" y="684971"/>
            <a:ext cx="5820905" cy="5083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59DBF09E-C978-F640-9F6A-85CAEBAC85A3}"/>
              </a:ext>
            </a:extLst>
          </p:cNvPr>
          <p:cNvSpPr>
            <a:spLocks noGrp="1"/>
          </p:cNvSpPr>
          <p:nvPr>
            <p:ph type="body" sz="quarter" idx="11"/>
          </p:nvPr>
        </p:nvSpPr>
        <p:spPr>
          <a:xfrm>
            <a:off x="838765" y="3084163"/>
            <a:ext cx="3252788" cy="3061143"/>
          </a:xfrm>
        </p:spPr>
        <p:txBody>
          <a:bodyPr/>
          <a:lstStyle>
            <a:lvl1pPr marL="228600" indent="-228600">
              <a:buFontTx/>
              <a:buBlip>
                <a:blip r:embed="rId2"/>
              </a:buBlip>
              <a:defRPr>
                <a:solidFill>
                  <a:schemeClr val="tx2"/>
                </a:solidFill>
              </a:defRPr>
            </a:lvl1pPr>
            <a:lvl2pPr marL="685800" indent="-228600">
              <a:buFontTx/>
              <a:buBlip>
                <a:blip r:embed="rId2"/>
              </a:buBlip>
              <a:defRPr>
                <a:solidFill>
                  <a:schemeClr val="tx2"/>
                </a:solidFill>
              </a:defRPr>
            </a:lvl2pPr>
            <a:lvl3pPr marL="1143000" indent="-228600">
              <a:buFontTx/>
              <a:buBlip>
                <a:blip r:embed="rId2"/>
              </a:buBlip>
              <a:defRPr>
                <a:solidFill>
                  <a:schemeClr val="tx2"/>
                </a:solidFill>
              </a:defRPr>
            </a:lvl3pPr>
            <a:lvl4pPr marL="1600200" indent="-228600">
              <a:buFontTx/>
              <a:buBlip>
                <a:blip r:embed="rId2"/>
              </a:buBlip>
              <a:defRPr>
                <a:solidFill>
                  <a:schemeClr val="tx2"/>
                </a:solidFill>
              </a:defRPr>
            </a:lvl4pPr>
            <a:lvl5pPr marL="2057400" indent="-228600">
              <a:buFontTx/>
              <a:buBlip>
                <a:blip r:embed="rId2"/>
              </a:buBlip>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A1970BF4-76D3-044B-BEA2-97314D3C282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67674" y="6321541"/>
            <a:ext cx="1254448" cy="219935"/>
          </a:xfrm>
          <a:prstGeom prst="rect">
            <a:avLst/>
          </a:prstGeom>
        </p:spPr>
      </p:pic>
      <p:sp>
        <p:nvSpPr>
          <p:cNvPr id="11" name="Title 1">
            <a:extLst>
              <a:ext uri="{FF2B5EF4-FFF2-40B4-BE49-F238E27FC236}">
                <a16:creationId xmlns:a16="http://schemas.microsoft.com/office/drawing/2014/main" id="{43DED4D6-B13D-DC4C-956E-81894EF2224D}"/>
              </a:ext>
            </a:extLst>
          </p:cNvPr>
          <p:cNvSpPr>
            <a:spLocks noGrp="1"/>
          </p:cNvSpPr>
          <p:nvPr>
            <p:ph type="title"/>
          </p:nvPr>
        </p:nvSpPr>
        <p:spPr>
          <a:xfrm>
            <a:off x="838200" y="484094"/>
            <a:ext cx="3253353" cy="2600069"/>
          </a:xfrm>
        </p:spPr>
        <p:txBody>
          <a:bodyPr anchor="t" anchorCtr="0"/>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4054077513"/>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wo Content">
    <p:bg>
      <p:bgPr>
        <a:solidFill>
          <a:schemeClr val="accent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4E1C38-46C7-A547-A65D-CE8E19F83C74}"/>
              </a:ext>
            </a:extLst>
          </p:cNvPr>
          <p:cNvSpPr/>
          <p:nvPr userDrawn="1"/>
        </p:nvSpPr>
        <p:spPr>
          <a:xfrm>
            <a:off x="-1" y="0"/>
            <a:ext cx="20302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6F3BEE66-A79A-AC42-AE5C-094BDE625A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251" y="6334988"/>
            <a:ext cx="1254448" cy="219936"/>
          </a:xfrm>
          <a:prstGeom prst="rect">
            <a:avLst/>
          </a:prstGeom>
        </p:spPr>
      </p:pic>
    </p:spTree>
    <p:extLst>
      <p:ext uri="{BB962C8B-B14F-4D97-AF65-F5344CB8AC3E}">
        <p14:creationId xmlns:p14="http://schemas.microsoft.com/office/powerpoint/2010/main" val="3700537321"/>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56C2-CB41-405F-B625-11D82B597DC4}"/>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C55CA634-BEB3-CF4B-9997-308223594995}"/>
              </a:ext>
            </a:extLst>
          </p:cNvPr>
          <p:cNvSpPr>
            <a:spLocks noGrp="1"/>
          </p:cNvSpPr>
          <p:nvPr>
            <p:ph sz="quarter" idx="10"/>
          </p:nvPr>
        </p:nvSpPr>
        <p:spPr>
          <a:xfrm>
            <a:off x="838200" y="2030413"/>
            <a:ext cx="105156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41F4CF5A-261A-C84F-9316-EC9AF40B9A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67674" y="6321541"/>
            <a:ext cx="1254448" cy="219935"/>
          </a:xfrm>
          <a:prstGeom prst="rect">
            <a:avLst/>
          </a:prstGeom>
        </p:spPr>
      </p:pic>
    </p:spTree>
    <p:extLst>
      <p:ext uri="{BB962C8B-B14F-4D97-AF65-F5344CB8AC3E}">
        <p14:creationId xmlns:p14="http://schemas.microsoft.com/office/powerpoint/2010/main" val="609139939"/>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56C2-CB41-405F-B625-11D82B597DC4}"/>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C55CA634-BEB3-CF4B-9997-308223594995}"/>
              </a:ext>
            </a:extLst>
          </p:cNvPr>
          <p:cNvSpPr>
            <a:spLocks noGrp="1"/>
          </p:cNvSpPr>
          <p:nvPr>
            <p:ph sz="quarter" idx="10"/>
          </p:nvPr>
        </p:nvSpPr>
        <p:spPr>
          <a:xfrm>
            <a:off x="838200" y="2030413"/>
            <a:ext cx="105156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41F4CF5A-261A-C84F-9316-EC9AF40B9A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73198" y="6321541"/>
            <a:ext cx="1243400" cy="219935"/>
          </a:xfrm>
          <a:prstGeom prst="rect">
            <a:avLst/>
          </a:prstGeom>
        </p:spPr>
      </p:pic>
    </p:spTree>
    <p:extLst>
      <p:ext uri="{BB962C8B-B14F-4D97-AF65-F5344CB8AC3E}">
        <p14:creationId xmlns:p14="http://schemas.microsoft.com/office/powerpoint/2010/main" val="935130746"/>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1A111FA-7CD0-F44B-BFF6-E7305EC67151}"/>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2EB7E97-79D3-894D-9FC4-88F13E6216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67674" y="6321541"/>
            <a:ext cx="1254448" cy="219935"/>
          </a:xfrm>
          <a:prstGeom prst="rect">
            <a:avLst/>
          </a:prstGeom>
        </p:spPr>
      </p:pic>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2895" y="684971"/>
            <a:ext cx="5820905" cy="5083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DA61E750-06E3-2F43-89FF-6C8A96BF57CF}"/>
              </a:ext>
            </a:extLst>
          </p:cNvPr>
          <p:cNvSpPr>
            <a:spLocks noGrp="1"/>
          </p:cNvSpPr>
          <p:nvPr>
            <p:ph type="title"/>
          </p:nvPr>
        </p:nvSpPr>
        <p:spPr>
          <a:xfrm>
            <a:off x="838200" y="484094"/>
            <a:ext cx="3253353" cy="2600069"/>
          </a:xfrm>
        </p:spPr>
        <p:txBody>
          <a:bodyPr anchor="t" anchorCtr="0"/>
          <a:lstStyle/>
          <a:p>
            <a:r>
              <a:rPr lang="en-US"/>
              <a:t>Click to edit Master title style</a:t>
            </a:r>
          </a:p>
        </p:txBody>
      </p:sp>
    </p:spTree>
    <p:extLst>
      <p:ext uri="{BB962C8B-B14F-4D97-AF65-F5344CB8AC3E}">
        <p14:creationId xmlns:p14="http://schemas.microsoft.com/office/powerpoint/2010/main" val="474931940"/>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chemeClr val="accent6"/>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1A111FA-7CD0-F44B-BFF6-E7305EC67151}"/>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2EB7E97-79D3-894D-9FC4-88F13E6216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67674" y="6321541"/>
            <a:ext cx="1254448" cy="219935"/>
          </a:xfrm>
          <a:prstGeom prst="rect">
            <a:avLst/>
          </a:prstGeom>
        </p:spPr>
      </p:pic>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2895" y="684971"/>
            <a:ext cx="5820905" cy="5083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DA61E750-06E3-2F43-89FF-6C8A96BF57CF}"/>
              </a:ext>
            </a:extLst>
          </p:cNvPr>
          <p:cNvSpPr>
            <a:spLocks noGrp="1"/>
          </p:cNvSpPr>
          <p:nvPr>
            <p:ph type="title"/>
          </p:nvPr>
        </p:nvSpPr>
        <p:spPr>
          <a:xfrm>
            <a:off x="838200" y="484094"/>
            <a:ext cx="3253353" cy="2600069"/>
          </a:xfrm>
        </p:spPr>
        <p:txBody>
          <a:bodyPr anchor="t" anchorCtr="0"/>
          <a:lstStyle/>
          <a:p>
            <a:r>
              <a:rPr lang="en-US"/>
              <a:t>Click to edit Master title style</a:t>
            </a:r>
          </a:p>
        </p:txBody>
      </p:sp>
    </p:spTree>
    <p:extLst>
      <p:ext uri="{BB962C8B-B14F-4D97-AF65-F5344CB8AC3E}">
        <p14:creationId xmlns:p14="http://schemas.microsoft.com/office/powerpoint/2010/main" val="2306700675"/>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A51E1F-F307-4A48-BF49-8A671D898708}"/>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2895" y="684971"/>
            <a:ext cx="5820905" cy="5083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59DBF09E-C978-F640-9F6A-85CAEBAC85A3}"/>
              </a:ext>
            </a:extLst>
          </p:cNvPr>
          <p:cNvSpPr>
            <a:spLocks noGrp="1"/>
          </p:cNvSpPr>
          <p:nvPr>
            <p:ph type="body" sz="quarter" idx="11"/>
          </p:nvPr>
        </p:nvSpPr>
        <p:spPr>
          <a:xfrm>
            <a:off x="838765" y="3084163"/>
            <a:ext cx="3252788" cy="30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0B6A421-EB09-9040-8757-2F36C2C989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67674" y="6321541"/>
            <a:ext cx="1254448" cy="219935"/>
          </a:xfrm>
          <a:prstGeom prst="rect">
            <a:avLst/>
          </a:prstGeom>
        </p:spPr>
      </p:pic>
      <p:sp>
        <p:nvSpPr>
          <p:cNvPr id="11" name="Title 1">
            <a:extLst>
              <a:ext uri="{FF2B5EF4-FFF2-40B4-BE49-F238E27FC236}">
                <a16:creationId xmlns:a16="http://schemas.microsoft.com/office/drawing/2014/main" id="{512AAE9B-3912-D74B-8517-306230966AD2}"/>
              </a:ext>
            </a:extLst>
          </p:cNvPr>
          <p:cNvSpPr>
            <a:spLocks noGrp="1"/>
          </p:cNvSpPr>
          <p:nvPr>
            <p:ph type="title"/>
          </p:nvPr>
        </p:nvSpPr>
        <p:spPr>
          <a:xfrm>
            <a:off x="838200" y="484094"/>
            <a:ext cx="3253353" cy="2600069"/>
          </a:xfrm>
        </p:spPr>
        <p:txBody>
          <a:bodyPr anchor="t" anchorCtr="0"/>
          <a:lstStyle/>
          <a:p>
            <a:r>
              <a:rPr lang="en-US"/>
              <a:t>Click to edit Master title style</a:t>
            </a:r>
          </a:p>
        </p:txBody>
      </p:sp>
    </p:spTree>
    <p:extLst>
      <p:ext uri="{BB962C8B-B14F-4D97-AF65-F5344CB8AC3E}">
        <p14:creationId xmlns:p14="http://schemas.microsoft.com/office/powerpoint/2010/main" val="310186390"/>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chemeClr val="accent6"/>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A51E1F-F307-4A48-BF49-8A671D898708}"/>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2895" y="684971"/>
            <a:ext cx="5820905" cy="5083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59DBF09E-C978-F640-9F6A-85CAEBAC85A3}"/>
              </a:ext>
            </a:extLst>
          </p:cNvPr>
          <p:cNvSpPr>
            <a:spLocks noGrp="1"/>
          </p:cNvSpPr>
          <p:nvPr>
            <p:ph type="body" sz="quarter" idx="11"/>
          </p:nvPr>
        </p:nvSpPr>
        <p:spPr>
          <a:xfrm>
            <a:off x="838765" y="3084163"/>
            <a:ext cx="3252788" cy="30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0B6A421-EB09-9040-8757-2F36C2C989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67674" y="6321541"/>
            <a:ext cx="1254448" cy="219935"/>
          </a:xfrm>
          <a:prstGeom prst="rect">
            <a:avLst/>
          </a:prstGeom>
        </p:spPr>
      </p:pic>
      <p:sp>
        <p:nvSpPr>
          <p:cNvPr id="11" name="Title 1">
            <a:extLst>
              <a:ext uri="{FF2B5EF4-FFF2-40B4-BE49-F238E27FC236}">
                <a16:creationId xmlns:a16="http://schemas.microsoft.com/office/drawing/2014/main" id="{512AAE9B-3912-D74B-8517-306230966AD2}"/>
              </a:ext>
            </a:extLst>
          </p:cNvPr>
          <p:cNvSpPr>
            <a:spLocks noGrp="1"/>
          </p:cNvSpPr>
          <p:nvPr>
            <p:ph type="title"/>
          </p:nvPr>
        </p:nvSpPr>
        <p:spPr>
          <a:xfrm>
            <a:off x="838200" y="484094"/>
            <a:ext cx="3253353" cy="2600069"/>
          </a:xfrm>
        </p:spPr>
        <p:txBody>
          <a:bodyPr anchor="t" anchorCtr="0"/>
          <a:lstStyle/>
          <a:p>
            <a:r>
              <a:rPr lang="en-US"/>
              <a:t>Click to edit Master title style</a:t>
            </a:r>
          </a:p>
        </p:txBody>
      </p:sp>
    </p:spTree>
    <p:extLst>
      <p:ext uri="{BB962C8B-B14F-4D97-AF65-F5344CB8AC3E}">
        <p14:creationId xmlns:p14="http://schemas.microsoft.com/office/powerpoint/2010/main" val="3613019105"/>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691F459-09CC-1E41-BDC1-042BDFA190A9}"/>
              </a:ext>
            </a:extLst>
          </p:cNvPr>
          <p:cNvSpPr>
            <a:spLocks noGrp="1"/>
          </p:cNvSpPr>
          <p:nvPr>
            <p:ph type="pic" sz="quarter" idx="10"/>
          </p:nvPr>
        </p:nvSpPr>
        <p:spPr>
          <a:xfrm>
            <a:off x="-1" y="3429000"/>
            <a:ext cx="6881247" cy="3429000"/>
          </a:xfrm>
        </p:spPr>
        <p:txBody>
          <a:bodyPr/>
          <a:lstStyle/>
          <a:p>
            <a:endParaRPr lang="en-US"/>
          </a:p>
        </p:txBody>
      </p:sp>
    </p:spTree>
    <p:extLst>
      <p:ext uri="{BB962C8B-B14F-4D97-AF65-F5344CB8AC3E}">
        <p14:creationId xmlns:p14="http://schemas.microsoft.com/office/powerpoint/2010/main" val="266730955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84EEFEDB-1A6A-4324-A4DE-2E7FDC0D6C70}"/>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ts val="7500"/>
              </a:lnSpc>
            </a:pPr>
            <a:endParaRPr lang="en-US" sz="1800" b="1">
              <a:solidFill>
                <a:srgbClr val="002647"/>
              </a:solidFill>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210EB03B-0EE4-2C42-AFF4-AE44986F69C8}"/>
              </a:ext>
            </a:extLst>
          </p:cNvPr>
          <p:cNvSpPr txBox="1"/>
          <p:nvPr userDrawn="1"/>
        </p:nvSpPr>
        <p:spPr>
          <a:xfrm>
            <a:off x="9866243" y="6035536"/>
            <a:ext cx="2109907" cy="707886"/>
          </a:xfrm>
          <a:prstGeom prst="rect">
            <a:avLst/>
          </a:prstGeom>
          <a:noFill/>
        </p:spPr>
        <p:txBody>
          <a:bodyPr wrap="square" rtlCol="0">
            <a:spAutoFit/>
          </a:bodyPr>
          <a:lstStyle/>
          <a:p>
            <a:pPr algn="r"/>
            <a:r>
              <a:rPr lang="en-US" sz="2000" b="1" i="0">
                <a:solidFill>
                  <a:schemeClr val="bg1"/>
                </a:solidFill>
                <a:latin typeface="Work Sans SemiBold" pitchFamily="2" charset="77"/>
              </a:rPr>
              <a:t>See the world differently.</a:t>
            </a:r>
          </a:p>
        </p:txBody>
      </p:sp>
      <p:sp>
        <p:nvSpPr>
          <p:cNvPr id="6" name="Rectangle 5">
            <a:extLst>
              <a:ext uri="{FF2B5EF4-FFF2-40B4-BE49-F238E27FC236}">
                <a16:creationId xmlns:a16="http://schemas.microsoft.com/office/drawing/2014/main" id="{712283FC-6EA3-3542-A465-33F1E3571E61}"/>
              </a:ext>
            </a:extLst>
          </p:cNvPr>
          <p:cNvSpPr/>
          <p:nvPr userDrawn="1"/>
        </p:nvSpPr>
        <p:spPr>
          <a:xfrm>
            <a:off x="12066104" y="5866571"/>
            <a:ext cx="125896" cy="9914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0DC4963-48ED-DC40-B11C-51CDA05E0F58}"/>
              </a:ext>
            </a:extLst>
          </p:cNvPr>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a:xfrm>
            <a:off x="544443" y="506895"/>
            <a:ext cx="1254448" cy="219935"/>
          </a:xfrm>
          <a:prstGeom prst="rect">
            <a:avLst/>
          </a:prstGeom>
        </p:spPr>
      </p:pic>
    </p:spTree>
    <p:extLst>
      <p:ext uri="{BB962C8B-B14F-4D97-AF65-F5344CB8AC3E}">
        <p14:creationId xmlns:p14="http://schemas.microsoft.com/office/powerpoint/2010/main" val="2112861304"/>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pic>
        <p:nvPicPr>
          <p:cNvPr id="7" name="Picture 6" descr="Icon&#10;&#10;Description automatically generated">
            <a:extLst>
              <a:ext uri="{FF2B5EF4-FFF2-40B4-BE49-F238E27FC236}">
                <a16:creationId xmlns:a16="http://schemas.microsoft.com/office/drawing/2014/main" id="{ED3DE059-C8D5-9744-B18A-D938E1FE49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4443" y="506895"/>
            <a:ext cx="1254448" cy="219936"/>
          </a:xfrm>
          <a:prstGeom prst="rect">
            <a:avLst/>
          </a:prstGeom>
        </p:spPr>
      </p:pic>
    </p:spTree>
    <p:extLst>
      <p:ext uri="{BB962C8B-B14F-4D97-AF65-F5344CB8AC3E}">
        <p14:creationId xmlns:p14="http://schemas.microsoft.com/office/powerpoint/2010/main" val="3131285507"/>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7512062"/>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00213925"/>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96923279"/>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09384700"/>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86667931"/>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24112338"/>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78657188"/>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27573342"/>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48532131"/>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84EEFEDB-1A6A-4324-A4DE-2E7FDC0D6C70}"/>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ts val="7500"/>
              </a:lnSpc>
            </a:pPr>
            <a:endParaRPr lang="en-US" sz="1800" b="1">
              <a:solidFill>
                <a:srgbClr val="002647"/>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E0DC4963-48ED-DC40-B11C-51CDA05E0F58}"/>
              </a:ext>
            </a:extLst>
          </p:cNvPr>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a:xfrm>
            <a:off x="544443" y="506895"/>
            <a:ext cx="1254448" cy="219935"/>
          </a:xfrm>
          <a:prstGeom prst="rect">
            <a:avLst/>
          </a:prstGeom>
        </p:spPr>
      </p:pic>
    </p:spTree>
    <p:extLst>
      <p:ext uri="{BB962C8B-B14F-4D97-AF65-F5344CB8AC3E}">
        <p14:creationId xmlns:p14="http://schemas.microsoft.com/office/powerpoint/2010/main" val="2415254703"/>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884884"/>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2"/>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84EEFEDB-1A6A-4324-A4DE-2E7FDC0D6C70}"/>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ts val="7500"/>
              </a:lnSpc>
            </a:pPr>
            <a:endParaRPr lang="en-US" sz="1800" b="1">
              <a:solidFill>
                <a:srgbClr val="002647"/>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E0DC4963-48ED-DC40-B11C-51CDA05E0F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49967" y="506895"/>
            <a:ext cx="1243400" cy="219935"/>
          </a:xfrm>
          <a:prstGeom prst="rect">
            <a:avLst/>
          </a:prstGeom>
        </p:spPr>
      </p:pic>
    </p:spTree>
    <p:extLst>
      <p:ext uri="{BB962C8B-B14F-4D97-AF65-F5344CB8AC3E}">
        <p14:creationId xmlns:p14="http://schemas.microsoft.com/office/powerpoint/2010/main" val="3004488475"/>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2F705636-8F37-39F7-9DC1-1E638D7BB6C0}"/>
              </a:ext>
            </a:extLst>
          </p:cNvPr>
          <p:cNvSpPr txBox="1"/>
          <p:nvPr userDrawn="1"/>
        </p:nvSpPr>
        <p:spPr>
          <a:xfrm>
            <a:off x="9866243" y="6035536"/>
            <a:ext cx="2109907" cy="707886"/>
          </a:xfrm>
          <a:prstGeom prst="rect">
            <a:avLst/>
          </a:prstGeom>
          <a:noFill/>
        </p:spPr>
        <p:txBody>
          <a:bodyPr wrap="square" rtlCol="0">
            <a:spAutoFit/>
          </a:bodyPr>
          <a:lstStyle/>
          <a:p>
            <a:pPr algn="r"/>
            <a:r>
              <a:rPr lang="en-US" sz="2000" b="1" i="0">
                <a:solidFill>
                  <a:schemeClr val="bg1"/>
                </a:solidFill>
                <a:latin typeface="Work Sans SemiBold" pitchFamily="2" charset="77"/>
              </a:rPr>
              <a:t>See the world differently.</a:t>
            </a:r>
          </a:p>
        </p:txBody>
      </p:sp>
      <p:sp>
        <p:nvSpPr>
          <p:cNvPr id="3" name="Rectangle 2">
            <a:extLst>
              <a:ext uri="{FF2B5EF4-FFF2-40B4-BE49-F238E27FC236}">
                <a16:creationId xmlns:a16="http://schemas.microsoft.com/office/drawing/2014/main" id="{669329E8-3C40-B840-9656-3CB3F992FB68}"/>
              </a:ext>
            </a:extLst>
          </p:cNvPr>
          <p:cNvSpPr/>
          <p:nvPr userDrawn="1"/>
        </p:nvSpPr>
        <p:spPr>
          <a:xfrm>
            <a:off x="12066104" y="5866571"/>
            <a:ext cx="125896" cy="9914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28356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2F705636-8F37-39F7-9DC1-1E638D7BB6C0}"/>
              </a:ext>
            </a:extLst>
          </p:cNvPr>
          <p:cNvSpPr txBox="1"/>
          <p:nvPr userDrawn="1"/>
        </p:nvSpPr>
        <p:spPr>
          <a:xfrm>
            <a:off x="9866243" y="6035536"/>
            <a:ext cx="2109907" cy="707886"/>
          </a:xfrm>
          <a:prstGeom prst="rect">
            <a:avLst/>
          </a:prstGeom>
          <a:noFill/>
        </p:spPr>
        <p:txBody>
          <a:bodyPr wrap="square" rtlCol="0">
            <a:spAutoFit/>
          </a:bodyPr>
          <a:lstStyle/>
          <a:p>
            <a:pPr algn="r"/>
            <a:r>
              <a:rPr lang="en-US" sz="2000" b="1" i="0">
                <a:solidFill>
                  <a:schemeClr val="tx2"/>
                </a:solidFill>
                <a:latin typeface="Work Sans SemiBold" pitchFamily="2" charset="77"/>
              </a:rPr>
              <a:t>See the world differently.</a:t>
            </a:r>
          </a:p>
        </p:txBody>
      </p:sp>
      <p:sp>
        <p:nvSpPr>
          <p:cNvPr id="3" name="Rectangle 2">
            <a:extLst>
              <a:ext uri="{FF2B5EF4-FFF2-40B4-BE49-F238E27FC236}">
                <a16:creationId xmlns:a16="http://schemas.microsoft.com/office/drawing/2014/main" id="{669329E8-3C40-B840-9656-3CB3F992FB68}"/>
              </a:ext>
            </a:extLst>
          </p:cNvPr>
          <p:cNvSpPr/>
          <p:nvPr userDrawn="1"/>
        </p:nvSpPr>
        <p:spPr>
          <a:xfrm>
            <a:off x="12066104" y="5866571"/>
            <a:ext cx="125896" cy="9914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2130006028"/>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wo Conten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4E1C38-46C7-A547-A65D-CE8E19F83C74}"/>
              </a:ext>
            </a:extLst>
          </p:cNvPr>
          <p:cNvSpPr/>
          <p:nvPr userDrawn="1"/>
        </p:nvSpPr>
        <p:spPr>
          <a:xfrm>
            <a:off x="-1" y="0"/>
            <a:ext cx="20302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36C48FA-D9E9-2F44-BE22-511942A051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8251" y="6334988"/>
            <a:ext cx="1254448" cy="219935"/>
          </a:xfrm>
          <a:prstGeom prst="rect">
            <a:avLst/>
          </a:prstGeom>
        </p:spPr>
      </p:pic>
    </p:spTree>
    <p:extLst>
      <p:ext uri="{BB962C8B-B14F-4D97-AF65-F5344CB8AC3E}">
        <p14:creationId xmlns:p14="http://schemas.microsoft.com/office/powerpoint/2010/main" val="1208679579"/>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56C2-CB41-405F-B625-11D82B597DC4}"/>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5F7A1C8-39EA-4B4C-8BA6-CED1CB6E53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67674" y="6321541"/>
            <a:ext cx="1254448" cy="219935"/>
          </a:xfrm>
          <a:prstGeom prst="rect">
            <a:avLst/>
          </a:prstGeom>
        </p:spPr>
      </p:pic>
      <p:sp>
        <p:nvSpPr>
          <p:cNvPr id="11" name="Content Placeholder 10">
            <a:extLst>
              <a:ext uri="{FF2B5EF4-FFF2-40B4-BE49-F238E27FC236}">
                <a16:creationId xmlns:a16="http://schemas.microsoft.com/office/drawing/2014/main" id="{C55CA634-BEB3-CF4B-9997-308223594995}"/>
              </a:ext>
            </a:extLst>
          </p:cNvPr>
          <p:cNvSpPr>
            <a:spLocks noGrp="1"/>
          </p:cNvSpPr>
          <p:nvPr>
            <p:ph sz="quarter" idx="10"/>
          </p:nvPr>
        </p:nvSpPr>
        <p:spPr>
          <a:xfrm>
            <a:off x="838200" y="2030413"/>
            <a:ext cx="105156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2683503"/>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0FAC60-1EB5-2B45-BF73-9E86AA6D91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DE63FD-EB5A-394C-9734-6373F84C0B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A6A2E-0150-8F40-8088-A937593E48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2"/>
                </a:solidFill>
              </a:defRPr>
            </a:lvl1pPr>
          </a:lstStyle>
          <a:p>
            <a:fld id="{03F757E5-3AC0-4D90-A9ED-FCF3C4DA240B}" type="datetimeFigureOut">
              <a:rPr lang="en-US" smtClean="0"/>
              <a:pPr/>
              <a:t>10/24/2023</a:t>
            </a:fld>
            <a:endParaRPr lang="en-US"/>
          </a:p>
        </p:txBody>
      </p:sp>
      <p:sp>
        <p:nvSpPr>
          <p:cNvPr id="5" name="Footer Placeholder 4">
            <a:extLst>
              <a:ext uri="{FF2B5EF4-FFF2-40B4-BE49-F238E27FC236}">
                <a16:creationId xmlns:a16="http://schemas.microsoft.com/office/drawing/2014/main" id="{0A1A991F-4C43-C542-A595-9948503439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en-US"/>
          </a:p>
        </p:txBody>
      </p:sp>
      <p:sp>
        <p:nvSpPr>
          <p:cNvPr id="6" name="Slide Number Placeholder 5">
            <a:extLst>
              <a:ext uri="{FF2B5EF4-FFF2-40B4-BE49-F238E27FC236}">
                <a16:creationId xmlns:a16="http://schemas.microsoft.com/office/drawing/2014/main" id="{BC31AEDE-EE78-5E48-B969-932D7F4C16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solidFill>
              </a:defRPr>
            </a:lvl1pPr>
          </a:lstStyle>
          <a:p>
            <a:fld id="{6ABF3852-5F63-4B0F-944F-7DB0D0E2B24C}" type="slidenum">
              <a:rPr lang="en-US" smtClean="0"/>
              <a:pPr/>
              <a:t>‹#›</a:t>
            </a:fld>
            <a:endParaRPr lang="en-US"/>
          </a:p>
        </p:txBody>
      </p:sp>
    </p:spTree>
    <p:extLst>
      <p:ext uri="{BB962C8B-B14F-4D97-AF65-F5344CB8AC3E}">
        <p14:creationId xmlns:p14="http://schemas.microsoft.com/office/powerpoint/2010/main" val="2170612103"/>
      </p:ext>
    </p:extLst>
  </p:cSld>
  <p:clrMap bg1="dk1" tx1="lt1" bg2="dk2" tx2="lt2" accent1="accent1" accent2="accent2" accent3="accent3" accent4="accent4" accent5="accent5" accent6="accent6" hlink="hlink" folHlink="folHlink"/>
  <p:sldLayoutIdLst>
    <p:sldLayoutId id="2147483728" r:id="rId1"/>
    <p:sldLayoutId id="2147483733" r:id="rId2"/>
    <p:sldLayoutId id="2147483779" r:id="rId3"/>
    <p:sldLayoutId id="2147483768" r:id="rId4"/>
    <p:sldLayoutId id="2147483769" r:id="rId5"/>
    <p:sldLayoutId id="2147483734" r:id="rId6"/>
    <p:sldLayoutId id="2147483760" r:id="rId7"/>
    <p:sldLayoutId id="2147483744" r:id="rId8"/>
    <p:sldLayoutId id="2147483739" r:id="rId9"/>
    <p:sldLayoutId id="2147483776" r:id="rId10"/>
    <p:sldLayoutId id="2147483748" r:id="rId11"/>
    <p:sldLayoutId id="2147483777" r:id="rId12"/>
    <p:sldLayoutId id="2147483749" r:id="rId13"/>
    <p:sldLayoutId id="2147483778" r:id="rId14"/>
    <p:sldLayoutId id="2147483742" r:id="rId15"/>
    <p:sldLayoutId id="2147483750" r:id="rId16"/>
    <p:sldLayoutId id="2147483770" r:id="rId17"/>
    <p:sldLayoutId id="2147483751" r:id="rId18"/>
    <p:sldLayoutId id="2147483771" r:id="rId19"/>
    <p:sldLayoutId id="2147483752" r:id="rId20"/>
    <p:sldLayoutId id="2147483772" r:id="rId21"/>
    <p:sldLayoutId id="2147483747" r:id="rId22"/>
    <p:sldLayoutId id="2147483753" r:id="rId23"/>
    <p:sldLayoutId id="2147483773" r:id="rId24"/>
    <p:sldLayoutId id="2147483754" r:id="rId25"/>
    <p:sldLayoutId id="2147483774" r:id="rId26"/>
    <p:sldLayoutId id="2147483775" r:id="rId27"/>
    <p:sldLayoutId id="2147483755" r:id="rId28"/>
    <p:sldLayoutId id="2147483737" r:id="rId29"/>
    <p:sldLayoutId id="2147483756" r:id="rId30"/>
    <p:sldLayoutId id="2147483757" r:id="rId31"/>
    <p:sldLayoutId id="2147483764" r:id="rId32"/>
    <p:sldLayoutId id="2147483765" r:id="rId33"/>
    <p:sldLayoutId id="2147483759" r:id="rId34"/>
    <p:sldLayoutId id="2147483767" r:id="rId35"/>
    <p:sldLayoutId id="2147483766" r:id="rId36"/>
    <p:sldLayoutId id="2147483758" r:id="rId37"/>
    <p:sldLayoutId id="2147483762" r:id="rId38"/>
    <p:sldLayoutId id="2147483763" r:id="rId39"/>
    <p:sldLayoutId id="2147483701" r:id="rId40"/>
  </p:sldLayoutIdLst>
  <p:hf hdr="0" dt="0"/>
  <p:txStyles>
    <p:titleStyle>
      <a:lvl1pPr algn="l" defTabSz="914400" rtl="0" eaLnBrk="1" latinLnBrk="0" hangingPunct="1">
        <a:lnSpc>
          <a:spcPct val="90000"/>
        </a:lnSpc>
        <a:spcBef>
          <a:spcPct val="0"/>
        </a:spcBef>
        <a:buNone/>
        <a:defRPr sz="4000" b="1" i="0" kern="1200">
          <a:solidFill>
            <a:schemeClr val="bg1"/>
          </a:solidFill>
          <a:latin typeface="Work Sans SemiBold"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Tx/>
        <a:buBlip>
          <a:blip r:embed="rId42"/>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42"/>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42"/>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42"/>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42"/>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18" Type="http://schemas.openxmlformats.org/officeDocument/2006/relationships/slide" Target="slide22.xml"/><Relationship Id="rId26" Type="http://schemas.openxmlformats.org/officeDocument/2006/relationships/slide" Target="slide30.xml"/><Relationship Id="rId3" Type="http://schemas.openxmlformats.org/officeDocument/2006/relationships/slide" Target="slide7.xml"/><Relationship Id="rId21" Type="http://schemas.openxmlformats.org/officeDocument/2006/relationships/slide" Target="slide25.xml"/><Relationship Id="rId7" Type="http://schemas.openxmlformats.org/officeDocument/2006/relationships/slide" Target="slide11.xml"/><Relationship Id="rId12" Type="http://schemas.openxmlformats.org/officeDocument/2006/relationships/slide" Target="slide16.xml"/><Relationship Id="rId17" Type="http://schemas.openxmlformats.org/officeDocument/2006/relationships/slide" Target="slide21.xml"/><Relationship Id="rId25" Type="http://schemas.openxmlformats.org/officeDocument/2006/relationships/slide" Target="slide29.xml"/><Relationship Id="rId2" Type="http://schemas.openxmlformats.org/officeDocument/2006/relationships/notesSlide" Target="../notesSlides/notesSlide2.xml"/><Relationship Id="rId16" Type="http://schemas.openxmlformats.org/officeDocument/2006/relationships/slide" Target="slide20.xml"/><Relationship Id="rId20" Type="http://schemas.openxmlformats.org/officeDocument/2006/relationships/slide" Target="slide24.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15.xml"/><Relationship Id="rId24" Type="http://schemas.openxmlformats.org/officeDocument/2006/relationships/slide" Target="slide28.xml"/><Relationship Id="rId5" Type="http://schemas.openxmlformats.org/officeDocument/2006/relationships/slide" Target="slide9.xml"/><Relationship Id="rId15" Type="http://schemas.openxmlformats.org/officeDocument/2006/relationships/slide" Target="slide19.xml"/><Relationship Id="rId23" Type="http://schemas.openxmlformats.org/officeDocument/2006/relationships/slide" Target="slide27.xml"/><Relationship Id="rId10" Type="http://schemas.openxmlformats.org/officeDocument/2006/relationships/slide" Target="slide14.xml"/><Relationship Id="rId19" Type="http://schemas.openxmlformats.org/officeDocument/2006/relationships/slide" Target="slide23.xml"/><Relationship Id="rId4" Type="http://schemas.openxmlformats.org/officeDocument/2006/relationships/slide" Target="slide8.xml"/><Relationship Id="rId9" Type="http://schemas.openxmlformats.org/officeDocument/2006/relationships/slide" Target="slide13.xml"/><Relationship Id="rId14" Type="http://schemas.openxmlformats.org/officeDocument/2006/relationships/slide" Target="slide18.xml"/><Relationship Id="rId22" Type="http://schemas.openxmlformats.org/officeDocument/2006/relationships/slide" Target="slide26.xml"/><Relationship Id="rId27" Type="http://schemas.openxmlformats.org/officeDocument/2006/relationships/slide" Target="slide31.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emf"/><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slide" Target="slide42.xml"/><Relationship Id="rId18" Type="http://schemas.openxmlformats.org/officeDocument/2006/relationships/slide" Target="slide47.xml"/><Relationship Id="rId26" Type="http://schemas.openxmlformats.org/officeDocument/2006/relationships/slide" Target="slide55.xml"/><Relationship Id="rId3" Type="http://schemas.openxmlformats.org/officeDocument/2006/relationships/slide" Target="slide32.xml"/><Relationship Id="rId21" Type="http://schemas.openxmlformats.org/officeDocument/2006/relationships/slide" Target="slide50.xml"/><Relationship Id="rId7" Type="http://schemas.openxmlformats.org/officeDocument/2006/relationships/slide" Target="slide36.xml"/><Relationship Id="rId12" Type="http://schemas.openxmlformats.org/officeDocument/2006/relationships/slide" Target="slide41.xml"/><Relationship Id="rId17" Type="http://schemas.openxmlformats.org/officeDocument/2006/relationships/slide" Target="slide46.xml"/><Relationship Id="rId25" Type="http://schemas.openxmlformats.org/officeDocument/2006/relationships/slide" Target="slide54.xml"/><Relationship Id="rId2" Type="http://schemas.openxmlformats.org/officeDocument/2006/relationships/notesSlide" Target="../notesSlides/notesSlide3.xml"/><Relationship Id="rId16" Type="http://schemas.openxmlformats.org/officeDocument/2006/relationships/slide" Target="slide45.xml"/><Relationship Id="rId20" Type="http://schemas.openxmlformats.org/officeDocument/2006/relationships/slide" Target="slide49.xml"/><Relationship Id="rId29" Type="http://schemas.openxmlformats.org/officeDocument/2006/relationships/slide" Target="slide58.xml"/><Relationship Id="rId1" Type="http://schemas.openxmlformats.org/officeDocument/2006/relationships/slideLayout" Target="../slideLayouts/slideLayout3.xml"/><Relationship Id="rId6" Type="http://schemas.openxmlformats.org/officeDocument/2006/relationships/slide" Target="slide35.xml"/><Relationship Id="rId11" Type="http://schemas.openxmlformats.org/officeDocument/2006/relationships/slide" Target="slide40.xml"/><Relationship Id="rId24" Type="http://schemas.openxmlformats.org/officeDocument/2006/relationships/slide" Target="slide53.xml"/><Relationship Id="rId5" Type="http://schemas.openxmlformats.org/officeDocument/2006/relationships/slide" Target="slide34.xml"/><Relationship Id="rId15" Type="http://schemas.openxmlformats.org/officeDocument/2006/relationships/slide" Target="slide44.xml"/><Relationship Id="rId23" Type="http://schemas.openxmlformats.org/officeDocument/2006/relationships/slide" Target="slide52.xml"/><Relationship Id="rId28" Type="http://schemas.openxmlformats.org/officeDocument/2006/relationships/slide" Target="slide57.xml"/><Relationship Id="rId10" Type="http://schemas.openxmlformats.org/officeDocument/2006/relationships/slide" Target="slide39.xml"/><Relationship Id="rId19" Type="http://schemas.openxmlformats.org/officeDocument/2006/relationships/slide" Target="slide48.xml"/><Relationship Id="rId4" Type="http://schemas.openxmlformats.org/officeDocument/2006/relationships/slide" Target="slide33.xml"/><Relationship Id="rId9" Type="http://schemas.openxmlformats.org/officeDocument/2006/relationships/slide" Target="slide38.xml"/><Relationship Id="rId14" Type="http://schemas.openxmlformats.org/officeDocument/2006/relationships/slide" Target="slide43.xml"/><Relationship Id="rId22" Type="http://schemas.openxmlformats.org/officeDocument/2006/relationships/slide" Target="slide51.xml"/><Relationship Id="rId27" Type="http://schemas.openxmlformats.org/officeDocument/2006/relationships/slide" Target="slide56.xml"/><Relationship Id="rId30" Type="http://schemas.openxmlformats.org/officeDocument/2006/relationships/slide" Target="slide59.xml"/></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slide" Target="slide65.xml"/><Relationship Id="rId13" Type="http://schemas.openxmlformats.org/officeDocument/2006/relationships/slide" Target="slide70.xml"/><Relationship Id="rId18" Type="http://schemas.openxmlformats.org/officeDocument/2006/relationships/slide" Target="slide75.xml"/><Relationship Id="rId26" Type="http://schemas.openxmlformats.org/officeDocument/2006/relationships/slide" Target="slide83.xml"/><Relationship Id="rId3" Type="http://schemas.openxmlformats.org/officeDocument/2006/relationships/slide" Target="slide60.xml"/><Relationship Id="rId21" Type="http://schemas.openxmlformats.org/officeDocument/2006/relationships/slide" Target="slide78.xml"/><Relationship Id="rId7" Type="http://schemas.openxmlformats.org/officeDocument/2006/relationships/slide" Target="slide64.xml"/><Relationship Id="rId12" Type="http://schemas.openxmlformats.org/officeDocument/2006/relationships/slide" Target="slide69.xml"/><Relationship Id="rId17" Type="http://schemas.openxmlformats.org/officeDocument/2006/relationships/slide" Target="slide74.xml"/><Relationship Id="rId25" Type="http://schemas.openxmlformats.org/officeDocument/2006/relationships/slide" Target="slide82.xml"/><Relationship Id="rId2" Type="http://schemas.openxmlformats.org/officeDocument/2006/relationships/notesSlide" Target="../notesSlides/notesSlide4.xml"/><Relationship Id="rId16" Type="http://schemas.openxmlformats.org/officeDocument/2006/relationships/slide" Target="slide73.xml"/><Relationship Id="rId20" Type="http://schemas.openxmlformats.org/officeDocument/2006/relationships/slide" Target="slide77.xml"/><Relationship Id="rId29" Type="http://schemas.openxmlformats.org/officeDocument/2006/relationships/slide" Target="slide86.xml"/><Relationship Id="rId1" Type="http://schemas.openxmlformats.org/officeDocument/2006/relationships/slideLayout" Target="../slideLayouts/slideLayout3.xml"/><Relationship Id="rId6" Type="http://schemas.openxmlformats.org/officeDocument/2006/relationships/slide" Target="slide63.xml"/><Relationship Id="rId11" Type="http://schemas.openxmlformats.org/officeDocument/2006/relationships/slide" Target="slide68.xml"/><Relationship Id="rId24" Type="http://schemas.openxmlformats.org/officeDocument/2006/relationships/slide" Target="slide81.xml"/><Relationship Id="rId5" Type="http://schemas.openxmlformats.org/officeDocument/2006/relationships/slide" Target="slide62.xml"/><Relationship Id="rId15" Type="http://schemas.openxmlformats.org/officeDocument/2006/relationships/slide" Target="slide72.xml"/><Relationship Id="rId23" Type="http://schemas.openxmlformats.org/officeDocument/2006/relationships/slide" Target="slide80.xml"/><Relationship Id="rId28" Type="http://schemas.openxmlformats.org/officeDocument/2006/relationships/slide" Target="slide85.xml"/><Relationship Id="rId10" Type="http://schemas.openxmlformats.org/officeDocument/2006/relationships/slide" Target="slide67.xml"/><Relationship Id="rId19" Type="http://schemas.openxmlformats.org/officeDocument/2006/relationships/slide" Target="slide76.xml"/><Relationship Id="rId4" Type="http://schemas.openxmlformats.org/officeDocument/2006/relationships/slide" Target="slide61.xml"/><Relationship Id="rId9" Type="http://schemas.openxmlformats.org/officeDocument/2006/relationships/slide" Target="slide66.xml"/><Relationship Id="rId14" Type="http://schemas.openxmlformats.org/officeDocument/2006/relationships/slide" Target="slide71.xml"/><Relationship Id="rId22" Type="http://schemas.openxmlformats.org/officeDocument/2006/relationships/slide" Target="slide79.xml"/><Relationship Id="rId27" Type="http://schemas.openxmlformats.org/officeDocument/2006/relationships/slide" Target="slide84.xml"/></Relationships>
</file>

<file path=ppt/slides/_rels/slide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2.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emf"/><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2.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3.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6.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7.pn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emf"/><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6.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8.png"/><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9.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0.png"/><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3.pn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4.png"/><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5.pn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8.pn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hyperlink" Target="mailto:support@birkman.com" TargetMode="External"/><Relationship Id="rId2" Type="http://schemas.openxmlformats.org/officeDocument/2006/relationships/image" Target="../media/image1.emf"/><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EACFC5B-EEE1-4F09-8023-9C03CDD0D85A}"/>
              </a:ext>
            </a:extLst>
          </p:cNvPr>
          <p:cNvSpPr>
            <a:spLocks noGrp="1"/>
          </p:cNvSpPr>
          <p:nvPr>
            <p:ph type="subTitle" idx="4294967295"/>
          </p:nvPr>
        </p:nvSpPr>
        <p:spPr>
          <a:xfrm>
            <a:off x="1135692" y="1344451"/>
            <a:ext cx="6367463" cy="2313149"/>
          </a:xfrm>
        </p:spPr>
        <p:txBody>
          <a:bodyPr vert="horz" lIns="91440" tIns="45720" rIns="91440" bIns="45720" rtlCol="0" anchor="t">
            <a:noAutofit/>
          </a:bodyPr>
          <a:lstStyle/>
          <a:p>
            <a:pPr marL="0" indent="0">
              <a:lnSpc>
                <a:spcPts val="7500"/>
              </a:lnSpc>
              <a:buNone/>
            </a:pPr>
            <a:r>
              <a:rPr lang="en-US" sz="6000" b="1">
                <a:latin typeface="Work Sans"/>
                <a:ea typeface="Roboto"/>
              </a:rPr>
              <a:t>Birkman </a:t>
            </a:r>
            <a:endParaRPr lang="en-US" sz="6000" b="1">
              <a:latin typeface="Work Sans"/>
              <a:ea typeface="Roboto" panose="02000000000000000000" pitchFamily="2" charset="0"/>
            </a:endParaRPr>
          </a:p>
          <a:p>
            <a:pPr marL="0" indent="0">
              <a:lnSpc>
                <a:spcPts val="7500"/>
              </a:lnSpc>
              <a:buNone/>
            </a:pPr>
            <a:r>
              <a:rPr lang="en-US" sz="6000" b="1">
                <a:latin typeface="Work Sans"/>
                <a:ea typeface="Roboto"/>
              </a:rPr>
              <a:t>Report Catalog</a:t>
            </a:r>
            <a:endParaRPr lang="en-US" sz="6000" b="1">
              <a:latin typeface="Work Sans"/>
              <a:ea typeface="Roboto" panose="02000000000000000000" pitchFamily="2" charset="0"/>
            </a:endParaRPr>
          </a:p>
        </p:txBody>
      </p:sp>
      <p:sp>
        <p:nvSpPr>
          <p:cNvPr id="10" name="Subtitle 2">
            <a:extLst>
              <a:ext uri="{FF2B5EF4-FFF2-40B4-BE49-F238E27FC236}">
                <a16:creationId xmlns:a16="http://schemas.microsoft.com/office/drawing/2014/main" id="{BEF249CB-C1CB-438E-83EC-02C33A0A656F}"/>
              </a:ext>
            </a:extLst>
          </p:cNvPr>
          <p:cNvSpPr txBox="1">
            <a:spLocks/>
          </p:cNvSpPr>
          <p:nvPr/>
        </p:nvSpPr>
        <p:spPr>
          <a:xfrm>
            <a:off x="2638708" y="4501753"/>
            <a:ext cx="9144000"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600" b="1" i="1">
              <a:solidFill>
                <a:srgbClr val="002647"/>
              </a:solidFill>
              <a:latin typeface="Roboto" panose="02000000000000000000" pitchFamily="2" charset="0"/>
              <a:ea typeface="Roboto" panose="02000000000000000000" pitchFamily="2" charset="0"/>
            </a:endParaRPr>
          </a:p>
        </p:txBody>
      </p:sp>
      <p:sp>
        <p:nvSpPr>
          <p:cNvPr id="4" name="TextBox 3">
            <a:extLst>
              <a:ext uri="{FF2B5EF4-FFF2-40B4-BE49-F238E27FC236}">
                <a16:creationId xmlns:a16="http://schemas.microsoft.com/office/drawing/2014/main" id="{17F52056-3AEC-9C45-A440-568F52F03F47}"/>
              </a:ext>
            </a:extLst>
          </p:cNvPr>
          <p:cNvSpPr txBox="1"/>
          <p:nvPr/>
        </p:nvSpPr>
        <p:spPr>
          <a:xfrm>
            <a:off x="3319397" y="463463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131700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questionnaire with text on it&#10;&#10;Description automatically generated">
            <a:extLst>
              <a:ext uri="{FF2B5EF4-FFF2-40B4-BE49-F238E27FC236}">
                <a16:creationId xmlns:a16="http://schemas.microsoft.com/office/drawing/2014/main" id="{349CF0D6-3DE5-478E-CD0C-FC033008D447}"/>
              </a:ext>
            </a:extLst>
          </p:cNvPr>
          <p:cNvPicPr>
            <a:picLocks noGrp="1" noChangeAspect="1"/>
          </p:cNvPicPr>
          <p:nvPr>
            <p:ph sz="quarter" idx="10"/>
          </p:nvPr>
        </p:nvPicPr>
        <p:blipFill>
          <a:blip r:embed="rId2"/>
          <a:stretch>
            <a:fillRect/>
          </a:stretch>
        </p:blipFill>
        <p:spPr>
          <a:xfrm>
            <a:off x="6479178" y="684213"/>
            <a:ext cx="3927882"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How You Approach Interviews</a:t>
            </a:r>
            <a:br>
              <a:rPr lang="en-US">
                <a:latin typeface="Work Sans"/>
              </a:rPr>
            </a:br>
            <a:r>
              <a:rPr lang="en-US" sz="2200">
                <a:latin typeface="Work Sans"/>
              </a:rPr>
              <a:t>INDIVIDUAL</a:t>
            </a:r>
          </a:p>
        </p:txBody>
      </p:sp>
      <p:sp>
        <p:nvSpPr>
          <p:cNvPr id="4" name="Content Placeholder 2">
            <a:extLst>
              <a:ext uri="{FF2B5EF4-FFF2-40B4-BE49-F238E27FC236}">
                <a16:creationId xmlns:a16="http://schemas.microsoft.com/office/drawing/2014/main" id="{FD5DA92D-D786-8922-FD3C-DAE0481EF126}"/>
              </a:ext>
            </a:extLst>
          </p:cNvPr>
          <p:cNvSpPr txBox="1">
            <a:spLocks/>
          </p:cNvSpPr>
          <p:nvPr/>
        </p:nvSpPr>
        <p:spPr>
          <a:xfrm>
            <a:off x="400532" y="3829215"/>
            <a:ext cx="3857290" cy="29648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ea typeface="Roboto"/>
              </a:rPr>
              <a:t>Description: </a:t>
            </a:r>
            <a:r>
              <a:rPr lang="en-US" sz="1800" dirty="0">
                <a:ea typeface="Roboto"/>
              </a:rPr>
              <a:t> </a:t>
            </a:r>
            <a:endParaRPr lang="en-US" dirty="0">
              <a:ea typeface="Roboto"/>
            </a:endParaRPr>
          </a:p>
          <a:p>
            <a:pPr marL="0" indent="0">
              <a:lnSpc>
                <a:spcPct val="100000"/>
              </a:lnSpc>
              <a:spcBef>
                <a:spcPts val="0"/>
              </a:spcBef>
              <a:buNone/>
              <a:defRPr/>
            </a:pPr>
            <a:r>
              <a:rPr lang="en-US" sz="1800" dirty="0">
                <a:latin typeface="Franklin Gothic Book"/>
                <a:ea typeface="Roboto"/>
              </a:rPr>
              <a:t>This Insights topic addresses how you will approach job interviews.  The report is divided into three sections:  when you are at your best in the interview, when you are less at ease in the interview, and how you can prepare for the interview.</a:t>
            </a:r>
            <a:endParaRPr lang="en-US" sz="1800" dirty="0">
              <a:ea typeface="Roboto"/>
            </a:endParaRPr>
          </a:p>
          <a:p>
            <a:pPr marL="0" indent="0">
              <a:lnSpc>
                <a:spcPct val="100000"/>
              </a:lnSpc>
              <a:spcBef>
                <a:spcPts val="0"/>
              </a:spcBef>
              <a:buFontTx/>
              <a:buNone/>
              <a:defRPr/>
            </a:pPr>
            <a:endParaRPr lang="en-US" sz="1800">
              <a:ea typeface="Roboto"/>
            </a:endParaRPr>
          </a:p>
          <a:p>
            <a:pPr marL="0" indent="0">
              <a:lnSpc>
                <a:spcPct val="100000"/>
              </a:lnSpc>
              <a:spcBef>
                <a:spcPts val="0"/>
              </a:spcBef>
              <a:buFontTx/>
              <a:buNone/>
              <a:defRPr/>
            </a:pPr>
            <a:r>
              <a:rPr lang="en-US" sz="1800" b="1" dirty="0">
                <a:ea typeface="Roboto"/>
              </a:rPr>
              <a:t># of Pages:  1-2</a:t>
            </a:r>
            <a:endParaRPr lang="en-US" sz="1800" dirty="0">
              <a:ea typeface="Roboto"/>
            </a:endParaRP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5" name="TextBox 4">
            <a:extLst>
              <a:ext uri="{FF2B5EF4-FFF2-40B4-BE49-F238E27FC236}">
                <a16:creationId xmlns:a16="http://schemas.microsoft.com/office/drawing/2014/main" id="{30F374C6-1C79-3CA8-3BDB-2E15CCEFAEBB}"/>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11</a:t>
            </a:r>
          </a:p>
        </p:txBody>
      </p:sp>
    </p:spTree>
    <p:extLst>
      <p:ext uri="{BB962C8B-B14F-4D97-AF65-F5344CB8AC3E}">
        <p14:creationId xmlns:p14="http://schemas.microsoft.com/office/powerpoint/2010/main" val="3198790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white paper with black text&#10;&#10;Description automatically generated">
            <a:extLst>
              <a:ext uri="{FF2B5EF4-FFF2-40B4-BE49-F238E27FC236}">
                <a16:creationId xmlns:a16="http://schemas.microsoft.com/office/drawing/2014/main" id="{9DDBC8E9-65A8-C965-D193-5063B3F5FF92}"/>
              </a:ext>
            </a:extLst>
          </p:cNvPr>
          <p:cNvPicPr>
            <a:picLocks noGrp="1" noChangeAspect="1"/>
          </p:cNvPicPr>
          <p:nvPr>
            <p:ph sz="quarter" idx="10"/>
          </p:nvPr>
        </p:nvPicPr>
        <p:blipFill>
          <a:blip r:embed="rId2"/>
          <a:stretch>
            <a:fillRect/>
          </a:stretch>
        </p:blipFill>
        <p:spPr>
          <a:xfrm>
            <a:off x="6457142" y="684213"/>
            <a:ext cx="3971953"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normAutofit fontScale="90000"/>
          </a:bodyPr>
          <a:lstStyle/>
          <a:p>
            <a:r>
              <a:rPr lang="en-US">
                <a:latin typeface="Work Sans"/>
              </a:rPr>
              <a:t>The Effect of </a:t>
            </a:r>
            <a:r>
              <a:rPr lang="en-US" dirty="0">
                <a:latin typeface="Work Sans"/>
              </a:rPr>
              <a:t>Interests</a:t>
            </a:r>
            <a:r>
              <a:rPr lang="en-US">
                <a:latin typeface="Work Sans"/>
              </a:rPr>
              <a:t> on Your Work</a:t>
            </a:r>
            <a:br>
              <a:rPr lang="en-US">
                <a:latin typeface="Work Sans"/>
              </a:rPr>
            </a:br>
            <a:r>
              <a:rPr lang="en-US" sz="2400">
                <a:latin typeface="Work Sans"/>
              </a:rPr>
              <a:t>INDIVIDUAL</a:t>
            </a:r>
            <a:endParaRPr lang="en-US">
              <a:latin typeface="Work Sans"/>
            </a:endParaRPr>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4866201"/>
            <a:ext cx="3857290" cy="19278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spcBef>
                <a:spcPts val="0"/>
              </a:spcBef>
              <a:buNone/>
              <a:defRPr/>
            </a:pPr>
            <a:r>
              <a:rPr lang="en-US" sz="1800">
                <a:latin typeface="Franklin Gothic Book"/>
                <a:ea typeface="Roboto"/>
                <a:cs typeface="Roboto"/>
              </a:rPr>
              <a:t>This </a:t>
            </a:r>
            <a:r>
              <a:rPr lang="en-US" sz="1800" dirty="0">
                <a:latin typeface="Franklin Gothic Book"/>
                <a:ea typeface="Roboto"/>
                <a:cs typeface="Roboto"/>
              </a:rPr>
              <a:t>Insights </a:t>
            </a:r>
            <a:r>
              <a:rPr lang="en-US" sz="1800">
                <a:latin typeface="Franklin Gothic Book"/>
                <a:ea typeface="Roboto"/>
                <a:cs typeface="Roboto"/>
              </a:rPr>
              <a:t>topic addresses how your Interests </a:t>
            </a:r>
            <a:r>
              <a:rPr lang="en-US" sz="1800" dirty="0">
                <a:latin typeface="Franklin Gothic Book"/>
                <a:ea typeface="Roboto"/>
                <a:cs typeface="Roboto"/>
              </a:rPr>
              <a:t>may</a:t>
            </a:r>
            <a:r>
              <a:rPr lang="en-US" sz="1800">
                <a:latin typeface="Franklin Gothic Book"/>
                <a:ea typeface="Roboto"/>
                <a:cs typeface="Roboto"/>
              </a:rPr>
              <a:t> impact your working environment.</a:t>
            </a:r>
            <a:endParaRPr lang="en-US"/>
          </a:p>
          <a:p>
            <a:pPr marL="0" indent="0">
              <a:lnSpc>
                <a:spcPct val="100000"/>
              </a:lnSpc>
              <a:spcBef>
                <a:spcPts val="0"/>
              </a:spcBef>
              <a:buFontTx/>
              <a:buNone/>
              <a:defRPr/>
            </a:pPr>
            <a:endParaRPr lang="en-US" sz="1800">
              <a:ea typeface="Roboto"/>
              <a:cs typeface="Roboto"/>
            </a:endParaRPr>
          </a:p>
          <a:p>
            <a:pPr marL="0" indent="0">
              <a:lnSpc>
                <a:spcPct val="100000"/>
              </a:lnSpc>
              <a:spcBef>
                <a:spcPts val="0"/>
              </a:spcBef>
              <a:buFontTx/>
              <a:buNone/>
              <a:defRPr/>
            </a:pPr>
            <a:r>
              <a:rPr lang="en-US" sz="1800" b="1" dirty="0">
                <a:latin typeface="Franklin Gothic Book"/>
                <a:ea typeface="Roboto"/>
              </a:rPr>
              <a:t># of Pages:  </a:t>
            </a:r>
            <a:r>
              <a:rPr lang="en-US" sz="1800" dirty="0">
                <a:latin typeface="Franklin Gothic Book"/>
                <a:ea typeface="Roboto"/>
              </a:rPr>
              <a:t>1</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07301D99-ACE4-502E-D09E-FF7C38C60255}"/>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10</a:t>
            </a:r>
          </a:p>
        </p:txBody>
      </p:sp>
    </p:spTree>
    <p:extLst>
      <p:ext uri="{BB962C8B-B14F-4D97-AF65-F5344CB8AC3E}">
        <p14:creationId xmlns:p14="http://schemas.microsoft.com/office/powerpoint/2010/main" val="2990871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aper with text on it&#10;&#10;Description automatically generated">
            <a:extLst>
              <a:ext uri="{FF2B5EF4-FFF2-40B4-BE49-F238E27FC236}">
                <a16:creationId xmlns:a16="http://schemas.microsoft.com/office/drawing/2014/main" id="{F8DBDD70-39D7-A8BF-663F-0AB03CA953DF}"/>
              </a:ext>
            </a:extLst>
          </p:cNvPr>
          <p:cNvPicPr>
            <a:picLocks noGrp="1" noChangeAspect="1"/>
          </p:cNvPicPr>
          <p:nvPr>
            <p:ph sz="quarter" idx="10"/>
          </p:nvPr>
        </p:nvPicPr>
        <p:blipFill>
          <a:blip r:embed="rId2"/>
          <a:stretch>
            <a:fillRect/>
          </a:stretch>
        </p:blipFill>
        <p:spPr>
          <a:xfrm>
            <a:off x="6468160" y="684213"/>
            <a:ext cx="3949917"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488540" cy="2600069"/>
          </a:xfrm>
        </p:spPr>
        <p:txBody>
          <a:bodyPr>
            <a:normAutofit/>
          </a:bodyPr>
          <a:lstStyle/>
          <a:p>
            <a:r>
              <a:rPr lang="en-US" sz="3600">
                <a:latin typeface="Work Sans"/>
              </a:rPr>
              <a:t>The Effect of</a:t>
            </a:r>
            <a:br>
              <a:rPr lang="en-US" sz="3600" dirty="0">
                <a:latin typeface="Work Sans"/>
              </a:rPr>
            </a:br>
            <a:r>
              <a:rPr lang="en-US" sz="3600" dirty="0">
                <a:latin typeface="Work Sans"/>
              </a:rPr>
              <a:t>Interests </a:t>
            </a:r>
            <a:r>
              <a:rPr lang="en-US" sz="3600">
                <a:latin typeface="Work Sans"/>
              </a:rPr>
              <a:t>on</a:t>
            </a:r>
            <a:br>
              <a:rPr lang="en-US" sz="3600" dirty="0">
                <a:latin typeface="Work Sans"/>
              </a:rPr>
            </a:br>
            <a:r>
              <a:rPr lang="en-US" sz="3600">
                <a:latin typeface="Work Sans"/>
              </a:rPr>
              <a:t>Your Work</a:t>
            </a:r>
            <a:br>
              <a:rPr lang="en-US" sz="3600">
                <a:latin typeface="Work Sans"/>
              </a:rPr>
            </a:br>
            <a:r>
              <a:rPr lang="en-US" sz="2200" dirty="0">
                <a:latin typeface="Work Sans"/>
              </a:rPr>
              <a:t>GROUP</a:t>
            </a:r>
            <a:endParaRPr lang="en-US" sz="2200" b="0" dirty="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00532" y="4924816"/>
            <a:ext cx="3857290" cy="186926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a:latin typeface="Franklin Gothic Book"/>
              <a:ea typeface="Roboto"/>
            </a:endParaRPr>
          </a:p>
          <a:p>
            <a:pPr marL="0" indent="0">
              <a:lnSpc>
                <a:spcPct val="100000"/>
              </a:lnSpc>
              <a:spcBef>
                <a:spcPts val="0"/>
              </a:spcBef>
              <a:buNone/>
              <a:defRPr/>
            </a:pPr>
            <a:r>
              <a:rPr lang="en-US" sz="1800">
                <a:latin typeface="Franklin Gothic Book"/>
                <a:ea typeface="Roboto"/>
                <a:cs typeface="Roboto"/>
              </a:rPr>
              <a:t>This is the Group version of THE EFFECT OF INTERESTS ON </a:t>
            </a:r>
            <a:r>
              <a:rPr lang="en-US" sz="1800" dirty="0">
                <a:latin typeface="Franklin Gothic Book"/>
                <a:ea typeface="Roboto"/>
                <a:cs typeface="Roboto"/>
              </a:rPr>
              <a:t>YOUR </a:t>
            </a:r>
            <a:r>
              <a:rPr lang="en-US" sz="1800">
                <a:latin typeface="Franklin Gothic Book"/>
                <a:ea typeface="Roboto"/>
                <a:cs typeface="Roboto"/>
              </a:rPr>
              <a:t>WORK report.</a:t>
            </a:r>
            <a:endParaRPr lang="en-US"/>
          </a:p>
          <a:p>
            <a:pPr marL="0" indent="0">
              <a:lnSpc>
                <a:spcPct val="100000"/>
              </a:lnSpc>
              <a:spcBef>
                <a:spcPts val="0"/>
              </a:spcBef>
              <a:buFontTx/>
              <a:buNone/>
              <a:defRPr/>
            </a:pPr>
            <a:endParaRPr lang="en-US" sz="1800">
              <a:ea typeface="Roboto"/>
            </a:endParaRPr>
          </a:p>
          <a:p>
            <a:pPr marL="0" indent="0">
              <a:lnSpc>
                <a:spcPct val="100000"/>
              </a:lnSpc>
              <a:spcBef>
                <a:spcPts val="0"/>
              </a:spcBef>
              <a:buNone/>
              <a:defRPr/>
            </a:pPr>
            <a:r>
              <a:rPr lang="en-US" sz="1800" b="1">
                <a:latin typeface="Franklin Gothic Book"/>
                <a:ea typeface="Roboto"/>
              </a:rPr>
              <a:t># of Pages:  </a:t>
            </a:r>
            <a:r>
              <a:rPr lang="en-US" sz="1800">
                <a:latin typeface="Franklin Gothic Book"/>
                <a:ea typeface="Roboto"/>
                <a:cs typeface="Roboto"/>
              </a:rPr>
              <a:t>Multiple pages dependent on the size of group</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A6A8787E-0F4C-E423-DA62-1BCB504C3BDF}"/>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12</a:t>
            </a:r>
          </a:p>
        </p:txBody>
      </p:sp>
    </p:spTree>
    <p:extLst>
      <p:ext uri="{BB962C8B-B14F-4D97-AF65-F5344CB8AC3E}">
        <p14:creationId xmlns:p14="http://schemas.microsoft.com/office/powerpoint/2010/main" val="3353085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close-up of a job search&#10;&#10;Description automatically generated">
            <a:extLst>
              <a:ext uri="{FF2B5EF4-FFF2-40B4-BE49-F238E27FC236}">
                <a16:creationId xmlns:a16="http://schemas.microsoft.com/office/drawing/2014/main" id="{09CA4E8F-32FB-9D94-79A7-0F0AB393C46A}"/>
              </a:ext>
            </a:extLst>
          </p:cNvPr>
          <p:cNvPicPr>
            <a:picLocks noGrp="1" noChangeAspect="1"/>
          </p:cNvPicPr>
          <p:nvPr>
            <p:ph sz="quarter" idx="10"/>
          </p:nvPr>
        </p:nvPicPr>
        <p:blipFill>
          <a:blip r:embed="rId2"/>
          <a:stretch>
            <a:fillRect/>
          </a:stretch>
        </p:blipFill>
        <p:spPr>
          <a:xfrm>
            <a:off x="6479178" y="684213"/>
            <a:ext cx="3927882"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Your Job Search</a:t>
            </a:r>
            <a:br>
              <a:rPr lang="en-US">
                <a:latin typeface="Work Sans"/>
              </a:rPr>
            </a:br>
            <a:r>
              <a:rPr lang="en-US" sz="2200" dirty="0">
                <a:latin typeface="Work Sans"/>
              </a:rPr>
              <a:t>INDIVIDUAL</a:t>
            </a:r>
          </a:p>
        </p:txBody>
      </p:sp>
      <p:sp>
        <p:nvSpPr>
          <p:cNvPr id="5" name="Content Placeholder 2">
            <a:extLst>
              <a:ext uri="{FF2B5EF4-FFF2-40B4-BE49-F238E27FC236}">
                <a16:creationId xmlns:a16="http://schemas.microsoft.com/office/drawing/2014/main" id="{9DC8ECED-2EB3-8BDF-586D-91C13C339AD6}"/>
              </a:ext>
            </a:extLst>
          </p:cNvPr>
          <p:cNvSpPr txBox="1">
            <a:spLocks/>
          </p:cNvSpPr>
          <p:nvPr/>
        </p:nvSpPr>
        <p:spPr>
          <a:xfrm>
            <a:off x="400532" y="3742025"/>
            <a:ext cx="3857290" cy="30520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a:ea typeface="Roboto"/>
              </a:rPr>
              <a:t>Description: </a:t>
            </a:r>
            <a:r>
              <a:rPr lang="en-US" sz="1800">
                <a:ea typeface="Roboto"/>
              </a:rPr>
              <a:t> </a:t>
            </a:r>
            <a:endParaRPr lang="en-US">
              <a:ea typeface="Roboto"/>
            </a:endParaRPr>
          </a:p>
          <a:p>
            <a:pPr marL="0" indent="0">
              <a:lnSpc>
                <a:spcPct val="100000"/>
              </a:lnSpc>
              <a:buNone/>
              <a:defRPr/>
            </a:pPr>
            <a:r>
              <a:rPr lang="en-US" sz="1800">
                <a:ea typeface="Roboto"/>
                <a:cs typeface="+mn-lt"/>
              </a:rPr>
              <a:t>This </a:t>
            </a:r>
            <a:r>
              <a:rPr lang="en-US" sz="1800" dirty="0">
                <a:ea typeface="Roboto"/>
                <a:cs typeface="+mn-lt"/>
              </a:rPr>
              <a:t>Insights </a:t>
            </a:r>
            <a:r>
              <a:rPr lang="en-US" sz="1800">
                <a:ea typeface="Roboto"/>
                <a:cs typeface="+mn-lt"/>
              </a:rPr>
              <a:t>topic addresses how you approach a job search. The report is divided into three sections: approaching your job search, when the job search becomes stressful, and </a:t>
            </a:r>
            <a:r>
              <a:rPr lang="en-US" sz="1800" dirty="0">
                <a:ea typeface="Roboto"/>
                <a:cs typeface="+mn-lt"/>
              </a:rPr>
              <a:t>finding </a:t>
            </a:r>
            <a:r>
              <a:rPr lang="en-US" sz="1800">
                <a:ea typeface="Roboto"/>
                <a:cs typeface="+mn-lt"/>
              </a:rPr>
              <a:t>and </a:t>
            </a:r>
            <a:r>
              <a:rPr lang="en-US" sz="1800" dirty="0">
                <a:ea typeface="Roboto"/>
                <a:cs typeface="+mn-lt"/>
              </a:rPr>
              <a:t>developing </a:t>
            </a:r>
            <a:r>
              <a:rPr lang="en-US" sz="1800">
                <a:ea typeface="Roboto"/>
                <a:cs typeface="+mn-lt"/>
              </a:rPr>
              <a:t>a support group and</a:t>
            </a:r>
            <a:r>
              <a:rPr lang="en-US" sz="1800" dirty="0">
                <a:ea typeface="Roboto"/>
                <a:cs typeface="+mn-lt"/>
              </a:rPr>
              <a:t>/or </a:t>
            </a:r>
            <a:r>
              <a:rPr lang="en-US" sz="1800">
                <a:ea typeface="Roboto"/>
                <a:cs typeface="+mn-lt"/>
              </a:rPr>
              <a:t>process.</a:t>
            </a:r>
            <a:endParaRPr lang="en-US"/>
          </a:p>
          <a:p>
            <a:pPr marL="0" indent="0">
              <a:lnSpc>
                <a:spcPct val="100000"/>
              </a:lnSpc>
              <a:spcBef>
                <a:spcPts val="0"/>
              </a:spcBef>
              <a:buNone/>
              <a:defRPr/>
            </a:pPr>
            <a:endParaRPr lang="en-US" sz="1800">
              <a:ea typeface="Roboto"/>
            </a:endParaRPr>
          </a:p>
          <a:p>
            <a:pPr marL="0" indent="0">
              <a:lnSpc>
                <a:spcPct val="100000"/>
              </a:lnSpc>
              <a:spcBef>
                <a:spcPts val="0"/>
              </a:spcBef>
              <a:buFontTx/>
              <a:buNone/>
              <a:defRPr/>
            </a:pPr>
            <a:r>
              <a:rPr lang="en-US" sz="1800" b="1">
                <a:ea typeface="Roboto"/>
              </a:rPr>
              <a:t># of Pages:  </a:t>
            </a:r>
            <a:r>
              <a:rPr lang="en-US" sz="1800" dirty="0">
                <a:ea typeface="Roboto"/>
              </a:rPr>
              <a:t>1</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5E873761-0C18-DD10-DE43-71E118B2DF1D}"/>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13</a:t>
            </a:r>
          </a:p>
        </p:txBody>
      </p:sp>
    </p:spTree>
    <p:extLst>
      <p:ext uri="{BB962C8B-B14F-4D97-AF65-F5344CB8AC3E}">
        <p14:creationId xmlns:p14="http://schemas.microsoft.com/office/powerpoint/2010/main" val="3137498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white paper with black text&#10;&#10;Description automatically generated">
            <a:extLst>
              <a:ext uri="{FF2B5EF4-FFF2-40B4-BE49-F238E27FC236}">
                <a16:creationId xmlns:a16="http://schemas.microsoft.com/office/drawing/2014/main" id="{DF15F4C0-28B9-7F5D-3118-AB0A50DDA702}"/>
              </a:ext>
            </a:extLst>
          </p:cNvPr>
          <p:cNvPicPr>
            <a:picLocks noGrp="1" noChangeAspect="1"/>
          </p:cNvPicPr>
          <p:nvPr>
            <p:ph sz="quarter" idx="10"/>
          </p:nvPr>
        </p:nvPicPr>
        <p:blipFill>
          <a:blip r:embed="rId2"/>
          <a:stretch>
            <a:fillRect/>
          </a:stretch>
        </p:blipFill>
        <p:spPr>
          <a:xfrm>
            <a:off x="6473669" y="684213"/>
            <a:ext cx="3938900"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Your Learning Style</a:t>
            </a:r>
            <a:br>
              <a:rPr lang="en-US">
                <a:latin typeface="Work Sans"/>
              </a:rPr>
            </a:br>
            <a:r>
              <a:rPr lang="en-US" sz="2200">
                <a:latin typeface="Work Sans"/>
              </a:rPr>
              <a:t>INDIVIDUAL</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4605414"/>
            <a:ext cx="3713874" cy="224871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a:solidFill>
                <a:schemeClr val="bg1"/>
              </a:solidFill>
              <a:latin typeface="Franklin Gothic Book"/>
            </a:endParaRPr>
          </a:p>
          <a:p>
            <a:pPr>
              <a:lnSpc>
                <a:spcPct val="110000"/>
              </a:lnSpc>
              <a:spcBef>
                <a:spcPts val="0"/>
              </a:spcBef>
            </a:pPr>
            <a:r>
              <a:rPr lang="en-US" sz="1800">
                <a:solidFill>
                  <a:schemeClr val="bg1"/>
                </a:solidFill>
                <a:latin typeface="Franklin Gothic Book"/>
                <a:ea typeface="Roboto"/>
                <a:cs typeface="Roboto"/>
              </a:rPr>
              <a:t>This </a:t>
            </a:r>
            <a:r>
              <a:rPr lang="en-US" sz="1800" dirty="0">
                <a:solidFill>
                  <a:schemeClr val="bg1"/>
                </a:solidFill>
                <a:latin typeface="Franklin Gothic Book"/>
                <a:ea typeface="Roboto"/>
                <a:cs typeface="Roboto"/>
              </a:rPr>
              <a:t>Insights </a:t>
            </a:r>
            <a:r>
              <a:rPr lang="en-US" sz="1800">
                <a:solidFill>
                  <a:schemeClr val="bg1"/>
                </a:solidFill>
                <a:latin typeface="Franklin Gothic Book"/>
                <a:ea typeface="Roboto"/>
                <a:cs typeface="Roboto"/>
              </a:rPr>
              <a:t>topic </a:t>
            </a:r>
            <a:r>
              <a:rPr lang="en-US" sz="1800" dirty="0">
                <a:solidFill>
                  <a:schemeClr val="bg1"/>
                </a:solidFill>
                <a:latin typeface="Franklin Gothic Book"/>
                <a:ea typeface="Roboto"/>
                <a:cs typeface="Roboto"/>
              </a:rPr>
              <a:t>addresses </a:t>
            </a:r>
            <a:r>
              <a:rPr lang="en-US" sz="1800">
                <a:solidFill>
                  <a:schemeClr val="bg1"/>
                </a:solidFill>
                <a:latin typeface="Franklin Gothic Book"/>
                <a:ea typeface="Roboto"/>
                <a:cs typeface="Roboto"/>
              </a:rPr>
              <a:t>your optimal learning style based on your Birkman Interests and Component </a:t>
            </a:r>
            <a:r>
              <a:rPr lang="en-US" sz="1800" dirty="0">
                <a:solidFill>
                  <a:schemeClr val="bg1"/>
                </a:solidFill>
                <a:latin typeface="Franklin Gothic Book"/>
                <a:ea typeface="Roboto"/>
                <a:cs typeface="Roboto"/>
              </a:rPr>
              <a:t>Need</a:t>
            </a:r>
            <a:r>
              <a:rPr lang="en-US" sz="1800">
                <a:solidFill>
                  <a:schemeClr val="bg1"/>
                </a:solidFill>
                <a:latin typeface="Franklin Gothic Book"/>
                <a:ea typeface="Roboto"/>
                <a:cs typeface="Roboto"/>
              </a:rPr>
              <a:t> scores.</a:t>
            </a:r>
            <a:endParaRPr lang="en-US">
              <a:solidFill>
                <a:schemeClr val="bg1"/>
              </a:solidFill>
            </a:endParaRPr>
          </a:p>
          <a:p>
            <a:pPr>
              <a:lnSpc>
                <a:spcPct val="110000"/>
              </a:lnSpc>
              <a:spcBef>
                <a:spcPts val="0"/>
              </a:spcBef>
            </a:pPr>
            <a:endParaRPr lang="en-US" sz="1800">
              <a:solidFill>
                <a:schemeClr val="bg1"/>
              </a:solidFill>
              <a:latin typeface="Franklin Gothic Book"/>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 1</a:t>
            </a: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D3F0805C-AA21-F403-8843-4E976D20FA4A}"/>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14</a:t>
            </a:r>
          </a:p>
        </p:txBody>
      </p:sp>
    </p:spTree>
    <p:extLst>
      <p:ext uri="{BB962C8B-B14F-4D97-AF65-F5344CB8AC3E}">
        <p14:creationId xmlns:p14="http://schemas.microsoft.com/office/powerpoint/2010/main" val="357551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aper with text on it&#10;&#10;Description automatically generated">
            <a:extLst>
              <a:ext uri="{FF2B5EF4-FFF2-40B4-BE49-F238E27FC236}">
                <a16:creationId xmlns:a16="http://schemas.microsoft.com/office/drawing/2014/main" id="{187D9946-E0C9-2EA4-DE8C-B5BB5B07AE71}"/>
              </a:ext>
            </a:extLst>
          </p:cNvPr>
          <p:cNvPicPr>
            <a:picLocks noGrp="1" noChangeAspect="1"/>
          </p:cNvPicPr>
          <p:nvPr>
            <p:ph sz="quarter" idx="10"/>
          </p:nvPr>
        </p:nvPicPr>
        <p:blipFill>
          <a:blip r:embed="rId2"/>
          <a:stretch>
            <a:fillRect/>
          </a:stretch>
        </p:blipFill>
        <p:spPr>
          <a:xfrm>
            <a:off x="6462651" y="684213"/>
            <a:ext cx="3960935"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Your Learning Style</a:t>
            </a:r>
            <a:br>
              <a:rPr lang="en-US">
                <a:latin typeface="Work Sans"/>
              </a:rPr>
            </a:br>
            <a:r>
              <a:rPr lang="en-US" sz="2200">
                <a:latin typeface="Work Sans"/>
              </a:rPr>
              <a:t>GROUP</a:t>
            </a:r>
            <a:endParaRPr lang="en-US"/>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5161713"/>
            <a:ext cx="3713874" cy="169241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pPr>
              <a:lnSpc>
                <a:spcPct val="100000"/>
              </a:lnSpc>
              <a:spcBef>
                <a:spcPts val="0"/>
              </a:spcBef>
            </a:pPr>
            <a:r>
              <a:rPr lang="en-US" sz="1800">
                <a:solidFill>
                  <a:schemeClr val="bg1"/>
                </a:solidFill>
                <a:latin typeface="Franklin Gothic Book"/>
                <a:ea typeface="Roboto"/>
                <a:cs typeface="Roboto"/>
              </a:rPr>
              <a:t>This is the Group version of the YOUR LEARNING STYLE report.</a:t>
            </a:r>
            <a:endParaRPr lang="en-US">
              <a:solidFill>
                <a:schemeClr val="bg1"/>
              </a:solidFill>
            </a:endParaRPr>
          </a:p>
          <a:p>
            <a:pPr>
              <a:lnSpc>
                <a:spcPct val="100000"/>
              </a:lnSpc>
              <a:spcBef>
                <a:spcPts val="0"/>
              </a:spcBef>
            </a:pPr>
            <a:endParaRPr lang="en-US" sz="1800">
              <a:solidFill>
                <a:schemeClr val="bg1"/>
              </a:solidFill>
              <a:latin typeface="Franklin Gothic Book"/>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Multiple pages dependent on the size of group</a:t>
            </a:r>
          </a:p>
          <a:p>
            <a:endParaRPr lang="en-US" sz="1800" b="1">
              <a:solidFill>
                <a:schemeClr val="bg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217E0746-2E7B-D359-4926-F9EC89B51915}"/>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15</a:t>
            </a:r>
          </a:p>
        </p:txBody>
      </p:sp>
    </p:spTree>
    <p:extLst>
      <p:ext uri="{BB962C8B-B14F-4D97-AF65-F5344CB8AC3E}">
        <p14:creationId xmlns:p14="http://schemas.microsoft.com/office/powerpoint/2010/main" val="3328961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questionnaire with text on it&#10;&#10;Description automatically generated">
            <a:extLst>
              <a:ext uri="{FF2B5EF4-FFF2-40B4-BE49-F238E27FC236}">
                <a16:creationId xmlns:a16="http://schemas.microsoft.com/office/drawing/2014/main" id="{B4BDEF7D-9A7A-CD3B-3F29-FE3F29327EAE}"/>
              </a:ext>
            </a:extLst>
          </p:cNvPr>
          <p:cNvPicPr>
            <a:picLocks noGrp="1" noChangeAspect="1"/>
          </p:cNvPicPr>
          <p:nvPr>
            <p:ph sz="quarter" idx="10"/>
          </p:nvPr>
        </p:nvPicPr>
        <p:blipFill>
          <a:blip r:embed="rId2"/>
          <a:stretch>
            <a:fillRect/>
          </a:stretch>
        </p:blipFill>
        <p:spPr>
          <a:xfrm>
            <a:off x="6459897" y="684213"/>
            <a:ext cx="3966444"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normAutofit/>
          </a:bodyPr>
          <a:lstStyle/>
          <a:p>
            <a:r>
              <a:rPr lang="en-US">
                <a:latin typeface="Work Sans"/>
              </a:rPr>
              <a:t>Action Plan</a:t>
            </a:r>
            <a:br>
              <a:rPr lang="en-US">
                <a:latin typeface="Work Sans"/>
              </a:rPr>
            </a:br>
            <a:r>
              <a:rPr lang="en-US" sz="2200">
                <a:latin typeface="Work Sans"/>
              </a:rPr>
              <a:t>INDIVIDUAL</a:t>
            </a:r>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3769665"/>
            <a:ext cx="3857290" cy="302441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spcBef>
                <a:spcPts val="0"/>
              </a:spcBef>
              <a:buNone/>
              <a:defRPr/>
            </a:pPr>
            <a:r>
              <a:rPr lang="en-US" sz="1800">
                <a:latin typeface="Franklin Gothic Book"/>
                <a:ea typeface="Roboto"/>
                <a:cs typeface="Roboto"/>
              </a:rPr>
              <a:t>Help your client put their Birkman results into action by including an Action Plan Template at the end of your Birkman report. The report includes </a:t>
            </a:r>
            <a:r>
              <a:rPr lang="en-US" sz="1800" dirty="0">
                <a:latin typeface="Franklin Gothic Book"/>
                <a:ea typeface="Roboto"/>
                <a:cs typeface="Roboto"/>
              </a:rPr>
              <a:t>text boxes</a:t>
            </a:r>
            <a:r>
              <a:rPr lang="en-US" sz="1800">
                <a:latin typeface="Franklin Gothic Book"/>
                <a:ea typeface="Roboto"/>
                <a:cs typeface="Roboto"/>
              </a:rPr>
              <a:t> that can be typed in and saved as part of the final Birkman PDF report.</a:t>
            </a:r>
            <a:endParaRPr lang="en-US"/>
          </a:p>
          <a:p>
            <a:pPr marL="0" indent="0">
              <a:lnSpc>
                <a:spcPct val="100000"/>
              </a:lnSpc>
              <a:spcBef>
                <a:spcPts val="0"/>
              </a:spcBef>
              <a:buFontTx/>
              <a:buNone/>
              <a:defRPr/>
            </a:pPr>
            <a:endParaRPr lang="en-US" sz="1800">
              <a:ea typeface="Roboto"/>
              <a:cs typeface="Roboto"/>
            </a:endParaRPr>
          </a:p>
          <a:p>
            <a:pPr marL="0" indent="0">
              <a:lnSpc>
                <a:spcPct val="100000"/>
              </a:lnSpc>
              <a:spcBef>
                <a:spcPts val="0"/>
              </a:spcBef>
              <a:buFontTx/>
              <a:buNone/>
              <a:defRPr/>
            </a:pPr>
            <a:r>
              <a:rPr lang="en-US" sz="1800" b="1" dirty="0">
                <a:latin typeface="Franklin Gothic Book"/>
                <a:ea typeface="Roboto"/>
              </a:rPr>
              <a:t># of Pages:  </a:t>
            </a:r>
            <a:r>
              <a:rPr lang="en-US" sz="1800" dirty="0">
                <a:latin typeface="Franklin Gothic Book"/>
                <a:ea typeface="Roboto"/>
              </a:rPr>
              <a:t>1</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0FC6731B-FA5F-8132-4343-58876B1A1903}"/>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16</a:t>
            </a:r>
          </a:p>
        </p:txBody>
      </p:sp>
    </p:spTree>
    <p:extLst>
      <p:ext uri="{BB962C8B-B14F-4D97-AF65-F5344CB8AC3E}">
        <p14:creationId xmlns:p14="http://schemas.microsoft.com/office/powerpoint/2010/main" val="1426744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screenshot of a survey&#10;&#10;Description automatically generated">
            <a:extLst>
              <a:ext uri="{FF2B5EF4-FFF2-40B4-BE49-F238E27FC236}">
                <a16:creationId xmlns:a16="http://schemas.microsoft.com/office/drawing/2014/main" id="{ECB83BB2-CD08-C3AA-5BB7-DE09F882E7C7}"/>
              </a:ext>
            </a:extLst>
          </p:cNvPr>
          <p:cNvPicPr>
            <a:picLocks noGrp="1" noChangeAspect="1"/>
          </p:cNvPicPr>
          <p:nvPr>
            <p:ph sz="quarter" idx="10"/>
          </p:nvPr>
        </p:nvPicPr>
        <p:blipFill>
          <a:blip r:embed="rId2"/>
          <a:stretch>
            <a:fillRect/>
          </a:stretch>
        </p:blipFill>
        <p:spPr>
          <a:xfrm>
            <a:off x="6473669" y="684213"/>
            <a:ext cx="3938900"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dirty="0">
                <a:latin typeface="Work Sans"/>
              </a:rPr>
              <a:t>Biggest Mistakes</a:t>
            </a:r>
            <a:br>
              <a:rPr lang="en-US" dirty="0">
                <a:latin typeface="Work Sans"/>
              </a:rPr>
            </a:br>
            <a:r>
              <a:rPr lang="en-US" sz="2200">
                <a:latin typeface="Work Sans"/>
              </a:rPr>
              <a:t>INDIVIDUAL</a:t>
            </a:r>
            <a:endParaRPr lang="en-US" sz="2200" b="0">
              <a:latin typeface="Work Sans"/>
            </a:endParaRPr>
          </a:p>
          <a:p>
            <a:endParaRPr lang="en-US">
              <a:latin typeface="Work Sans"/>
            </a:endParaRPr>
          </a:p>
        </p:txBody>
      </p:sp>
      <p:sp>
        <p:nvSpPr>
          <p:cNvPr id="4" name="Content Placeholder 2">
            <a:extLst>
              <a:ext uri="{FF2B5EF4-FFF2-40B4-BE49-F238E27FC236}">
                <a16:creationId xmlns:a16="http://schemas.microsoft.com/office/drawing/2014/main" id="{92F63368-E917-7097-A7E2-93EC5073690F}"/>
              </a:ext>
            </a:extLst>
          </p:cNvPr>
          <p:cNvSpPr txBox="1">
            <a:spLocks/>
          </p:cNvSpPr>
          <p:nvPr/>
        </p:nvSpPr>
        <p:spPr>
          <a:xfrm>
            <a:off x="400532" y="4381146"/>
            <a:ext cx="3857290" cy="241293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spcBef>
                <a:spcPts val="0"/>
              </a:spcBef>
              <a:buNone/>
              <a:defRPr/>
            </a:pPr>
            <a:r>
              <a:rPr lang="en-US" sz="1800" dirty="0">
                <a:latin typeface="Franklin Gothic Book"/>
                <a:ea typeface="Roboto"/>
                <a:cs typeface="Roboto"/>
              </a:rPr>
              <a:t>This Insights topic focuses on behaviors from others that may trigger frustration in you.  The statements in this topic are generated from the Component Need scores.</a:t>
            </a:r>
            <a:endParaRPr lang="en-US" sz="1800" dirty="0">
              <a:ea typeface="Roboto"/>
              <a:cs typeface="Roboto"/>
            </a:endParaRPr>
          </a:p>
          <a:p>
            <a:pPr marL="0" indent="0">
              <a:lnSpc>
                <a:spcPct val="100000"/>
              </a:lnSpc>
              <a:spcBef>
                <a:spcPts val="0"/>
              </a:spcBef>
              <a:buFontTx/>
              <a:buNone/>
              <a:defRPr/>
            </a:pPr>
            <a:endParaRPr lang="en-US" sz="1800" dirty="0">
              <a:ea typeface="Roboto"/>
              <a:cs typeface="Roboto"/>
            </a:endParaRPr>
          </a:p>
          <a:p>
            <a:pPr marL="0" indent="0">
              <a:lnSpc>
                <a:spcPct val="100000"/>
              </a:lnSpc>
              <a:spcBef>
                <a:spcPts val="0"/>
              </a:spcBef>
              <a:buFontTx/>
              <a:buNone/>
              <a:defRPr/>
            </a:pPr>
            <a:r>
              <a:rPr lang="en-US" sz="1800" b="1" dirty="0">
                <a:latin typeface="Franklin Gothic Book"/>
                <a:ea typeface="Roboto"/>
              </a:rPr>
              <a:t># of Pages:  </a:t>
            </a:r>
            <a:r>
              <a:rPr lang="en-US" sz="1800" dirty="0">
                <a:latin typeface="Franklin Gothic Book"/>
                <a:ea typeface="Roboto"/>
              </a:rPr>
              <a:t>1-2</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6" name="TextBox 5">
            <a:extLst>
              <a:ext uri="{FF2B5EF4-FFF2-40B4-BE49-F238E27FC236}">
                <a16:creationId xmlns:a16="http://schemas.microsoft.com/office/drawing/2014/main" id="{87D98343-C73F-8899-78A3-9FA57AA577FD}"/>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17</a:t>
            </a:r>
          </a:p>
        </p:txBody>
      </p:sp>
    </p:spTree>
    <p:extLst>
      <p:ext uri="{BB962C8B-B14F-4D97-AF65-F5344CB8AC3E}">
        <p14:creationId xmlns:p14="http://schemas.microsoft.com/office/powerpoint/2010/main" val="71564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aper with text on it&#10;&#10;Description automatically generated">
            <a:extLst>
              <a:ext uri="{FF2B5EF4-FFF2-40B4-BE49-F238E27FC236}">
                <a16:creationId xmlns:a16="http://schemas.microsoft.com/office/drawing/2014/main" id="{2B9D8239-49E6-6F39-013F-DDB1D7BD73FE}"/>
              </a:ext>
            </a:extLst>
          </p:cNvPr>
          <p:cNvPicPr>
            <a:picLocks noGrp="1" noChangeAspect="1"/>
          </p:cNvPicPr>
          <p:nvPr>
            <p:ph sz="quarter" idx="10"/>
          </p:nvPr>
        </p:nvPicPr>
        <p:blipFill>
          <a:blip r:embed="rId2"/>
          <a:stretch>
            <a:fillRect/>
          </a:stretch>
        </p:blipFill>
        <p:spPr>
          <a:xfrm>
            <a:off x="6479178" y="684213"/>
            <a:ext cx="3927882"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Biggest Mistakes</a:t>
            </a:r>
            <a:br>
              <a:rPr lang="en-US">
                <a:latin typeface="Work Sans"/>
              </a:rPr>
            </a:br>
            <a:r>
              <a:rPr lang="en-US" sz="2200">
                <a:latin typeface="Work Sans"/>
              </a:rPr>
              <a:t>GROUP</a:t>
            </a:r>
            <a:endParaRPr lang="en-US" sz="2200"/>
          </a:p>
        </p:txBody>
      </p:sp>
      <p:sp>
        <p:nvSpPr>
          <p:cNvPr id="5" name="Content Placeholder 2">
            <a:extLst>
              <a:ext uri="{FF2B5EF4-FFF2-40B4-BE49-F238E27FC236}">
                <a16:creationId xmlns:a16="http://schemas.microsoft.com/office/drawing/2014/main" id="{9DC8ECED-2EB3-8BDF-586D-91C13C339AD6}"/>
              </a:ext>
            </a:extLst>
          </p:cNvPr>
          <p:cNvSpPr txBox="1">
            <a:spLocks/>
          </p:cNvSpPr>
          <p:nvPr/>
        </p:nvSpPr>
        <p:spPr>
          <a:xfrm>
            <a:off x="400532" y="4522610"/>
            <a:ext cx="3857290" cy="227146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This is the Group version of the BIGGEST MISTAKES OTHERS CAN MAKE WITH YOU report.</a:t>
            </a:r>
            <a:endParaRPr lang="en-US"/>
          </a:p>
          <a:p>
            <a:pPr marL="0" indent="0">
              <a:lnSpc>
                <a:spcPct val="100000"/>
              </a:lnSpc>
              <a:spcBef>
                <a:spcPts val="0"/>
              </a:spcBef>
              <a:buNone/>
              <a:defRPr/>
            </a:pPr>
            <a:endParaRPr lang="en-US" sz="1800">
              <a:ea typeface="Roboto"/>
            </a:endParaRPr>
          </a:p>
          <a:p>
            <a:pPr marL="0" indent="0">
              <a:lnSpc>
                <a:spcPct val="100000"/>
              </a:lnSpc>
              <a:spcBef>
                <a:spcPts val="0"/>
              </a:spcBef>
              <a:buNone/>
              <a:defRPr/>
            </a:pPr>
            <a:r>
              <a:rPr lang="en-US" sz="1800" b="1">
                <a:ea typeface="Roboto"/>
              </a:rPr>
              <a:t># of Pages:  </a:t>
            </a:r>
            <a:r>
              <a:rPr lang="en-US" sz="1800">
                <a:ea typeface="Roboto"/>
              </a:rPr>
              <a:t>Multiple pages dependent on the size of group</a:t>
            </a:r>
            <a:endParaRPr lang="en-US" sz="1800">
              <a:latin typeface="Franklin Gothic Book"/>
              <a:ea typeface="Roboto"/>
              <a:cs typeface="Roboto"/>
            </a:endParaRP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DFD39BE9-3858-DE78-10FE-4AB4BEE724E2}"/>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18</a:t>
            </a:r>
          </a:p>
        </p:txBody>
      </p:sp>
    </p:spTree>
    <p:extLst>
      <p:ext uri="{BB962C8B-B14F-4D97-AF65-F5344CB8AC3E}">
        <p14:creationId xmlns:p14="http://schemas.microsoft.com/office/powerpoint/2010/main" val="3547081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colorful squares with text&#10;&#10;Description automatically generated">
            <a:extLst>
              <a:ext uri="{FF2B5EF4-FFF2-40B4-BE49-F238E27FC236}">
                <a16:creationId xmlns:a16="http://schemas.microsoft.com/office/drawing/2014/main" id="{D7E917AB-C0F0-0818-A0D5-1D776C5FD7D5}"/>
              </a:ext>
            </a:extLst>
          </p:cNvPr>
          <p:cNvPicPr>
            <a:picLocks noGrp="1" noChangeAspect="1"/>
          </p:cNvPicPr>
          <p:nvPr>
            <p:ph sz="quarter" idx="10"/>
          </p:nvPr>
        </p:nvPicPr>
        <p:blipFill>
          <a:blip r:embed="rId2"/>
          <a:stretch>
            <a:fillRect/>
          </a:stretch>
        </p:blipFill>
        <p:spPr>
          <a:xfrm>
            <a:off x="6476424" y="684213"/>
            <a:ext cx="3933390"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Birkman Color Key</a:t>
            </a:r>
            <a:br>
              <a:rPr lang="en-US">
                <a:latin typeface="Work Sans"/>
              </a:rPr>
            </a:br>
            <a:r>
              <a:rPr lang="en-US" sz="2200">
                <a:latin typeface="Work Sans"/>
              </a:rPr>
              <a:t>INDIVIDUAL</a:t>
            </a:r>
            <a:endParaRPr lang="en-US"/>
          </a:p>
        </p:txBody>
      </p:sp>
      <p:sp>
        <p:nvSpPr>
          <p:cNvPr id="4" name="Content Placeholder 2">
            <a:extLst>
              <a:ext uri="{FF2B5EF4-FFF2-40B4-BE49-F238E27FC236}">
                <a16:creationId xmlns:a16="http://schemas.microsoft.com/office/drawing/2014/main" id="{9FFFF441-879D-0970-7E16-7783C9387706}"/>
              </a:ext>
            </a:extLst>
          </p:cNvPr>
          <p:cNvSpPr txBox="1">
            <a:spLocks/>
          </p:cNvSpPr>
          <p:nvPr/>
        </p:nvSpPr>
        <p:spPr>
          <a:xfrm>
            <a:off x="400532" y="4089517"/>
            <a:ext cx="3857290" cy="270455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spcBef>
                <a:spcPts val="0"/>
              </a:spcBef>
              <a:buNone/>
              <a:defRPr/>
            </a:pPr>
            <a:r>
              <a:rPr lang="en-US" sz="1800" dirty="0">
                <a:latin typeface="Franklin Gothic Book"/>
                <a:ea typeface="Roboto"/>
                <a:cs typeface="Roboto"/>
              </a:rPr>
              <a:t>This is a static (non-personalized) report that summarizes what each quadrant of the Birkman Map represents.  It is also a good summary description for what is meant by the four Birkman colors.  </a:t>
            </a:r>
            <a:endParaRPr lang="en-US" sz="1800" dirty="0">
              <a:ea typeface="Roboto"/>
              <a:cs typeface="Roboto"/>
            </a:endParaRPr>
          </a:p>
          <a:p>
            <a:pPr marL="0" indent="0">
              <a:lnSpc>
                <a:spcPct val="100000"/>
              </a:lnSpc>
              <a:spcBef>
                <a:spcPts val="0"/>
              </a:spcBef>
              <a:buFontTx/>
              <a:buNone/>
              <a:defRPr/>
            </a:pPr>
            <a:endParaRPr lang="en-US" sz="1800" dirty="0">
              <a:ea typeface="Roboto"/>
              <a:cs typeface="Roboto"/>
            </a:endParaRPr>
          </a:p>
          <a:p>
            <a:pPr marL="0" indent="0">
              <a:lnSpc>
                <a:spcPct val="100000"/>
              </a:lnSpc>
              <a:spcBef>
                <a:spcPts val="0"/>
              </a:spcBef>
              <a:buFontTx/>
              <a:buNone/>
              <a:defRPr/>
            </a:pPr>
            <a:r>
              <a:rPr lang="en-US" sz="1800" b="1" dirty="0">
                <a:latin typeface="Franklin Gothic Book"/>
                <a:ea typeface="Roboto"/>
              </a:rPr>
              <a:t># of Pages:  </a:t>
            </a:r>
            <a:r>
              <a:rPr lang="en-US" sz="1800" dirty="0">
                <a:latin typeface="Franklin Gothic Book"/>
                <a:ea typeface="Roboto"/>
              </a:rPr>
              <a:t>1</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5" name="TextBox 4">
            <a:extLst>
              <a:ext uri="{FF2B5EF4-FFF2-40B4-BE49-F238E27FC236}">
                <a16:creationId xmlns:a16="http://schemas.microsoft.com/office/drawing/2014/main" id="{B9566ED2-D57B-069A-6145-0EDA598D47A9}"/>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19</a:t>
            </a:r>
          </a:p>
        </p:txBody>
      </p:sp>
    </p:spTree>
    <p:extLst>
      <p:ext uri="{BB962C8B-B14F-4D97-AF65-F5344CB8AC3E}">
        <p14:creationId xmlns:p14="http://schemas.microsoft.com/office/powerpoint/2010/main" val="1993831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indoor&#10;&#10;Description automatically generated">
            <a:extLst>
              <a:ext uri="{FF2B5EF4-FFF2-40B4-BE49-F238E27FC236}">
                <a16:creationId xmlns:a16="http://schemas.microsoft.com/office/drawing/2014/main" id="{5D511ECB-2758-ED4D-987F-F0F1588B0CD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92" b="12592"/>
          <a:stretch>
            <a:fillRect/>
          </a:stretch>
        </p:blipFill>
        <p:spPr/>
      </p:pic>
      <p:sp>
        <p:nvSpPr>
          <p:cNvPr id="3" name="Subtitle 2">
            <a:extLst>
              <a:ext uri="{FF2B5EF4-FFF2-40B4-BE49-F238E27FC236}">
                <a16:creationId xmlns:a16="http://schemas.microsoft.com/office/drawing/2014/main" id="{BEACFC5B-EEE1-4F09-8023-9C03CDD0D85A}"/>
              </a:ext>
            </a:extLst>
          </p:cNvPr>
          <p:cNvSpPr>
            <a:spLocks noGrp="1"/>
          </p:cNvSpPr>
          <p:nvPr>
            <p:ph sz="half" idx="4294967295"/>
          </p:nvPr>
        </p:nvSpPr>
        <p:spPr>
          <a:xfrm>
            <a:off x="7516677" y="4003056"/>
            <a:ext cx="4288494" cy="2854944"/>
          </a:xfrm>
        </p:spPr>
        <p:txBody>
          <a:bodyPr vert="horz" lIns="91440" tIns="45720" rIns="91440" bIns="45720" rtlCol="0" anchor="t">
            <a:noAutofit/>
          </a:bodyPr>
          <a:lstStyle/>
          <a:p>
            <a:pPr marL="0" indent="0">
              <a:lnSpc>
                <a:spcPts val="7500"/>
              </a:lnSpc>
              <a:buNone/>
            </a:pPr>
            <a:r>
              <a:rPr lang="en-US" sz="6000" b="1">
                <a:latin typeface="Work Sans"/>
                <a:ea typeface="Roboto"/>
              </a:rPr>
              <a:t>Table of Contents</a:t>
            </a:r>
            <a:endParaRPr lang="en-US">
              <a:latin typeface="Work Sans"/>
            </a:endParaRPr>
          </a:p>
        </p:txBody>
      </p:sp>
      <p:sp>
        <p:nvSpPr>
          <p:cNvPr id="2" name="TextBox 1">
            <a:extLst>
              <a:ext uri="{FF2B5EF4-FFF2-40B4-BE49-F238E27FC236}">
                <a16:creationId xmlns:a16="http://schemas.microsoft.com/office/drawing/2014/main" id="{A9014E30-9E5D-B2E0-111F-16B4A812EC90}"/>
              </a:ext>
            </a:extLst>
          </p:cNvPr>
          <p:cNvSpPr txBox="1"/>
          <p:nvPr/>
        </p:nvSpPr>
        <p:spPr>
          <a:xfrm>
            <a:off x="11853333" y="6622815"/>
            <a:ext cx="319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2</a:t>
            </a:r>
          </a:p>
        </p:txBody>
      </p:sp>
    </p:spTree>
    <p:extLst>
      <p:ext uri="{BB962C8B-B14F-4D97-AF65-F5344CB8AC3E}">
        <p14:creationId xmlns:p14="http://schemas.microsoft.com/office/powerpoint/2010/main" val="88488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Several papers with text on them&#10;&#10;Description automatically generated">
            <a:extLst>
              <a:ext uri="{FF2B5EF4-FFF2-40B4-BE49-F238E27FC236}">
                <a16:creationId xmlns:a16="http://schemas.microsoft.com/office/drawing/2014/main" id="{4690C8B7-8575-C980-72D1-1933941A1B38}"/>
              </a:ext>
            </a:extLst>
          </p:cNvPr>
          <p:cNvPicPr>
            <a:picLocks noGrp="1" noChangeAspect="1"/>
          </p:cNvPicPr>
          <p:nvPr>
            <p:ph sz="quarter" idx="10"/>
          </p:nvPr>
        </p:nvPicPr>
        <p:blipFill>
          <a:blip r:embed="rId2"/>
          <a:stretch>
            <a:fillRect/>
          </a:stretch>
        </p:blipFill>
        <p:spPr>
          <a:xfrm>
            <a:off x="6382846" y="684213"/>
            <a:ext cx="4122133" cy="5321300"/>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469723" cy="2600069"/>
          </a:xfrm>
        </p:spPr>
        <p:txBody>
          <a:bodyPr/>
          <a:lstStyle/>
          <a:p>
            <a:r>
              <a:rPr lang="en-US">
                <a:latin typeface="Work Sans"/>
              </a:rPr>
              <a:t>Birkman Comparative Report</a:t>
            </a:r>
            <a:br>
              <a:rPr lang="en-US">
                <a:latin typeface="Work Sans"/>
              </a:rPr>
            </a:br>
            <a:r>
              <a:rPr lang="en-US" sz="2200" dirty="0">
                <a:latin typeface="Work Sans"/>
              </a:rPr>
              <a:t>COMPARATIVE</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2705296"/>
            <a:ext cx="4106813" cy="4148830"/>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sz="1800" dirty="0">
              <a:solidFill>
                <a:schemeClr val="bg1"/>
              </a:solidFill>
              <a:latin typeface="Franklin Gothic Book"/>
            </a:endParaRPr>
          </a:p>
          <a:p>
            <a:pPr>
              <a:lnSpc>
                <a:spcPct val="100000"/>
              </a:lnSpc>
              <a:spcBef>
                <a:spcPts val="0"/>
              </a:spcBef>
            </a:pPr>
            <a:r>
              <a:rPr lang="en-US" sz="1800" dirty="0">
                <a:solidFill>
                  <a:schemeClr val="bg1"/>
                </a:solidFill>
                <a:latin typeface="Franklin Gothic Book"/>
                <a:ea typeface="Roboto"/>
                <a:cs typeface="Roboto"/>
              </a:rPr>
              <a:t>This report compares Birkman Component data between two respondents. The report highlights significant similarities and differences and includes how each respondent’s strengths and expectations of one another may be beneficial or detrimental to their working relationship. In areas where there is a significant difference between Needs scores, the report offers additional insights into how each respondent can understand the other's perspective.</a:t>
            </a:r>
            <a:endParaRPr lang="en-US" sz="1800" dirty="0">
              <a:solidFill>
                <a:schemeClr val="bg1"/>
              </a:solidFill>
              <a:latin typeface="Franklin Gothic Book"/>
            </a:endParaRPr>
          </a:p>
          <a:p>
            <a:pPr>
              <a:lnSpc>
                <a:spcPct val="100000"/>
              </a:lnSpc>
              <a:spcBef>
                <a:spcPts val="0"/>
              </a:spcBef>
            </a:pPr>
            <a:endParaRPr lang="en-US" sz="1800" dirty="0">
              <a:solidFill>
                <a:schemeClr val="bg1"/>
              </a:solidFill>
              <a:latin typeface="Franklin Gothic Book"/>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20</a:t>
            </a:r>
          </a:p>
          <a:p>
            <a:endParaRPr lang="en-US" sz="1800" b="1" dirty="0">
              <a:solidFill>
                <a:schemeClr val="bg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gn="r"/>
            <a:endParaRPr lang="en-US" sz="2000" dirty="0">
              <a:solidFill>
                <a:schemeClr val="tx1"/>
              </a:solidFill>
            </a:endParaRPr>
          </a:p>
        </p:txBody>
      </p:sp>
      <p:sp>
        <p:nvSpPr>
          <p:cNvPr id="4" name="TextBox 3">
            <a:extLst>
              <a:ext uri="{FF2B5EF4-FFF2-40B4-BE49-F238E27FC236}">
                <a16:creationId xmlns:a16="http://schemas.microsoft.com/office/drawing/2014/main" id="{483B0BB3-BEAD-9928-F601-C076E7BBFC7B}"/>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20</a:t>
            </a:r>
          </a:p>
        </p:txBody>
      </p:sp>
    </p:spTree>
    <p:extLst>
      <p:ext uri="{BB962C8B-B14F-4D97-AF65-F5344CB8AC3E}">
        <p14:creationId xmlns:p14="http://schemas.microsoft.com/office/powerpoint/2010/main" val="3918760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DFC1CE1-B6AE-CA4D-F979-5D1C632B6962}"/>
              </a:ext>
            </a:extLst>
          </p:cNvPr>
          <p:cNvPicPr>
            <a:picLocks noGrp="1" noChangeAspect="1"/>
          </p:cNvPicPr>
          <p:nvPr>
            <p:ph sz="quarter" idx="10"/>
          </p:nvPr>
        </p:nvPicPr>
        <p:blipFill>
          <a:blip r:embed="rId2"/>
          <a:stretch>
            <a:fillRect/>
          </a:stretch>
        </p:blipFill>
        <p:spPr>
          <a:xfrm>
            <a:off x="6473762" y="684213"/>
            <a:ext cx="3938714"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413278" cy="2600069"/>
          </a:xfrm>
        </p:spPr>
        <p:txBody>
          <a:bodyPr>
            <a:normAutofit/>
          </a:bodyPr>
          <a:lstStyle/>
          <a:p>
            <a:r>
              <a:rPr lang="en-US">
                <a:latin typeface="Work Sans"/>
              </a:rPr>
              <a:t>Birkman </a:t>
            </a:r>
            <a:r>
              <a:rPr lang="en-US" dirty="0" err="1">
                <a:latin typeface="Work Sans"/>
              </a:rPr>
              <a:t>ComponentsWheel</a:t>
            </a:r>
            <a:br>
              <a:rPr lang="en-US">
                <a:latin typeface="Work Sans"/>
              </a:rPr>
            </a:br>
            <a:r>
              <a:rPr lang="en-US" sz="2200">
                <a:latin typeface="Work Sans"/>
              </a:rPr>
              <a:t>INDIVIDUAL</a:t>
            </a:r>
          </a:p>
        </p:txBody>
      </p:sp>
      <p:sp>
        <p:nvSpPr>
          <p:cNvPr id="8" name="Content Placeholder 2">
            <a:extLst>
              <a:ext uri="{FF2B5EF4-FFF2-40B4-BE49-F238E27FC236}">
                <a16:creationId xmlns:a16="http://schemas.microsoft.com/office/drawing/2014/main" id="{379ABC6A-2C7E-96B7-4646-C23DAA7199F9}"/>
              </a:ext>
            </a:extLst>
          </p:cNvPr>
          <p:cNvSpPr txBox="1">
            <a:spLocks/>
          </p:cNvSpPr>
          <p:nvPr/>
        </p:nvSpPr>
        <p:spPr>
          <a:xfrm>
            <a:off x="400532" y="4014258"/>
            <a:ext cx="3857290" cy="277981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spcBef>
                <a:spcPts val="0"/>
              </a:spcBef>
              <a:buNone/>
              <a:defRPr/>
            </a:pPr>
            <a:r>
              <a:rPr lang="en-US" sz="1800" dirty="0">
                <a:latin typeface="Franklin Gothic Book"/>
                <a:ea typeface="Roboto"/>
                <a:cs typeface="Roboto"/>
              </a:rPr>
              <a:t>The Birkman Components Wheel is a static (non-personalized) report that provided a useful summary of the nine behavioral Components, along with their definitions and related icons.</a:t>
            </a:r>
            <a:endParaRPr lang="en-US" sz="1800" dirty="0">
              <a:ea typeface="Roboto"/>
              <a:cs typeface="Roboto"/>
            </a:endParaRPr>
          </a:p>
          <a:p>
            <a:pPr marL="0" indent="0">
              <a:lnSpc>
                <a:spcPct val="100000"/>
              </a:lnSpc>
              <a:spcBef>
                <a:spcPts val="0"/>
              </a:spcBef>
              <a:buFontTx/>
              <a:buNone/>
              <a:defRPr/>
            </a:pPr>
            <a:endParaRPr lang="en-US" sz="1800" dirty="0">
              <a:ea typeface="Roboto"/>
              <a:cs typeface="Roboto"/>
            </a:endParaRPr>
          </a:p>
          <a:p>
            <a:pPr marL="0" indent="0">
              <a:lnSpc>
                <a:spcPct val="100000"/>
              </a:lnSpc>
              <a:spcBef>
                <a:spcPts val="0"/>
              </a:spcBef>
              <a:buFontTx/>
              <a:buNone/>
              <a:defRPr/>
            </a:pPr>
            <a:r>
              <a:rPr lang="en-US" sz="1800" b="1" dirty="0">
                <a:latin typeface="Franklin Gothic Book"/>
                <a:ea typeface="Roboto"/>
              </a:rPr>
              <a:t># of Pages:  </a:t>
            </a:r>
            <a:r>
              <a:rPr lang="en-US" sz="1800" dirty="0">
                <a:latin typeface="Franklin Gothic Book"/>
                <a:ea typeface="Roboto"/>
              </a:rPr>
              <a:t>1</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18589FB8-9630-443B-85E9-67E4FC2FFE13}"/>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21</a:t>
            </a:r>
          </a:p>
        </p:txBody>
      </p:sp>
    </p:spTree>
    <p:extLst>
      <p:ext uri="{BB962C8B-B14F-4D97-AF65-F5344CB8AC3E}">
        <p14:creationId xmlns:p14="http://schemas.microsoft.com/office/powerpoint/2010/main" val="153560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Several papers with different colors&#10;&#10;Description automatically generated">
            <a:extLst>
              <a:ext uri="{FF2B5EF4-FFF2-40B4-BE49-F238E27FC236}">
                <a16:creationId xmlns:a16="http://schemas.microsoft.com/office/drawing/2014/main" id="{023EB599-2D8B-D31F-D185-806543E1FADA}"/>
              </a:ext>
            </a:extLst>
          </p:cNvPr>
          <p:cNvPicPr>
            <a:picLocks noGrp="1" noChangeAspect="1"/>
          </p:cNvPicPr>
          <p:nvPr>
            <p:ph sz="quarter" idx="10"/>
          </p:nvPr>
        </p:nvPicPr>
        <p:blipFill>
          <a:blip r:embed="rId2"/>
          <a:stretch>
            <a:fillRect/>
          </a:stretch>
        </p:blipFill>
        <p:spPr>
          <a:xfrm>
            <a:off x="6459897" y="684213"/>
            <a:ext cx="3966444"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554390" cy="2600069"/>
          </a:xfrm>
        </p:spPr>
        <p:txBody>
          <a:bodyPr/>
          <a:lstStyle/>
          <a:p>
            <a:r>
              <a:rPr lang="en-US" dirty="0">
                <a:latin typeface="Work Sans"/>
              </a:rPr>
              <a:t>Birkman Map</a:t>
            </a:r>
            <a:br>
              <a:rPr lang="en-US" dirty="0">
                <a:latin typeface="Work Sans"/>
              </a:rPr>
            </a:br>
            <a:r>
              <a:rPr lang="en-US" sz="2200">
                <a:latin typeface="Work Sans"/>
              </a:rPr>
              <a:t>INDIVIDUAL</a:t>
            </a:r>
            <a:endParaRPr lang="en-US" sz="2200" b="0">
              <a:latin typeface="Work Sans"/>
            </a:endParaRPr>
          </a:p>
          <a:p>
            <a:endParaRPr lang="en-US">
              <a:latin typeface="Work Sans"/>
            </a:endParaRPr>
          </a:p>
        </p:txBody>
      </p:sp>
      <p:sp>
        <p:nvSpPr>
          <p:cNvPr id="4" name="Content Placeholder 2">
            <a:extLst>
              <a:ext uri="{FF2B5EF4-FFF2-40B4-BE49-F238E27FC236}">
                <a16:creationId xmlns:a16="http://schemas.microsoft.com/office/drawing/2014/main" id="{8DA82763-E61D-9D78-6236-4BF3DFEB0F7F}"/>
              </a:ext>
            </a:extLst>
          </p:cNvPr>
          <p:cNvSpPr txBox="1">
            <a:spLocks/>
          </p:cNvSpPr>
          <p:nvPr/>
        </p:nvSpPr>
        <p:spPr>
          <a:xfrm>
            <a:off x="400532" y="4315295"/>
            <a:ext cx="3857290" cy="24787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spcBef>
                <a:spcPts val="0"/>
              </a:spcBef>
              <a:buNone/>
              <a:defRPr/>
            </a:pPr>
            <a:r>
              <a:rPr lang="en-US" sz="1800" dirty="0">
                <a:latin typeface="Franklin Gothic Book"/>
                <a:ea typeface="Roboto"/>
                <a:cs typeface="Roboto"/>
              </a:rPr>
              <a:t>This report provided a high-level illustration of a respondent’s Birkman Map information based on the four dimensions:  Interests, Usual Behavior, Needs, and Stress Behavior.</a:t>
            </a:r>
            <a:endParaRPr lang="en-US" dirty="0"/>
          </a:p>
          <a:p>
            <a:pPr marL="0" indent="0">
              <a:lnSpc>
                <a:spcPct val="100000"/>
              </a:lnSpc>
              <a:spcBef>
                <a:spcPts val="0"/>
              </a:spcBef>
              <a:buFontTx/>
              <a:buNone/>
              <a:defRPr/>
            </a:pPr>
            <a:endParaRPr lang="en-US" sz="1800" dirty="0">
              <a:ea typeface="Roboto"/>
              <a:cs typeface="Roboto"/>
            </a:endParaRPr>
          </a:p>
          <a:p>
            <a:pPr marL="0" indent="0">
              <a:lnSpc>
                <a:spcPct val="100000"/>
              </a:lnSpc>
              <a:spcBef>
                <a:spcPts val="0"/>
              </a:spcBef>
              <a:buFontTx/>
              <a:buNone/>
              <a:defRPr/>
            </a:pPr>
            <a:r>
              <a:rPr lang="en-US" sz="1800" b="1" dirty="0">
                <a:latin typeface="Franklin Gothic Book"/>
                <a:ea typeface="Roboto"/>
              </a:rPr>
              <a:t># of Pages:  5</a:t>
            </a:r>
            <a:endParaRPr lang="en-US" sz="1800" dirty="0">
              <a:latin typeface="Franklin Gothic Book"/>
              <a:ea typeface="Roboto"/>
            </a:endParaRPr>
          </a:p>
          <a:p>
            <a:pPr marL="0" indent="0">
              <a:lnSpc>
                <a:spcPct val="150000"/>
              </a:lnSpc>
              <a:spcBef>
                <a:spcPts val="0"/>
              </a:spcBef>
              <a:buFontTx/>
              <a:buNone/>
              <a:defRPr/>
            </a:pPr>
            <a:endParaRPr lang="en-US" sz="2000" dirty="0">
              <a:ea typeface="Roboto"/>
            </a:endParaRPr>
          </a:p>
          <a:p>
            <a:pPr>
              <a:buFontTx/>
              <a:buChar char="•"/>
              <a:defRPr/>
            </a:pPr>
            <a:endParaRPr lang="en-US" dirty="0"/>
          </a:p>
        </p:txBody>
      </p:sp>
      <p:sp>
        <p:nvSpPr>
          <p:cNvPr id="5" name="TextBox 4">
            <a:extLst>
              <a:ext uri="{FF2B5EF4-FFF2-40B4-BE49-F238E27FC236}">
                <a16:creationId xmlns:a16="http://schemas.microsoft.com/office/drawing/2014/main" id="{D0CA8AF4-8569-19C4-3BA4-B9299990CC4E}"/>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22</a:t>
            </a:r>
          </a:p>
        </p:txBody>
      </p:sp>
    </p:spTree>
    <p:extLst>
      <p:ext uri="{BB962C8B-B14F-4D97-AF65-F5344CB8AC3E}">
        <p14:creationId xmlns:p14="http://schemas.microsoft.com/office/powerpoint/2010/main" val="3340373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A group birkman map&#10;&#10;Description automatically generated">
            <a:extLst>
              <a:ext uri="{FF2B5EF4-FFF2-40B4-BE49-F238E27FC236}">
                <a16:creationId xmlns:a16="http://schemas.microsoft.com/office/drawing/2014/main" id="{B63F02F7-A78F-6929-7765-07F57A9A2206}"/>
              </a:ext>
            </a:extLst>
          </p:cNvPr>
          <p:cNvPicPr>
            <a:picLocks noGrp="1" noChangeAspect="1"/>
          </p:cNvPicPr>
          <p:nvPr>
            <p:ph sz="quarter" idx="10"/>
          </p:nvPr>
        </p:nvPicPr>
        <p:blipFill>
          <a:blip r:embed="rId2"/>
          <a:stretch>
            <a:fillRect/>
          </a:stretch>
        </p:blipFill>
        <p:spPr>
          <a:xfrm>
            <a:off x="6509477" y="684213"/>
            <a:ext cx="3867283"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544982" cy="2600069"/>
          </a:xfrm>
        </p:spPr>
        <p:txBody>
          <a:bodyPr/>
          <a:lstStyle/>
          <a:p>
            <a:r>
              <a:rPr lang="en-US">
                <a:latin typeface="Work Sans"/>
              </a:rPr>
              <a:t>Birkman Map</a:t>
            </a:r>
            <a:br>
              <a:rPr lang="en-US">
                <a:latin typeface="Work Sans"/>
              </a:rPr>
            </a:br>
            <a:r>
              <a:rPr lang="en-US" sz="2200">
                <a:latin typeface="Work Sans"/>
              </a:rPr>
              <a:t>GROUP</a:t>
            </a:r>
            <a:endParaRPr lang="en-US" sz="2200"/>
          </a:p>
        </p:txBody>
      </p:sp>
      <p:sp>
        <p:nvSpPr>
          <p:cNvPr id="4" name="Content Placeholder 2">
            <a:extLst>
              <a:ext uri="{FF2B5EF4-FFF2-40B4-BE49-F238E27FC236}">
                <a16:creationId xmlns:a16="http://schemas.microsoft.com/office/drawing/2014/main" id="{AE96F7B3-FDC8-25E8-E78B-1DE6A041C750}"/>
              </a:ext>
            </a:extLst>
          </p:cNvPr>
          <p:cNvSpPr txBox="1">
            <a:spLocks/>
          </p:cNvSpPr>
          <p:nvPr/>
        </p:nvSpPr>
        <p:spPr>
          <a:xfrm>
            <a:off x="400532" y="4315295"/>
            <a:ext cx="3857290" cy="24787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spcBef>
                <a:spcPts val="0"/>
              </a:spcBef>
              <a:buNone/>
              <a:defRPr/>
            </a:pPr>
            <a:r>
              <a:rPr lang="en-US" sz="1800" dirty="0">
                <a:latin typeface="Franklin Gothic Book"/>
                <a:ea typeface="Roboto"/>
                <a:cs typeface="Roboto"/>
              </a:rPr>
              <a:t>This Group report can plot multiple respondent’s scores on the Birkman Map.  Four dimensions are measured:  Interests, Usual Behavior, Needs, and Stress Behavior.</a:t>
            </a:r>
            <a:endParaRPr lang="en-US" dirty="0"/>
          </a:p>
          <a:p>
            <a:pPr marL="0" indent="0">
              <a:lnSpc>
                <a:spcPct val="100000"/>
              </a:lnSpc>
              <a:spcBef>
                <a:spcPts val="0"/>
              </a:spcBef>
              <a:buFontTx/>
              <a:buNone/>
              <a:defRPr/>
            </a:pPr>
            <a:endParaRPr lang="en-US" sz="1800" dirty="0">
              <a:ea typeface="Roboto"/>
              <a:cs typeface="Roboto"/>
            </a:endParaRPr>
          </a:p>
          <a:p>
            <a:pPr marL="0" indent="0">
              <a:lnSpc>
                <a:spcPct val="100000"/>
              </a:lnSpc>
              <a:spcBef>
                <a:spcPts val="0"/>
              </a:spcBef>
              <a:buFontTx/>
              <a:buNone/>
              <a:defRPr/>
            </a:pPr>
            <a:r>
              <a:rPr lang="en-US" sz="1800" b="1" dirty="0">
                <a:latin typeface="Franklin Gothic Book"/>
                <a:ea typeface="Roboto"/>
              </a:rPr>
              <a:t># of Pages:  4</a:t>
            </a:r>
            <a:endParaRPr lang="en-US" sz="1800" dirty="0">
              <a:latin typeface="Franklin Gothic Book"/>
              <a:ea typeface="Roboto"/>
            </a:endParaRPr>
          </a:p>
          <a:p>
            <a:pPr marL="0" indent="0">
              <a:lnSpc>
                <a:spcPct val="150000"/>
              </a:lnSpc>
              <a:spcBef>
                <a:spcPts val="0"/>
              </a:spcBef>
              <a:buFontTx/>
              <a:buNone/>
              <a:defRPr/>
            </a:pPr>
            <a:endParaRPr lang="en-US" sz="2000" dirty="0">
              <a:ea typeface="Roboto"/>
            </a:endParaRPr>
          </a:p>
          <a:p>
            <a:pPr>
              <a:buFontTx/>
              <a:buChar char="•"/>
              <a:defRPr/>
            </a:pPr>
            <a:endParaRPr lang="en-US" dirty="0"/>
          </a:p>
        </p:txBody>
      </p:sp>
      <p:sp>
        <p:nvSpPr>
          <p:cNvPr id="5" name="TextBox 4">
            <a:extLst>
              <a:ext uri="{FF2B5EF4-FFF2-40B4-BE49-F238E27FC236}">
                <a16:creationId xmlns:a16="http://schemas.microsoft.com/office/drawing/2014/main" id="{35B3A896-722E-65A7-69BF-400E17F9258A}"/>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23</a:t>
            </a:r>
          </a:p>
        </p:txBody>
      </p:sp>
    </p:spTree>
    <p:extLst>
      <p:ext uri="{BB962C8B-B14F-4D97-AF65-F5344CB8AC3E}">
        <p14:creationId xmlns:p14="http://schemas.microsoft.com/office/powerpoint/2010/main" val="221257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white paper with text on it&#10;&#10;Description automatically generated">
            <a:extLst>
              <a:ext uri="{FF2B5EF4-FFF2-40B4-BE49-F238E27FC236}">
                <a16:creationId xmlns:a16="http://schemas.microsoft.com/office/drawing/2014/main" id="{0581D752-4846-991E-0D3D-AE43E88A9699}"/>
              </a:ext>
            </a:extLst>
          </p:cNvPr>
          <p:cNvPicPr>
            <a:picLocks noGrp="1" noChangeAspect="1"/>
          </p:cNvPicPr>
          <p:nvPr>
            <p:ph sz="quarter" idx="10"/>
          </p:nvPr>
        </p:nvPicPr>
        <p:blipFill>
          <a:blip r:embed="rId2"/>
          <a:stretch>
            <a:fillRect/>
          </a:stretch>
        </p:blipFill>
        <p:spPr>
          <a:xfrm>
            <a:off x="6459897" y="684213"/>
            <a:ext cx="3966444"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855427" cy="2600069"/>
          </a:xfrm>
        </p:spPr>
        <p:txBody>
          <a:bodyPr/>
          <a:lstStyle/>
          <a:p>
            <a:r>
              <a:rPr lang="en-US">
                <a:latin typeface="Work Sans"/>
              </a:rPr>
              <a:t>Birkman </a:t>
            </a:r>
            <a:br>
              <a:rPr lang="en-US">
                <a:latin typeface="Work Sans"/>
              </a:rPr>
            </a:br>
            <a:r>
              <a:rPr lang="en-US">
                <a:latin typeface="Work Sans"/>
              </a:rPr>
              <a:t>Map Summary</a:t>
            </a:r>
            <a:br>
              <a:rPr lang="en-US">
                <a:latin typeface="Work Sans"/>
              </a:rPr>
            </a:br>
            <a:r>
              <a:rPr lang="en-US" sz="2200">
                <a:latin typeface="Work Sans"/>
              </a:rPr>
              <a:t>INDIVIDUAL</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3592512"/>
            <a:ext cx="3713874" cy="326161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a:solidFill>
                <a:schemeClr val="bg1"/>
              </a:solidFill>
              <a:latin typeface="Franklin Gothic Book"/>
            </a:endParaRPr>
          </a:p>
          <a:p>
            <a:r>
              <a:rPr lang="en-US" sz="1800">
                <a:solidFill>
                  <a:schemeClr val="bg1"/>
                </a:solidFill>
                <a:ea typeface="+mn-lt"/>
                <a:cs typeface="+mn-lt"/>
              </a:rPr>
              <a:t>The Birkman Map Summary report offers a </a:t>
            </a:r>
            <a:r>
              <a:rPr lang="en-US" sz="1800" dirty="0">
                <a:solidFill>
                  <a:schemeClr val="bg1"/>
                </a:solidFill>
                <a:ea typeface="+mn-lt"/>
                <a:cs typeface="+mn-lt"/>
              </a:rPr>
              <a:t>concise </a:t>
            </a:r>
            <a:r>
              <a:rPr lang="en-US" sz="1800">
                <a:solidFill>
                  <a:schemeClr val="bg1"/>
                </a:solidFill>
                <a:ea typeface="+mn-lt"/>
                <a:cs typeface="+mn-lt"/>
              </a:rPr>
              <a:t>breakdown of the respondent's Interests, Usual Behavior, Needs, and Stress Behavior on the Birkman Map. A brief, meaningful description accompanies each of the sections.</a:t>
            </a:r>
            <a:endParaRPr lang="en-US">
              <a:solidFill>
                <a:schemeClr val="bg1"/>
              </a:solidFill>
            </a:endParaRPr>
          </a:p>
          <a:p>
            <a:pPr>
              <a:lnSpc>
                <a:spcPct val="110000"/>
              </a:lnSpc>
              <a:spcBef>
                <a:spcPts val="0"/>
              </a:spcBef>
            </a:pPr>
            <a:endParaRPr lang="en-US" sz="180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1</a:t>
            </a: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30D9484F-A35D-BDBD-87DB-A680B271808A}"/>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24</a:t>
            </a:r>
          </a:p>
        </p:txBody>
      </p:sp>
    </p:spTree>
    <p:extLst>
      <p:ext uri="{BB962C8B-B14F-4D97-AF65-F5344CB8AC3E}">
        <p14:creationId xmlns:p14="http://schemas.microsoft.com/office/powerpoint/2010/main" val="1675804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A close-up of a diagram&#10;&#10;Description automatically generated">
            <a:extLst>
              <a:ext uri="{FF2B5EF4-FFF2-40B4-BE49-F238E27FC236}">
                <a16:creationId xmlns:a16="http://schemas.microsoft.com/office/drawing/2014/main" id="{E08FA99C-C306-EBC3-2354-3E968512B8E1}"/>
              </a:ext>
            </a:extLst>
          </p:cNvPr>
          <p:cNvPicPr>
            <a:picLocks noGrp="1" noChangeAspect="1"/>
          </p:cNvPicPr>
          <p:nvPr>
            <p:ph sz="quarter" idx="10"/>
          </p:nvPr>
        </p:nvPicPr>
        <p:blipFill>
          <a:blip r:embed="rId2"/>
          <a:stretch>
            <a:fillRect/>
          </a:stretch>
        </p:blipFill>
        <p:spPr>
          <a:xfrm>
            <a:off x="6485320" y="684213"/>
            <a:ext cx="3915597"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Birkman Signature Report</a:t>
            </a:r>
            <a:br>
              <a:rPr lang="en-US">
                <a:latin typeface="Work Sans"/>
              </a:rPr>
            </a:br>
            <a:r>
              <a:rPr lang="en-US" sz="2200" dirty="0">
                <a:latin typeface="Work Sans"/>
              </a:rPr>
              <a:t>INDIVIDUAL</a:t>
            </a:r>
            <a:endParaRPr lang="en-US" sz="2200" dirty="0"/>
          </a:p>
        </p:txBody>
      </p:sp>
      <p:sp>
        <p:nvSpPr>
          <p:cNvPr id="8" name="Content Placeholder 2">
            <a:extLst>
              <a:ext uri="{FF2B5EF4-FFF2-40B4-BE49-F238E27FC236}">
                <a16:creationId xmlns:a16="http://schemas.microsoft.com/office/drawing/2014/main" id="{9C401017-1477-DED0-25B0-8D3D0776563F}"/>
              </a:ext>
            </a:extLst>
          </p:cNvPr>
          <p:cNvSpPr txBox="1">
            <a:spLocks/>
          </p:cNvSpPr>
          <p:nvPr/>
        </p:nvSpPr>
        <p:spPr>
          <a:xfrm>
            <a:off x="460100" y="2736438"/>
            <a:ext cx="3713874" cy="411768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a:solidFill>
                <a:schemeClr val="bg1"/>
              </a:solidFill>
              <a:latin typeface="Franklin Gothic Book"/>
            </a:endParaRPr>
          </a:p>
          <a:p>
            <a:r>
              <a:rPr lang="en-US" sz="1800" dirty="0">
                <a:solidFill>
                  <a:schemeClr val="bg1"/>
                </a:solidFill>
                <a:ea typeface="+mn-lt"/>
                <a:cs typeface="+mn-lt"/>
              </a:rPr>
              <a:t>This is Birkman's premier report-the ideal report for a first-time Birkman conversation.  It elegantly walks through Birkman data, starting with a welcome page and ending with an action plan utilizing a fillable PDF so you can make note of your next steps.  It contains several report formats such as the Birkman Map, Birkman Interests, Birkman Components, Birkman Insights, and Career Exploration overview.</a:t>
            </a:r>
            <a:endParaRPr lang="en-US" sz="1800" dirty="0">
              <a:solidFill>
                <a:schemeClr val="bg1"/>
              </a:solidFill>
            </a:endParaRPr>
          </a:p>
          <a:p>
            <a:pPr>
              <a:lnSpc>
                <a:spcPct val="110000"/>
              </a:lnSpc>
              <a:spcBef>
                <a:spcPts val="0"/>
              </a:spcBef>
            </a:pPr>
            <a:endParaRPr lang="en-US" sz="1800" dirty="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31</a:t>
            </a:r>
            <a:endParaRPr lang="en-US" sz="1800" dirty="0">
              <a:solidFill>
                <a:schemeClr val="bg1"/>
              </a:solidFill>
              <a:latin typeface="Franklin Gothic Book"/>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A06878F4-D0DE-F5D5-7FE4-6588A9F29C82}"/>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25</a:t>
            </a:r>
          </a:p>
        </p:txBody>
      </p:sp>
    </p:spTree>
    <p:extLst>
      <p:ext uri="{BB962C8B-B14F-4D97-AF65-F5344CB8AC3E}">
        <p14:creationId xmlns:p14="http://schemas.microsoft.com/office/powerpoint/2010/main" val="2898245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5D5B527-77A9-52FC-BDEE-02F1BCC80C88}"/>
              </a:ext>
            </a:extLst>
          </p:cNvPr>
          <p:cNvPicPr>
            <a:picLocks noGrp="1" noChangeAspect="1"/>
          </p:cNvPicPr>
          <p:nvPr>
            <p:ph sz="quarter" idx="10"/>
          </p:nvPr>
        </p:nvPicPr>
        <p:blipFill>
          <a:blip r:embed="rId2"/>
          <a:stretch>
            <a:fillRect/>
          </a:stretch>
        </p:blipFill>
        <p:spPr>
          <a:xfrm>
            <a:off x="6475566" y="684213"/>
            <a:ext cx="3935106"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normAutofit/>
          </a:bodyPr>
          <a:lstStyle/>
          <a:p>
            <a:r>
              <a:rPr lang="en-US">
                <a:latin typeface="Work Sans"/>
              </a:rPr>
              <a:t>Birkman Welcome Page</a:t>
            </a:r>
            <a:br>
              <a:rPr lang="en-US">
                <a:latin typeface="Work Sans"/>
              </a:rPr>
            </a:br>
            <a:r>
              <a:rPr lang="en-US" sz="2200">
                <a:latin typeface="Work Sans"/>
              </a:rPr>
              <a:t>INDIVIDUAL</a:t>
            </a:r>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3431554"/>
            <a:ext cx="3857290" cy="33625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ea typeface="Roboto"/>
                <a:cs typeface="Roboto"/>
              </a:rPr>
              <a:t>The Birkman Welcome page is a static </a:t>
            </a:r>
            <a:r>
              <a:rPr lang="en-US" sz="1800" dirty="0">
                <a:solidFill>
                  <a:srgbClr val="000000"/>
                </a:solidFill>
                <a:latin typeface="Franklin Gothic Book"/>
                <a:ea typeface="Roboto"/>
                <a:cs typeface="Roboto"/>
              </a:rPr>
              <a:t>(</a:t>
            </a:r>
            <a:r>
              <a:rPr lang="en-US" sz="1800" dirty="0">
                <a:ea typeface="Roboto"/>
                <a:cs typeface="Roboto"/>
              </a:rPr>
              <a:t>non-personalized) report </a:t>
            </a:r>
            <a:r>
              <a:rPr lang="en-US" sz="1800">
                <a:ea typeface="Roboto"/>
                <a:cs typeface="Roboto"/>
              </a:rPr>
              <a:t>introducing the respondent to the history and background of Birkman.  It also offers the </a:t>
            </a:r>
            <a:r>
              <a:rPr lang="en-US" sz="1800" dirty="0">
                <a:ea typeface="Roboto"/>
                <a:cs typeface="Roboto"/>
              </a:rPr>
              <a:t>person</a:t>
            </a:r>
            <a:r>
              <a:rPr lang="en-US" sz="1800">
                <a:ea typeface="Roboto"/>
                <a:cs typeface="Roboto"/>
              </a:rPr>
              <a:t> the opportunity, through a fillable PDF, to identify the primary goal for any discussion related to the Birkman results.</a:t>
            </a:r>
            <a:endParaRPr lang="en-US"/>
          </a:p>
          <a:p>
            <a:pPr marL="0" indent="0">
              <a:lnSpc>
                <a:spcPct val="100000"/>
              </a:lnSpc>
              <a:spcBef>
                <a:spcPts val="0"/>
              </a:spcBef>
              <a:buNone/>
              <a:defRPr/>
            </a:pPr>
            <a:endParaRPr lang="en-US" sz="1800">
              <a:ea typeface="Roboto"/>
              <a:cs typeface="Roboto"/>
            </a:endParaRPr>
          </a:p>
          <a:p>
            <a:pPr marL="0" indent="0">
              <a:lnSpc>
                <a:spcPct val="100000"/>
              </a:lnSpc>
              <a:spcBef>
                <a:spcPts val="0"/>
              </a:spcBef>
              <a:buFontTx/>
              <a:buNone/>
              <a:defRPr/>
            </a:pPr>
            <a:r>
              <a:rPr lang="en-US" sz="1800" b="1" dirty="0">
                <a:latin typeface="Franklin Gothic Book"/>
                <a:ea typeface="Roboto"/>
              </a:rPr>
              <a:t># of Pages:  </a:t>
            </a:r>
            <a:r>
              <a:rPr lang="en-US" sz="1800" dirty="0">
                <a:latin typeface="Franklin Gothic Book"/>
                <a:ea typeface="Roboto"/>
              </a:rPr>
              <a:t>1</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61517CE0-35A8-C949-72E1-23BE86D95268}"/>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26</a:t>
            </a:r>
          </a:p>
        </p:txBody>
      </p:sp>
    </p:spTree>
    <p:extLst>
      <p:ext uri="{BB962C8B-B14F-4D97-AF65-F5344CB8AC3E}">
        <p14:creationId xmlns:p14="http://schemas.microsoft.com/office/powerpoint/2010/main" val="2393188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A close-up of a paper&#10;&#10;Description automatically generated">
            <a:extLst>
              <a:ext uri="{FF2B5EF4-FFF2-40B4-BE49-F238E27FC236}">
                <a16:creationId xmlns:a16="http://schemas.microsoft.com/office/drawing/2014/main" id="{AAD77D17-6D3B-C816-D858-212577E79E6D}"/>
              </a:ext>
            </a:extLst>
          </p:cNvPr>
          <p:cNvPicPr>
            <a:picLocks noGrp="1" noChangeAspect="1"/>
          </p:cNvPicPr>
          <p:nvPr>
            <p:ph sz="quarter" idx="10"/>
          </p:nvPr>
        </p:nvPicPr>
        <p:blipFill>
          <a:blip r:embed="rId2"/>
          <a:stretch>
            <a:fillRect/>
          </a:stretch>
        </p:blipFill>
        <p:spPr>
          <a:xfrm>
            <a:off x="6462651" y="684213"/>
            <a:ext cx="3960935"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dirty="0">
                <a:latin typeface="Work Sans"/>
              </a:rPr>
              <a:t>Coaching Page</a:t>
            </a:r>
            <a:br>
              <a:rPr lang="en-US" dirty="0">
                <a:latin typeface="Work Sans"/>
              </a:rPr>
            </a:br>
            <a:r>
              <a:rPr lang="en-US" sz="2200">
                <a:latin typeface="Work Sans"/>
              </a:rPr>
              <a:t>INDIVIDUAL</a:t>
            </a:r>
            <a:endParaRPr lang="en-US" sz="2200" b="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00532" y="3267974"/>
            <a:ext cx="3857290" cy="359115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dirty="0">
                <a:ea typeface="+mn-lt"/>
                <a:cs typeface="+mn-lt"/>
              </a:rPr>
              <a:t>This is a summary of the Birkman Components information including both key strengths and suggestions for coaching. The top section summarizes a respondent’s style in four key areas; the bottom section provides coaching </a:t>
            </a:r>
            <a:r>
              <a:rPr lang="en-US" sz="1800" dirty="0" err="1">
                <a:ea typeface="+mn-lt"/>
                <a:cs typeface="+mn-lt"/>
              </a:rPr>
              <a:t>prescriptives</a:t>
            </a:r>
            <a:r>
              <a:rPr lang="en-US" sz="1800" dirty="0">
                <a:ea typeface="+mn-lt"/>
                <a:cs typeface="+mn-lt"/>
              </a:rPr>
              <a:t> on each of the Birkman Components that demonstrate a significant score.</a:t>
            </a:r>
            <a:endParaRPr lang="en-US" dirty="0"/>
          </a:p>
          <a:p>
            <a:pPr marL="0" indent="0">
              <a:lnSpc>
                <a:spcPct val="70000"/>
              </a:lnSpc>
              <a:buNone/>
              <a:defRPr/>
            </a:pPr>
            <a:endParaRPr lang="en-US" sz="1800" dirty="0">
              <a:ea typeface="Roboto"/>
              <a:cs typeface="Roboto"/>
            </a:endParaRPr>
          </a:p>
          <a:p>
            <a:pPr marL="0" indent="0">
              <a:lnSpc>
                <a:spcPct val="100000"/>
              </a:lnSpc>
              <a:spcBef>
                <a:spcPts val="0"/>
              </a:spcBef>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cs typeface="Roboto"/>
              </a:rPr>
              <a:t>1</a:t>
            </a:r>
          </a:p>
          <a:p>
            <a:pPr marL="0" indent="0">
              <a:lnSpc>
                <a:spcPct val="150000"/>
              </a:lnSpc>
              <a:spcBef>
                <a:spcPts val="0"/>
              </a:spcBef>
              <a:buFontTx/>
              <a:buNone/>
              <a:defRPr/>
            </a:pPr>
            <a:endParaRPr lang="en-US" sz="2000" dirty="0">
              <a:ea typeface="Roboto"/>
            </a:endParaRPr>
          </a:p>
          <a:p>
            <a:pPr>
              <a:buFontTx/>
              <a:buChar char="•"/>
              <a:defRPr/>
            </a:pPr>
            <a:endParaRPr lang="en-US" dirty="0"/>
          </a:p>
        </p:txBody>
      </p:sp>
      <p:sp>
        <p:nvSpPr>
          <p:cNvPr id="4" name="TextBox 3">
            <a:extLst>
              <a:ext uri="{FF2B5EF4-FFF2-40B4-BE49-F238E27FC236}">
                <a16:creationId xmlns:a16="http://schemas.microsoft.com/office/drawing/2014/main" id="{417971DD-5D00-2719-21DF-D86FC311561B}"/>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27</a:t>
            </a:r>
          </a:p>
        </p:txBody>
      </p:sp>
    </p:spTree>
    <p:extLst>
      <p:ext uri="{BB962C8B-B14F-4D97-AF65-F5344CB8AC3E}">
        <p14:creationId xmlns:p14="http://schemas.microsoft.com/office/powerpoint/2010/main" val="2240651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47493" y="414725"/>
            <a:ext cx="3437965" cy="2399950"/>
          </a:xfrm>
        </p:spPr>
        <p:txBody>
          <a:bodyPr/>
          <a:lstStyle/>
          <a:p>
            <a:r>
              <a:rPr lang="en-US">
                <a:latin typeface="Work Sans"/>
              </a:rPr>
              <a:t>Coaching Relationship</a:t>
            </a:r>
            <a:br>
              <a:rPr lang="en-US">
                <a:latin typeface="Work Sans"/>
              </a:rPr>
            </a:br>
            <a:r>
              <a:rPr lang="en-US" sz="2200">
                <a:latin typeface="Work Sans"/>
              </a:rPr>
              <a:t>COMPARATIVE</a:t>
            </a:r>
            <a:endParaRPr lang="en-US" sz="2200"/>
          </a:p>
        </p:txBody>
      </p:sp>
      <p:pic>
        <p:nvPicPr>
          <p:cNvPr id="7" name="Picture 7" descr="A group of questions on a paper&#10;&#10;Description automatically generated">
            <a:extLst>
              <a:ext uri="{FF2B5EF4-FFF2-40B4-BE49-F238E27FC236}">
                <a16:creationId xmlns:a16="http://schemas.microsoft.com/office/drawing/2014/main" id="{DBFE2244-1B33-8053-A2EA-0484A97FED4E}"/>
              </a:ext>
            </a:extLst>
          </p:cNvPr>
          <p:cNvPicPr>
            <a:picLocks noGrp="1" noChangeAspect="1"/>
          </p:cNvPicPr>
          <p:nvPr>
            <p:ph sz="quarter" idx="10"/>
          </p:nvPr>
        </p:nvPicPr>
        <p:blipFill>
          <a:blip r:embed="rId2"/>
          <a:stretch>
            <a:fillRect/>
          </a:stretch>
        </p:blipFill>
        <p:spPr>
          <a:xfrm>
            <a:off x="6400412" y="684213"/>
            <a:ext cx="4087161" cy="5320804"/>
          </a:xfrm>
        </p:spPr>
      </p:pic>
      <p:sp>
        <p:nvSpPr>
          <p:cNvPr id="4" name="Content Placeholder 2">
            <a:extLst>
              <a:ext uri="{FF2B5EF4-FFF2-40B4-BE49-F238E27FC236}">
                <a16:creationId xmlns:a16="http://schemas.microsoft.com/office/drawing/2014/main" id="{CD5B8D0F-8198-0F29-11CA-1DFA01BD6A65}"/>
              </a:ext>
            </a:extLst>
          </p:cNvPr>
          <p:cNvSpPr txBox="1">
            <a:spLocks/>
          </p:cNvSpPr>
          <p:nvPr/>
        </p:nvSpPr>
        <p:spPr>
          <a:xfrm>
            <a:off x="400532" y="3267974"/>
            <a:ext cx="3857290" cy="359115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dirty="0">
                <a:ea typeface="+mn-lt"/>
                <a:cs typeface="+mn-lt"/>
              </a:rPr>
              <a:t>This Insights topic addresses the coaching relationship from the perspective of both the coach and the </a:t>
            </a:r>
            <a:r>
              <a:rPr lang="en-US" sz="1800" dirty="0" err="1">
                <a:ea typeface="+mn-lt"/>
                <a:cs typeface="+mn-lt"/>
              </a:rPr>
              <a:t>coachee</a:t>
            </a:r>
            <a:r>
              <a:rPr lang="en-US" sz="1800" dirty="0">
                <a:ea typeface="+mn-lt"/>
                <a:cs typeface="+mn-lt"/>
              </a:rPr>
              <a:t>.  The report is divided into three sections: basic similarities and contrasts in your styles, a summary of your Birkman Interests, and what you can do to get the most from your coaching relationship </a:t>
            </a:r>
            <a:endParaRPr lang="en-US" sz="1800" dirty="0"/>
          </a:p>
          <a:p>
            <a:pPr marL="0" indent="0">
              <a:lnSpc>
                <a:spcPct val="70000"/>
              </a:lnSpc>
              <a:buNone/>
              <a:defRPr/>
            </a:pPr>
            <a:endParaRPr lang="en-US" sz="1800">
              <a:ea typeface="Roboto"/>
              <a:cs typeface="Roboto"/>
            </a:endParaRPr>
          </a:p>
          <a:p>
            <a:pPr marL="0" indent="0">
              <a:lnSpc>
                <a:spcPct val="100000"/>
              </a:lnSpc>
              <a:spcBef>
                <a:spcPts val="0"/>
              </a:spcBef>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cs typeface="Roboto"/>
              </a:rPr>
              <a:t>1-2</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8" name="TextBox 7">
            <a:extLst>
              <a:ext uri="{FF2B5EF4-FFF2-40B4-BE49-F238E27FC236}">
                <a16:creationId xmlns:a16="http://schemas.microsoft.com/office/drawing/2014/main" id="{EB7BB7D0-42C5-6489-FA93-38D7C8A28353}"/>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28</a:t>
            </a:r>
          </a:p>
        </p:txBody>
      </p:sp>
    </p:spTree>
    <p:extLst>
      <p:ext uri="{BB962C8B-B14F-4D97-AF65-F5344CB8AC3E}">
        <p14:creationId xmlns:p14="http://schemas.microsoft.com/office/powerpoint/2010/main" val="263220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Several papers with a group graph&#10;&#10;Description automatically generated">
            <a:extLst>
              <a:ext uri="{FF2B5EF4-FFF2-40B4-BE49-F238E27FC236}">
                <a16:creationId xmlns:a16="http://schemas.microsoft.com/office/drawing/2014/main" id="{44FD864B-A2BD-9E81-08EF-CA7144D4607B}"/>
              </a:ext>
            </a:extLst>
          </p:cNvPr>
          <p:cNvPicPr>
            <a:picLocks noGrp="1" noChangeAspect="1"/>
          </p:cNvPicPr>
          <p:nvPr>
            <p:ph sz="quarter" idx="10"/>
          </p:nvPr>
        </p:nvPicPr>
        <p:blipFill>
          <a:blip r:embed="rId2"/>
          <a:stretch>
            <a:fillRect/>
          </a:stretch>
        </p:blipFill>
        <p:spPr>
          <a:xfrm>
            <a:off x="6501214" y="684213"/>
            <a:ext cx="3883810"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Group Graph</a:t>
            </a:r>
            <a:br>
              <a:rPr lang="en-US">
                <a:latin typeface="Work Sans"/>
              </a:rPr>
            </a:br>
            <a:r>
              <a:rPr lang="en-US" sz="2200">
                <a:latin typeface="Work Sans"/>
              </a:rPr>
              <a:t>GROUP</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4335926"/>
            <a:ext cx="3713874" cy="25182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a:solidFill>
                  <a:schemeClr val="bg1"/>
                </a:solidFill>
                <a:latin typeface="Franklin Gothic Book"/>
                <a:ea typeface="Roboto"/>
                <a:cs typeface="Roboto"/>
              </a:rPr>
              <a:t>This is a </a:t>
            </a:r>
            <a:r>
              <a:rPr lang="en-US" sz="1800" dirty="0">
                <a:solidFill>
                  <a:schemeClr val="bg1"/>
                </a:solidFill>
                <a:latin typeface="Franklin Gothic Book"/>
                <a:ea typeface="Roboto"/>
                <a:cs typeface="Roboto"/>
              </a:rPr>
              <a:t>Group</a:t>
            </a:r>
            <a:r>
              <a:rPr lang="en-US" sz="1800">
                <a:solidFill>
                  <a:schemeClr val="bg1"/>
                </a:solidFill>
                <a:latin typeface="Franklin Gothic Book"/>
                <a:ea typeface="Roboto"/>
                <a:cs typeface="Roboto"/>
              </a:rPr>
              <a:t> report that displays Birkman Interests and/or Birkman Components scores using bar graphs for easy visual comparison.</a:t>
            </a:r>
            <a:endParaRPr lang="en-US">
              <a:solidFill>
                <a:schemeClr val="bg1"/>
              </a:solidFill>
            </a:endParaRPr>
          </a:p>
          <a:p>
            <a:pPr>
              <a:lnSpc>
                <a:spcPct val="110000"/>
              </a:lnSpc>
              <a:spcBef>
                <a:spcPts val="0"/>
              </a:spcBef>
            </a:pPr>
            <a:endParaRPr lang="en-US" sz="180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a:solidFill>
                  <a:schemeClr val="bg1"/>
                </a:solidFill>
                <a:latin typeface="Franklin Gothic Book"/>
                <a:ea typeface="Roboto"/>
              </a:rPr>
              <a:t>Multiple pages dependent on the size of group</a:t>
            </a: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FC1839F1-508B-5377-3D6C-B4F95B02BBAE}"/>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29</a:t>
            </a:r>
          </a:p>
        </p:txBody>
      </p:sp>
    </p:spTree>
    <p:extLst>
      <p:ext uri="{BB962C8B-B14F-4D97-AF65-F5344CB8AC3E}">
        <p14:creationId xmlns:p14="http://schemas.microsoft.com/office/powerpoint/2010/main" val="1814741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84550FA-FFDC-45DF-9BB5-3CC3C24F850B}"/>
              </a:ext>
            </a:extLst>
          </p:cNvPr>
          <p:cNvSpPr txBox="1">
            <a:spLocks/>
          </p:cNvSpPr>
          <p:nvPr/>
        </p:nvSpPr>
        <p:spPr>
          <a:xfrm>
            <a:off x="4361931" y="290121"/>
            <a:ext cx="6467234" cy="619082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endParaRPr lang="en-US" sz="2000">
              <a:solidFill>
                <a:schemeClr val="tx1"/>
              </a:solidFill>
            </a:endParaRPr>
          </a:p>
        </p:txBody>
      </p:sp>
      <p:graphicFrame>
        <p:nvGraphicFramePr>
          <p:cNvPr id="2" name="Table 5">
            <a:extLst>
              <a:ext uri="{FF2B5EF4-FFF2-40B4-BE49-F238E27FC236}">
                <a16:creationId xmlns:a16="http://schemas.microsoft.com/office/drawing/2014/main" id="{447DCD48-9E37-4BEE-556A-3D0E1104E1C2}"/>
              </a:ext>
            </a:extLst>
          </p:cNvPr>
          <p:cNvGraphicFramePr>
            <a:graphicFrameLocks noGrp="1"/>
          </p:cNvGraphicFramePr>
          <p:nvPr>
            <p:extLst>
              <p:ext uri="{D42A27DB-BD31-4B8C-83A1-F6EECF244321}">
                <p14:modId xmlns:p14="http://schemas.microsoft.com/office/powerpoint/2010/main" val="2719824384"/>
              </p:ext>
            </p:extLst>
          </p:nvPr>
        </p:nvGraphicFramePr>
        <p:xfrm>
          <a:off x="2339816" y="377059"/>
          <a:ext cx="9556434" cy="370840"/>
        </p:xfrm>
        <a:graphic>
          <a:graphicData uri="http://schemas.openxmlformats.org/drawingml/2006/table">
            <a:tbl>
              <a:tblPr firstRow="1" bandRow="1">
                <a:tableStyleId>{5C22544A-7EE6-4342-B048-85BDC9FD1C3A}</a:tableStyleId>
              </a:tblPr>
              <a:tblGrid>
                <a:gridCol w="2612430">
                  <a:extLst>
                    <a:ext uri="{9D8B030D-6E8A-4147-A177-3AD203B41FA5}">
                      <a16:colId xmlns:a16="http://schemas.microsoft.com/office/drawing/2014/main" val="98129515"/>
                    </a:ext>
                  </a:extLst>
                </a:gridCol>
                <a:gridCol w="1910281">
                  <a:extLst>
                    <a:ext uri="{9D8B030D-6E8A-4147-A177-3AD203B41FA5}">
                      <a16:colId xmlns:a16="http://schemas.microsoft.com/office/drawing/2014/main" val="1765596568"/>
                    </a:ext>
                  </a:extLst>
                </a:gridCol>
                <a:gridCol w="2978590">
                  <a:extLst>
                    <a:ext uri="{9D8B030D-6E8A-4147-A177-3AD203B41FA5}">
                      <a16:colId xmlns:a16="http://schemas.microsoft.com/office/drawing/2014/main" val="3755196388"/>
                    </a:ext>
                  </a:extLst>
                </a:gridCol>
                <a:gridCol w="2055133">
                  <a:extLst>
                    <a:ext uri="{9D8B030D-6E8A-4147-A177-3AD203B41FA5}">
                      <a16:colId xmlns:a16="http://schemas.microsoft.com/office/drawing/2014/main" val="185586568"/>
                    </a:ext>
                  </a:extLst>
                </a:gridCol>
              </a:tblGrid>
              <a:tr h="370840">
                <a:tc>
                  <a:txBody>
                    <a:bodyPr/>
                    <a:lstStyle/>
                    <a:p>
                      <a:pPr algn="l"/>
                      <a:r>
                        <a:rPr lang="en-US">
                          <a:solidFill>
                            <a:schemeClr val="bg1"/>
                          </a:solidFill>
                        </a:rPr>
                        <a:t>Report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solidFill>
                            <a:schemeClr val="bg1"/>
                          </a:solidFill>
                        </a:rPr>
                        <a:t>Report Type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solidFill>
                            <a:schemeClr val="bg1"/>
                          </a:solidFill>
                        </a:rPr>
                        <a:t>Package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Page Number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9870078"/>
                  </a:ext>
                </a:extLst>
              </a:tr>
            </a:tbl>
          </a:graphicData>
        </a:graphic>
      </p:graphicFrame>
      <p:graphicFrame>
        <p:nvGraphicFramePr>
          <p:cNvPr id="6" name="Table 6">
            <a:extLst>
              <a:ext uri="{FF2B5EF4-FFF2-40B4-BE49-F238E27FC236}">
                <a16:creationId xmlns:a16="http://schemas.microsoft.com/office/drawing/2014/main" id="{6CF7655A-C708-3284-7E02-AF71A69FD34A}"/>
              </a:ext>
            </a:extLst>
          </p:cNvPr>
          <p:cNvGraphicFramePr>
            <a:graphicFrameLocks noGrp="1"/>
          </p:cNvGraphicFramePr>
          <p:nvPr>
            <p:extLst>
              <p:ext uri="{D42A27DB-BD31-4B8C-83A1-F6EECF244321}">
                <p14:modId xmlns:p14="http://schemas.microsoft.com/office/powerpoint/2010/main" val="3362652495"/>
              </p:ext>
            </p:extLst>
          </p:nvPr>
        </p:nvGraphicFramePr>
        <p:xfrm>
          <a:off x="2339817" y="819975"/>
          <a:ext cx="9556435" cy="5181600"/>
        </p:xfrm>
        <a:graphic>
          <a:graphicData uri="http://schemas.openxmlformats.org/drawingml/2006/table">
            <a:tbl>
              <a:tblPr firstRow="1" bandRow="1">
                <a:tableStyleId>{5C22544A-7EE6-4342-B048-85BDC9FD1C3A}</a:tableStyleId>
              </a:tblPr>
              <a:tblGrid>
                <a:gridCol w="2621482">
                  <a:extLst>
                    <a:ext uri="{9D8B030D-6E8A-4147-A177-3AD203B41FA5}">
                      <a16:colId xmlns:a16="http://schemas.microsoft.com/office/drawing/2014/main" val="782707206"/>
                    </a:ext>
                  </a:extLst>
                </a:gridCol>
                <a:gridCol w="1901228">
                  <a:extLst>
                    <a:ext uri="{9D8B030D-6E8A-4147-A177-3AD203B41FA5}">
                      <a16:colId xmlns:a16="http://schemas.microsoft.com/office/drawing/2014/main" val="1002305812"/>
                    </a:ext>
                  </a:extLst>
                </a:gridCol>
                <a:gridCol w="2996697">
                  <a:extLst>
                    <a:ext uri="{9D8B030D-6E8A-4147-A177-3AD203B41FA5}">
                      <a16:colId xmlns:a16="http://schemas.microsoft.com/office/drawing/2014/main" val="952778861"/>
                    </a:ext>
                  </a:extLst>
                </a:gridCol>
                <a:gridCol w="2037028">
                  <a:extLst>
                    <a:ext uri="{9D8B030D-6E8A-4147-A177-3AD203B41FA5}">
                      <a16:colId xmlns:a16="http://schemas.microsoft.com/office/drawing/2014/main" val="110036519"/>
                    </a:ext>
                  </a:extLst>
                </a:gridCol>
              </a:tblGrid>
              <a:tr h="213315">
                <a:tc>
                  <a:txBody>
                    <a:bodyPr/>
                    <a:lstStyle/>
                    <a:p>
                      <a:r>
                        <a:rPr lang="en-US" sz="1100" b="1">
                          <a:solidFill>
                            <a:schemeClr val="bg1"/>
                          </a:solidFill>
                        </a:rPr>
                        <a:t>careertyping</a:t>
                      </a:r>
                      <a:endParaRPr lang="en-US" sz="1100" b="1" dirty="0" err="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solidFill>
                            <a:schemeClr val="bg1"/>
                          </a:solidFill>
                        </a:rPr>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solidFill>
                            <a:schemeClr val="bg1"/>
                          </a:solidFill>
                        </a:rPr>
                        <a:t>Career Planning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b="1" dirty="0">
                          <a:solidFill>
                            <a:schemeClr val="bg1"/>
                          </a:solidFill>
                          <a:hlinkClick r:id="rId3" action="ppaction://hlinksldjump"/>
                        </a:rPr>
                        <a:t>7</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7953059"/>
                  </a:ext>
                </a:extLst>
              </a:tr>
              <a:tr h="210472">
                <a:tc>
                  <a:txBody>
                    <a:bodyPr/>
                    <a:lstStyle/>
                    <a:p>
                      <a:r>
                        <a:rPr lang="en-US" sz="1100" b="1"/>
                        <a:t>Birkman Interests</a:t>
                      </a:r>
                      <a:endParaRPr lang="en-US" sz="11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Career Planning, 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b="1" dirty="0">
                          <a:solidFill>
                            <a:schemeClr val="bg1"/>
                          </a:solidFill>
                          <a:hlinkClick r:id="rId4" action="ppaction://hlinksldjump"/>
                        </a:rPr>
                        <a:t>8</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6905815"/>
                  </a:ext>
                </a:extLst>
              </a:tr>
              <a:tr h="210472">
                <a:tc>
                  <a:txBody>
                    <a:bodyPr/>
                    <a:lstStyle/>
                    <a:p>
                      <a:r>
                        <a:rPr lang="en-US" sz="1100" b="1"/>
                        <a:t>Career Exploration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Career Planning, 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5" action="ppaction://hlinksldjump"/>
                        </a:rPr>
                        <a:t>9</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370846"/>
                  </a:ext>
                </a:extLst>
              </a:tr>
              <a:tr h="210472">
                <a:tc>
                  <a:txBody>
                    <a:bodyPr/>
                    <a:lstStyle/>
                    <a:p>
                      <a:r>
                        <a:rPr lang="en-US" sz="1100" b="1"/>
                        <a:t>How You Approach Interviews</a:t>
                      </a:r>
                      <a:endParaRPr lang="en-US" sz="11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Career Planning, 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6" action="ppaction://hlinksldjump"/>
                        </a:rPr>
                        <a:t>10</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9228677"/>
                  </a:ext>
                </a:extLst>
              </a:tr>
              <a:tr h="210472">
                <a:tc>
                  <a:txBody>
                    <a:bodyPr/>
                    <a:lstStyle/>
                    <a:p>
                      <a:r>
                        <a:rPr lang="en-US" sz="1100" b="1"/>
                        <a:t>The Effect of Interests on Your Work</a:t>
                      </a:r>
                      <a:endParaRPr lang="en-US" sz="11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Career Planning, 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7" action="ppaction://hlinksldjump"/>
                        </a:rPr>
                        <a:t>11</a:t>
                      </a:r>
                      <a:r>
                        <a:rPr lang="en-US" sz="1050" b="1" dirty="0">
                          <a:solidFill>
                            <a:schemeClr val="bg1"/>
                          </a:solidFill>
                        </a:rPr>
                        <a:t>, </a:t>
                      </a:r>
                      <a:r>
                        <a:rPr lang="en-US" sz="1050" b="1" dirty="0">
                          <a:solidFill>
                            <a:schemeClr val="bg1"/>
                          </a:solidFill>
                          <a:hlinkClick r:id="rId8" action="ppaction://hlinksldjump"/>
                        </a:rPr>
                        <a:t>12</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8992917"/>
                  </a:ext>
                </a:extLst>
              </a:tr>
              <a:tr h="210472">
                <a:tc>
                  <a:txBody>
                    <a:bodyPr/>
                    <a:lstStyle/>
                    <a:p>
                      <a:r>
                        <a:rPr lang="en-US" sz="1100" b="1"/>
                        <a:t>Your Job Search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Career Planning, 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9" action="ppaction://hlinksldjump"/>
                        </a:rPr>
                        <a:t>13</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4160967"/>
                  </a:ext>
                </a:extLst>
              </a:tr>
              <a:tr h="210472">
                <a:tc>
                  <a:txBody>
                    <a:bodyPr/>
                    <a:lstStyle/>
                    <a:p>
                      <a:r>
                        <a:rPr lang="en-US" sz="1100" b="1"/>
                        <a:t>Your Learning Style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Career Planning, 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0" action="ppaction://hlinksldjump"/>
                        </a:rPr>
                        <a:t>14</a:t>
                      </a:r>
                      <a:r>
                        <a:rPr lang="en-US" sz="1050" b="1" dirty="0">
                          <a:solidFill>
                            <a:schemeClr val="bg1"/>
                          </a:solidFill>
                        </a:rPr>
                        <a:t>, </a:t>
                      </a:r>
                      <a:r>
                        <a:rPr lang="en-US" sz="1050" b="1" dirty="0">
                          <a:solidFill>
                            <a:schemeClr val="bg1"/>
                          </a:solidFill>
                          <a:hlinkClick r:id="rId11" action="ppaction://hlinksldjump"/>
                        </a:rPr>
                        <a:t>15</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8711105"/>
                  </a:ext>
                </a:extLst>
              </a:tr>
              <a:tr h="210472">
                <a:tc>
                  <a:txBody>
                    <a:bodyPr/>
                    <a:lstStyle/>
                    <a:p>
                      <a:r>
                        <a:rPr lang="en-US" sz="1100" b="1"/>
                        <a:t>Action Plan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b="1" dirty="0">
                          <a:solidFill>
                            <a:schemeClr val="bg1"/>
                          </a:solidFill>
                          <a:hlinkClick r:id="rId12" action="ppaction://hlinksldjump"/>
                        </a:rPr>
                        <a:t>16</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2845302"/>
                  </a:ext>
                </a:extLst>
              </a:tr>
              <a:tr h="210472">
                <a:tc>
                  <a:txBody>
                    <a:bodyPr/>
                    <a:lstStyle/>
                    <a:p>
                      <a:r>
                        <a:rPr lang="en-US" sz="1100" b="1"/>
                        <a:t>Biggest Mistakes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3" action="ppaction://hlinksldjump"/>
                        </a:rPr>
                        <a:t>17</a:t>
                      </a:r>
                      <a:r>
                        <a:rPr lang="en-US" sz="1050" b="1" dirty="0">
                          <a:solidFill>
                            <a:schemeClr val="bg1"/>
                          </a:solidFill>
                        </a:rPr>
                        <a:t>, </a:t>
                      </a:r>
                      <a:r>
                        <a:rPr lang="en-US" sz="1050" b="1" dirty="0">
                          <a:solidFill>
                            <a:schemeClr val="bg1"/>
                          </a:solidFill>
                          <a:hlinkClick r:id="rId14" action="ppaction://hlinksldjump"/>
                        </a:rPr>
                        <a:t>18</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017335"/>
                  </a:ext>
                </a:extLst>
              </a:tr>
              <a:tr h="210472">
                <a:tc>
                  <a:txBody>
                    <a:bodyPr/>
                    <a:lstStyle/>
                    <a:p>
                      <a:r>
                        <a:rPr lang="en-US" sz="1100" b="1"/>
                        <a:t>Birkman Color Key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5" action="ppaction://hlinksldjump"/>
                        </a:rPr>
                        <a:t>19</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3189954"/>
                  </a:ext>
                </a:extLst>
              </a:tr>
              <a:tr h="210472">
                <a:tc>
                  <a:txBody>
                    <a:bodyPr/>
                    <a:lstStyle/>
                    <a:p>
                      <a:r>
                        <a:rPr lang="en-US" sz="1100" b="1"/>
                        <a:t>Birkman Comparative Report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Comparative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6" action="ppaction://hlinksldjump"/>
                        </a:rPr>
                        <a:t>20</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2314581"/>
                  </a:ext>
                </a:extLst>
              </a:tr>
              <a:tr h="210472">
                <a:tc>
                  <a:txBody>
                    <a:bodyPr/>
                    <a:lstStyle/>
                    <a:p>
                      <a:r>
                        <a:rPr lang="en-US" sz="1100" b="1"/>
                        <a:t>Birkman Components Wheel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7" action="ppaction://hlinksldjump"/>
                        </a:rPr>
                        <a:t>21</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2345334"/>
                  </a:ext>
                </a:extLst>
              </a:tr>
              <a:tr h="210472">
                <a:tc>
                  <a:txBody>
                    <a:bodyPr/>
                    <a:lstStyle/>
                    <a:p>
                      <a:r>
                        <a:rPr lang="en-US" sz="1100" b="1"/>
                        <a:t>Birkman Map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8" action="ppaction://hlinksldjump"/>
                        </a:rPr>
                        <a:t>22</a:t>
                      </a:r>
                      <a:r>
                        <a:rPr lang="en-US" sz="1050" b="1" dirty="0">
                          <a:solidFill>
                            <a:schemeClr val="bg1"/>
                          </a:solidFill>
                        </a:rPr>
                        <a:t>, </a:t>
                      </a:r>
                      <a:r>
                        <a:rPr lang="en-US" sz="1050" b="1" dirty="0">
                          <a:solidFill>
                            <a:schemeClr val="bg1"/>
                          </a:solidFill>
                          <a:hlinkClick r:id="rId19" action="ppaction://hlinksldjump"/>
                        </a:rPr>
                        <a:t>23</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8901913"/>
                  </a:ext>
                </a:extLst>
              </a:tr>
              <a:tr h="210472">
                <a:tc>
                  <a:txBody>
                    <a:bodyPr/>
                    <a:lstStyle/>
                    <a:p>
                      <a:r>
                        <a:rPr lang="en-US" sz="1100" b="1"/>
                        <a:t>Birkman Map Summary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0" action="ppaction://hlinksldjump"/>
                        </a:rPr>
                        <a:t>24</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359172"/>
                  </a:ext>
                </a:extLst>
              </a:tr>
              <a:tr h="210472">
                <a:tc>
                  <a:txBody>
                    <a:bodyPr/>
                    <a:lstStyle/>
                    <a:p>
                      <a:r>
                        <a:rPr lang="en-US" sz="1100" b="1"/>
                        <a:t>Birkman Signature Report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1" action="ppaction://hlinksldjump"/>
                        </a:rPr>
                        <a:t>25</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9956025"/>
                  </a:ext>
                </a:extLst>
              </a:tr>
              <a:tr h="210472">
                <a:tc>
                  <a:txBody>
                    <a:bodyPr/>
                    <a:lstStyle/>
                    <a:p>
                      <a:r>
                        <a:rPr lang="en-US" sz="1100" b="1"/>
                        <a:t>Birkman Welcome Page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2" action="ppaction://hlinksldjump"/>
                        </a:rPr>
                        <a:t>26</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4003307"/>
                  </a:ext>
                </a:extLst>
              </a:tr>
              <a:tr h="210472">
                <a:tc>
                  <a:txBody>
                    <a:bodyPr/>
                    <a:lstStyle/>
                    <a:p>
                      <a:r>
                        <a:rPr lang="en-US" sz="1100" b="1"/>
                        <a:t>Coaching Page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3" action="ppaction://hlinksldjump"/>
                        </a:rPr>
                        <a:t>27</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2016615"/>
                  </a:ext>
                </a:extLst>
              </a:tr>
              <a:tr h="210472">
                <a:tc>
                  <a:txBody>
                    <a:bodyPr/>
                    <a:lstStyle/>
                    <a:p>
                      <a:r>
                        <a:rPr lang="en-US" sz="1100" b="1"/>
                        <a:t>Coaching Relationship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Comparative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4" action="ppaction://hlinksldjump"/>
                        </a:rPr>
                        <a:t>28</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4829946"/>
                  </a:ext>
                </a:extLst>
              </a:tr>
              <a:tr h="210472">
                <a:tc>
                  <a:txBody>
                    <a:bodyPr/>
                    <a:lstStyle/>
                    <a:p>
                      <a:r>
                        <a:rPr lang="en-US" sz="1100" b="1"/>
                        <a:t>Group Graph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5" action="ppaction://hlinksldjump"/>
                        </a:rPr>
                        <a:t>29</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7724075"/>
                  </a:ext>
                </a:extLst>
              </a:tr>
              <a:tr h="210472">
                <a:tc>
                  <a:txBody>
                    <a:bodyPr/>
                    <a:lstStyle/>
                    <a:p>
                      <a:r>
                        <a:rPr lang="en-US" sz="1100" b="1"/>
                        <a:t>Handling Conflict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6" action="ppaction://hlinksldjump"/>
                        </a:rPr>
                        <a:t>30</a:t>
                      </a:r>
                      <a:r>
                        <a:rPr lang="en-US" sz="1050" b="1" dirty="0">
                          <a:solidFill>
                            <a:schemeClr val="bg1"/>
                          </a:solidFill>
                        </a:rPr>
                        <a:t>, </a:t>
                      </a:r>
                      <a:r>
                        <a:rPr lang="en-US" sz="1050" b="1" dirty="0">
                          <a:solidFill>
                            <a:schemeClr val="bg1"/>
                          </a:solidFill>
                          <a:hlinkClick r:id="rId27" action="ppaction://hlinksldjump"/>
                        </a:rPr>
                        <a:t>31</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5218211"/>
                  </a:ext>
                </a:extLst>
              </a:tr>
            </a:tbl>
          </a:graphicData>
        </a:graphic>
      </p:graphicFrame>
      <p:sp>
        <p:nvSpPr>
          <p:cNvPr id="3" name="TextBox 2">
            <a:extLst>
              <a:ext uri="{FF2B5EF4-FFF2-40B4-BE49-F238E27FC236}">
                <a16:creationId xmlns:a16="http://schemas.microsoft.com/office/drawing/2014/main" id="{D5E499A0-49E3-AE99-C5A4-D8BFF0DB099D}"/>
              </a:ext>
            </a:extLst>
          </p:cNvPr>
          <p:cNvSpPr txBox="1"/>
          <p:nvPr/>
        </p:nvSpPr>
        <p:spPr>
          <a:xfrm>
            <a:off x="11853333" y="6622815"/>
            <a:ext cx="319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3</a:t>
            </a:r>
          </a:p>
        </p:txBody>
      </p:sp>
    </p:spTree>
    <p:extLst>
      <p:ext uri="{BB962C8B-B14F-4D97-AF65-F5344CB8AC3E}">
        <p14:creationId xmlns:p14="http://schemas.microsoft.com/office/powerpoint/2010/main" val="2411758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A close-up of a paper&#10;&#10;Description automatically generated">
            <a:extLst>
              <a:ext uri="{FF2B5EF4-FFF2-40B4-BE49-F238E27FC236}">
                <a16:creationId xmlns:a16="http://schemas.microsoft.com/office/drawing/2014/main" id="{A25BE70D-8478-F2B6-4318-21612E8B4034}"/>
              </a:ext>
            </a:extLst>
          </p:cNvPr>
          <p:cNvPicPr>
            <a:picLocks noGrp="1" noChangeAspect="1"/>
          </p:cNvPicPr>
          <p:nvPr>
            <p:ph sz="quarter" idx="10"/>
          </p:nvPr>
        </p:nvPicPr>
        <p:blipFill>
          <a:blip r:embed="rId2"/>
          <a:stretch>
            <a:fillRect/>
          </a:stretch>
        </p:blipFill>
        <p:spPr>
          <a:xfrm>
            <a:off x="6457142" y="684213"/>
            <a:ext cx="3971953"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Handling Conflict</a:t>
            </a:r>
            <a:br>
              <a:rPr lang="en-US">
                <a:latin typeface="Work Sans"/>
              </a:rPr>
            </a:br>
            <a:r>
              <a:rPr lang="en-US" sz="2200" dirty="0">
                <a:latin typeface="Work Sans"/>
              </a:rPr>
              <a:t>INDIVIDUAL</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3516502"/>
            <a:ext cx="3909258" cy="333762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a:t>
            </a:r>
            <a:r>
              <a:rPr lang="en-US" sz="1800" dirty="0">
                <a:solidFill>
                  <a:schemeClr val="bg1"/>
                </a:solidFill>
                <a:ea typeface="+mn-lt"/>
                <a:cs typeface="+mn-lt"/>
              </a:rPr>
              <a:t>Insights </a:t>
            </a:r>
            <a:r>
              <a:rPr lang="en-US" sz="1800">
                <a:solidFill>
                  <a:schemeClr val="bg1"/>
                </a:solidFill>
                <a:ea typeface="+mn-lt"/>
                <a:cs typeface="+mn-lt"/>
              </a:rPr>
              <a:t>topic addresses conflict. The report is divided into three sections: effective approach to handling conflict (Component Usual scores), less effective approach to handling conflict (Component Stress scores), and </a:t>
            </a:r>
            <a:r>
              <a:rPr lang="en-US" sz="1800" err="1">
                <a:solidFill>
                  <a:schemeClr val="bg1"/>
                </a:solidFill>
                <a:ea typeface="+mn-lt"/>
                <a:cs typeface="+mn-lt"/>
              </a:rPr>
              <a:t>prescriptives</a:t>
            </a:r>
            <a:r>
              <a:rPr lang="en-US" sz="1800">
                <a:solidFill>
                  <a:schemeClr val="bg1"/>
                </a:solidFill>
                <a:ea typeface="+mn-lt"/>
                <a:cs typeface="+mn-lt"/>
              </a:rPr>
              <a:t> to increase effectiveness at handling conflict (Component Need scores).</a:t>
            </a:r>
            <a:endParaRPr lang="en-US">
              <a:solidFill>
                <a:schemeClr val="bg1"/>
              </a:solidFill>
            </a:endParaRPr>
          </a:p>
          <a:p>
            <a:pPr>
              <a:lnSpc>
                <a:spcPct val="100000"/>
              </a:lnSpc>
              <a:spcBef>
                <a:spcPts val="0"/>
              </a:spcBef>
            </a:pPr>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1-2</a:t>
            </a: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A5C18B39-CCB1-BA7F-BF09-289DB90E4ABC}"/>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30</a:t>
            </a:r>
          </a:p>
        </p:txBody>
      </p:sp>
    </p:spTree>
    <p:extLst>
      <p:ext uri="{BB962C8B-B14F-4D97-AF65-F5344CB8AC3E}">
        <p14:creationId xmlns:p14="http://schemas.microsoft.com/office/powerpoint/2010/main" val="1228730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458506" cy="2600069"/>
          </a:xfrm>
        </p:spPr>
        <p:txBody>
          <a:bodyPr>
            <a:normAutofit/>
          </a:bodyPr>
          <a:lstStyle/>
          <a:p>
            <a:r>
              <a:rPr lang="en-US">
                <a:latin typeface="Work Sans"/>
              </a:rPr>
              <a:t>Handling Conflict</a:t>
            </a:r>
            <a:br>
              <a:rPr lang="en-US">
                <a:latin typeface="Work Sans"/>
              </a:rPr>
            </a:br>
            <a:r>
              <a:rPr lang="en-US" sz="2200">
                <a:latin typeface="Work Sans"/>
              </a:rPr>
              <a:t>GROUP</a:t>
            </a:r>
            <a:endParaRPr lang="en-US"/>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4828554"/>
            <a:ext cx="3857290" cy="19655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This is the Group version of the HANDLING CONFLICT report.</a:t>
            </a:r>
            <a:endParaRPr lang="en-US"/>
          </a:p>
          <a:p>
            <a:pPr marL="0" indent="0">
              <a:lnSpc>
                <a:spcPct val="100000"/>
              </a:lnSpc>
              <a:spcBef>
                <a:spcPts val="0"/>
              </a:spcBef>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a:latin typeface="Franklin Gothic Book"/>
                <a:ea typeface="Roboto"/>
                <a:cs typeface="Roboto"/>
              </a:rPr>
              <a:t>Multiple pages dependent on the size of group</a:t>
            </a:r>
          </a:p>
          <a:p>
            <a:pPr marL="0" indent="0">
              <a:lnSpc>
                <a:spcPct val="150000"/>
              </a:lnSpc>
              <a:spcBef>
                <a:spcPts val="0"/>
              </a:spcBef>
              <a:buFontTx/>
              <a:buNone/>
              <a:defRPr/>
            </a:pPr>
            <a:endParaRPr lang="en-US" sz="2000">
              <a:ea typeface="Roboto"/>
            </a:endParaRPr>
          </a:p>
          <a:p>
            <a:pPr>
              <a:buFontTx/>
              <a:buChar char="•"/>
              <a:defRPr/>
            </a:pPr>
            <a:endParaRPr lang="en-US"/>
          </a:p>
        </p:txBody>
      </p:sp>
      <p:pic>
        <p:nvPicPr>
          <p:cNvPr id="3" name="Picture 5" descr="A white paper with black text&#10;&#10;Description automatically generated">
            <a:extLst>
              <a:ext uri="{FF2B5EF4-FFF2-40B4-BE49-F238E27FC236}">
                <a16:creationId xmlns:a16="http://schemas.microsoft.com/office/drawing/2014/main" id="{BCC8D996-7251-B8E8-25F2-46F344D3A052}"/>
              </a:ext>
            </a:extLst>
          </p:cNvPr>
          <p:cNvPicPr>
            <a:picLocks noGrp="1" noChangeAspect="1"/>
          </p:cNvPicPr>
          <p:nvPr>
            <p:ph sz="quarter" idx="10"/>
          </p:nvPr>
        </p:nvPicPr>
        <p:blipFill>
          <a:blip r:embed="rId3"/>
          <a:stretch>
            <a:fillRect/>
          </a:stretch>
        </p:blipFill>
        <p:spPr>
          <a:xfrm>
            <a:off x="6479957" y="684971"/>
            <a:ext cx="3926781" cy="5083336"/>
          </a:xfrm>
        </p:spPr>
      </p:pic>
      <p:sp>
        <p:nvSpPr>
          <p:cNvPr id="6" name="TextBox 5">
            <a:extLst>
              <a:ext uri="{FF2B5EF4-FFF2-40B4-BE49-F238E27FC236}">
                <a16:creationId xmlns:a16="http://schemas.microsoft.com/office/drawing/2014/main" id="{B9EDD21E-5078-3B11-DC11-66A94BB273A5}"/>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31</a:t>
            </a:r>
          </a:p>
        </p:txBody>
      </p:sp>
    </p:spTree>
    <p:extLst>
      <p:ext uri="{BB962C8B-B14F-4D97-AF65-F5344CB8AC3E}">
        <p14:creationId xmlns:p14="http://schemas.microsoft.com/office/powerpoint/2010/main" val="1580207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text, application, letter&#10;&#10;Description automatically generated">
            <a:extLst>
              <a:ext uri="{FF2B5EF4-FFF2-40B4-BE49-F238E27FC236}">
                <a16:creationId xmlns:a16="http://schemas.microsoft.com/office/drawing/2014/main" id="{164A8C98-4909-FE19-DFCB-BF8DB14B6EDB}"/>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88772" y="684213"/>
            <a:ext cx="3908694"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dirty="0">
                <a:latin typeface="Work Sans"/>
              </a:rPr>
              <a:t>How to Talk to You</a:t>
            </a:r>
            <a:br>
              <a:rPr lang="en-US" dirty="0">
                <a:latin typeface="Work Sans"/>
              </a:rPr>
            </a:br>
            <a:r>
              <a:rPr lang="en-US" sz="2200">
                <a:latin typeface="Work Sans"/>
              </a:rPr>
              <a:t>INDIVIDUAL</a:t>
            </a:r>
            <a:endParaRPr lang="en-US" sz="2200" b="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00532" y="4600575"/>
            <a:ext cx="3857290" cy="225855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dirty="0">
                <a:ea typeface="+mn-lt"/>
                <a:cs typeface="+mn-lt"/>
              </a:rPr>
              <a:t>This Insights topic focuses on a respondent’s preferred communication style. The statements are generated from the Component Need scores.</a:t>
            </a:r>
            <a:endParaRPr lang="en-US" sz="1800" dirty="0">
              <a:ea typeface="Roboto"/>
              <a:cs typeface="Roboto"/>
            </a:endParaRPr>
          </a:p>
          <a:p>
            <a:pPr marL="0" indent="0">
              <a:lnSpc>
                <a:spcPct val="100000"/>
              </a:lnSpc>
              <a:spcBef>
                <a:spcPts val="0"/>
              </a:spcBef>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cs typeface="Roboto"/>
              </a:rPr>
              <a:t>1</a:t>
            </a:r>
          </a:p>
          <a:p>
            <a:pPr marL="0" indent="0">
              <a:lnSpc>
                <a:spcPct val="150000"/>
              </a:lnSpc>
              <a:spcBef>
                <a:spcPts val="0"/>
              </a:spcBef>
              <a:buFontTx/>
              <a:buNone/>
              <a:defRPr/>
            </a:pPr>
            <a:endParaRPr lang="en-US" sz="2000" dirty="0">
              <a:ea typeface="Roboto"/>
            </a:endParaRPr>
          </a:p>
          <a:p>
            <a:pPr>
              <a:buFontTx/>
              <a:buChar char="•"/>
              <a:defRPr/>
            </a:pPr>
            <a:endParaRPr lang="en-US" dirty="0"/>
          </a:p>
        </p:txBody>
      </p:sp>
      <p:sp>
        <p:nvSpPr>
          <p:cNvPr id="4" name="TextBox 3">
            <a:extLst>
              <a:ext uri="{FF2B5EF4-FFF2-40B4-BE49-F238E27FC236}">
                <a16:creationId xmlns:a16="http://schemas.microsoft.com/office/drawing/2014/main" id="{D741692B-D11B-ACA2-7C5F-53CF33775B37}"/>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32</a:t>
            </a:r>
          </a:p>
        </p:txBody>
      </p:sp>
    </p:spTree>
    <p:extLst>
      <p:ext uri="{BB962C8B-B14F-4D97-AF65-F5344CB8AC3E}">
        <p14:creationId xmlns:p14="http://schemas.microsoft.com/office/powerpoint/2010/main" val="3117741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EB91F1CF-39CD-DE8D-0ACB-F4B5547A283A}"/>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9086" y="684213"/>
            <a:ext cx="3948066"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How to Talk to You</a:t>
            </a:r>
            <a:br>
              <a:rPr lang="en-US">
                <a:latin typeface="Work Sans"/>
              </a:rPr>
            </a:br>
            <a:r>
              <a:rPr lang="en-US" sz="2200">
                <a:latin typeface="Work Sans"/>
              </a:rPr>
              <a:t>GROUP</a:t>
            </a:r>
            <a:endParaRPr lang="en-US" sz="2200"/>
          </a:p>
        </p:txBody>
      </p:sp>
      <p:sp>
        <p:nvSpPr>
          <p:cNvPr id="4" name="Content Placeholder 2">
            <a:extLst>
              <a:ext uri="{FF2B5EF4-FFF2-40B4-BE49-F238E27FC236}">
                <a16:creationId xmlns:a16="http://schemas.microsoft.com/office/drawing/2014/main" id="{01184F1F-0F4C-013A-7CF7-29CDC4905CBD}"/>
              </a:ext>
            </a:extLst>
          </p:cNvPr>
          <p:cNvSpPr txBox="1">
            <a:spLocks/>
          </p:cNvSpPr>
          <p:nvPr/>
        </p:nvSpPr>
        <p:spPr>
          <a:xfrm>
            <a:off x="400532" y="4600575"/>
            <a:ext cx="3857290" cy="22585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a:latin typeface="Franklin Gothic Book"/>
              <a:ea typeface="Roboto"/>
            </a:endParaRPr>
          </a:p>
          <a:p>
            <a:pPr marL="0" indent="0">
              <a:lnSpc>
                <a:spcPct val="100000"/>
              </a:lnSpc>
              <a:buNone/>
              <a:defRPr/>
            </a:pPr>
            <a:r>
              <a:rPr lang="en-US" sz="1800" dirty="0">
                <a:ea typeface="+mn-lt"/>
                <a:cs typeface="+mn-lt"/>
              </a:rPr>
              <a:t>This is the Group version of the HOW YOU PREFER OTHERS TALK TO YOU report.</a:t>
            </a:r>
            <a:endParaRPr lang="en-US" sz="1800" dirty="0">
              <a:ea typeface="Roboto"/>
              <a:cs typeface="Roboto"/>
            </a:endParaRPr>
          </a:p>
          <a:p>
            <a:pPr marL="0" indent="0">
              <a:lnSpc>
                <a:spcPct val="100000"/>
              </a:lnSpc>
              <a:spcBef>
                <a:spcPts val="0"/>
              </a:spcBef>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rPr>
              <a:t>Multiple pages dependent on the size of group</a:t>
            </a:r>
          </a:p>
          <a:p>
            <a:pPr marL="0" indent="0">
              <a:lnSpc>
                <a:spcPct val="100000"/>
              </a:lnSpc>
              <a:spcBef>
                <a:spcPts val="0"/>
              </a:spcBef>
              <a:buNone/>
              <a:defRPr/>
            </a:pPr>
            <a:endParaRPr lang="en-US" sz="1800" b="1" dirty="0">
              <a:latin typeface="Franklin Gothic Book"/>
              <a:ea typeface="Roboto"/>
              <a:cs typeface="Roboto"/>
            </a:endParaRP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8" name="TextBox 7">
            <a:extLst>
              <a:ext uri="{FF2B5EF4-FFF2-40B4-BE49-F238E27FC236}">
                <a16:creationId xmlns:a16="http://schemas.microsoft.com/office/drawing/2014/main" id="{62661C60-EADF-83B2-3549-9818389FC957}"/>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33</a:t>
            </a:r>
          </a:p>
        </p:txBody>
      </p:sp>
    </p:spTree>
    <p:extLst>
      <p:ext uri="{BB962C8B-B14F-4D97-AF65-F5344CB8AC3E}">
        <p14:creationId xmlns:p14="http://schemas.microsoft.com/office/powerpoint/2010/main" val="1149159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 email&#10;&#10;Description automatically generated">
            <a:extLst>
              <a:ext uri="{FF2B5EF4-FFF2-40B4-BE49-F238E27FC236}">
                <a16:creationId xmlns:a16="http://schemas.microsoft.com/office/drawing/2014/main" id="{31D27020-4196-F52F-0C22-C09CC0C479D2}"/>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3851" y="684213"/>
            <a:ext cx="3938535"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How to Work with You</a:t>
            </a:r>
            <a:br>
              <a:rPr lang="en-US">
                <a:latin typeface="Work Sans"/>
              </a:rPr>
            </a:br>
            <a:r>
              <a:rPr lang="en-US" sz="2200">
                <a:latin typeface="Work Sans"/>
              </a:rPr>
              <a:t>INDIVIDUAL</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4648200"/>
            <a:ext cx="3713874" cy="2205926"/>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dirty="0">
                <a:solidFill>
                  <a:schemeClr val="bg1"/>
                </a:solidFill>
                <a:effectLst/>
                <a:latin typeface="Franklin Gothic Book"/>
                <a:ea typeface="Roboto"/>
                <a:cs typeface="Roboto"/>
              </a:rPr>
              <a:t>This</a:t>
            </a:r>
            <a:r>
              <a:rPr lang="en-US" sz="1800" spc="-35" dirty="0">
                <a:solidFill>
                  <a:schemeClr val="bg1"/>
                </a:solidFill>
                <a:latin typeface="Franklin Gothic Book"/>
                <a:ea typeface="Roboto"/>
                <a:cs typeface="Roboto"/>
              </a:rPr>
              <a:t> Insights </a:t>
            </a:r>
            <a:r>
              <a:rPr lang="en-US" sz="1800" dirty="0">
                <a:solidFill>
                  <a:schemeClr val="bg1"/>
                </a:solidFill>
                <a:latin typeface="Franklin Gothic Book"/>
                <a:ea typeface="Roboto"/>
                <a:cs typeface="Roboto"/>
              </a:rPr>
              <a:t>topic</a:t>
            </a:r>
            <a:r>
              <a:rPr lang="en-US" sz="1800" spc="-15" dirty="0">
                <a:solidFill>
                  <a:schemeClr val="bg1"/>
                </a:solidFill>
                <a:effectLst/>
                <a:latin typeface="Franklin Gothic Book"/>
                <a:ea typeface="Roboto"/>
                <a:cs typeface="Roboto"/>
              </a:rPr>
              <a:t> </a:t>
            </a:r>
            <a:r>
              <a:rPr lang="en-US" sz="1800" dirty="0">
                <a:solidFill>
                  <a:schemeClr val="bg1"/>
                </a:solidFill>
                <a:effectLst/>
                <a:latin typeface="Franklin Gothic Book"/>
                <a:ea typeface="Roboto"/>
                <a:cs typeface="Roboto"/>
              </a:rPr>
              <a:t>addresses</a:t>
            </a:r>
            <a:r>
              <a:rPr lang="en-US" sz="1800" spc="-5" dirty="0">
                <a:solidFill>
                  <a:schemeClr val="bg1"/>
                </a:solidFill>
                <a:effectLst/>
                <a:latin typeface="Franklin Gothic Book"/>
                <a:ea typeface="Roboto"/>
                <a:cs typeface="Roboto"/>
              </a:rPr>
              <a:t> </a:t>
            </a:r>
            <a:r>
              <a:rPr lang="en-US" sz="1800" dirty="0">
                <a:solidFill>
                  <a:schemeClr val="bg1"/>
                </a:solidFill>
                <a:effectLst/>
                <a:latin typeface="Franklin Gothic Book"/>
                <a:ea typeface="Roboto"/>
                <a:cs typeface="Roboto"/>
              </a:rPr>
              <a:t>how</a:t>
            </a:r>
            <a:r>
              <a:rPr lang="en-US" sz="1800" spc="-20" dirty="0">
                <a:solidFill>
                  <a:schemeClr val="bg1"/>
                </a:solidFill>
                <a:effectLst/>
                <a:latin typeface="Franklin Gothic Book"/>
                <a:ea typeface="Roboto"/>
                <a:cs typeface="Roboto"/>
              </a:rPr>
              <a:t> </a:t>
            </a:r>
            <a:r>
              <a:rPr lang="en-US" sz="1800" dirty="0">
                <a:solidFill>
                  <a:schemeClr val="bg1"/>
                </a:solidFill>
                <a:effectLst/>
                <a:latin typeface="Franklin Gothic Book"/>
                <a:ea typeface="Roboto"/>
                <a:cs typeface="Roboto"/>
              </a:rPr>
              <a:t>you</a:t>
            </a:r>
            <a:r>
              <a:rPr lang="en-US" sz="1800" spc="-35" dirty="0">
                <a:solidFill>
                  <a:schemeClr val="bg1"/>
                </a:solidFill>
                <a:effectLst/>
                <a:latin typeface="Franklin Gothic Book"/>
                <a:ea typeface="Roboto"/>
                <a:cs typeface="Roboto"/>
              </a:rPr>
              <a:t> </a:t>
            </a:r>
            <a:r>
              <a:rPr lang="en-US" sz="1800" dirty="0">
                <a:solidFill>
                  <a:schemeClr val="bg1"/>
                </a:solidFill>
                <a:effectLst/>
                <a:latin typeface="Franklin Gothic Book"/>
                <a:ea typeface="Roboto"/>
                <a:cs typeface="Roboto"/>
              </a:rPr>
              <a:t>prefer</a:t>
            </a:r>
            <a:r>
              <a:rPr lang="en-US" sz="1800" spc="-25" dirty="0">
                <a:solidFill>
                  <a:schemeClr val="bg1"/>
                </a:solidFill>
                <a:effectLst/>
                <a:latin typeface="Franklin Gothic Book"/>
                <a:ea typeface="Roboto"/>
                <a:cs typeface="Roboto"/>
              </a:rPr>
              <a:t> </a:t>
            </a:r>
            <a:r>
              <a:rPr lang="en-US" sz="1800" dirty="0">
                <a:solidFill>
                  <a:schemeClr val="bg1"/>
                </a:solidFill>
                <a:effectLst/>
                <a:latin typeface="Franklin Gothic Book"/>
                <a:ea typeface="Roboto"/>
                <a:cs typeface="Roboto"/>
              </a:rPr>
              <a:t>other</a:t>
            </a:r>
            <a:r>
              <a:rPr lang="en-US" sz="1800" spc="-25" dirty="0">
                <a:solidFill>
                  <a:schemeClr val="bg1"/>
                </a:solidFill>
                <a:effectLst/>
                <a:latin typeface="Franklin Gothic Book"/>
                <a:ea typeface="Roboto"/>
                <a:cs typeface="Roboto"/>
              </a:rPr>
              <a:t> </a:t>
            </a:r>
            <a:r>
              <a:rPr lang="en-US" sz="1800" dirty="0">
                <a:solidFill>
                  <a:schemeClr val="bg1"/>
                </a:solidFill>
                <a:effectLst/>
                <a:latin typeface="Franklin Gothic Book"/>
                <a:ea typeface="Roboto"/>
                <a:cs typeface="Roboto"/>
              </a:rPr>
              <a:t>respondent’s</a:t>
            </a:r>
            <a:r>
              <a:rPr lang="en-US" sz="1800" spc="-15" dirty="0">
                <a:solidFill>
                  <a:schemeClr val="bg1"/>
                </a:solidFill>
                <a:effectLst/>
                <a:latin typeface="Franklin Gothic Book"/>
                <a:ea typeface="Roboto"/>
                <a:cs typeface="Roboto"/>
              </a:rPr>
              <a:t> </a:t>
            </a:r>
            <a:r>
              <a:rPr lang="en-US" sz="1800" dirty="0">
                <a:solidFill>
                  <a:schemeClr val="bg1"/>
                </a:solidFill>
                <a:effectLst/>
                <a:latin typeface="Franklin Gothic Book"/>
                <a:ea typeface="Roboto"/>
                <a:cs typeface="Roboto"/>
              </a:rPr>
              <a:t>work</a:t>
            </a:r>
            <a:r>
              <a:rPr lang="en-US" sz="1800" spc="-30" dirty="0">
                <a:solidFill>
                  <a:schemeClr val="bg1"/>
                </a:solidFill>
                <a:effectLst/>
                <a:latin typeface="Franklin Gothic Book"/>
                <a:ea typeface="Roboto"/>
                <a:cs typeface="Roboto"/>
              </a:rPr>
              <a:t> </a:t>
            </a:r>
            <a:r>
              <a:rPr lang="en-US" sz="1800" dirty="0">
                <a:solidFill>
                  <a:schemeClr val="bg1"/>
                </a:solidFill>
                <a:effectLst/>
                <a:latin typeface="Franklin Gothic Book"/>
                <a:ea typeface="Roboto"/>
                <a:cs typeface="Roboto"/>
              </a:rPr>
              <a:t>with</a:t>
            </a:r>
            <a:r>
              <a:rPr lang="en-US" sz="1800" spc="-45" dirty="0">
                <a:solidFill>
                  <a:schemeClr val="bg1"/>
                </a:solidFill>
                <a:effectLst/>
                <a:latin typeface="Franklin Gothic Book"/>
                <a:ea typeface="Roboto"/>
                <a:cs typeface="Roboto"/>
              </a:rPr>
              <a:t> </a:t>
            </a:r>
            <a:r>
              <a:rPr lang="en-US" sz="1800" dirty="0">
                <a:solidFill>
                  <a:schemeClr val="bg1"/>
                </a:solidFill>
                <a:effectLst/>
                <a:latin typeface="Franklin Gothic Book"/>
                <a:ea typeface="Roboto"/>
                <a:cs typeface="Roboto"/>
              </a:rPr>
              <a:t>you.</a:t>
            </a:r>
            <a:r>
              <a:rPr lang="en-US" sz="1800" spc="-25" dirty="0">
                <a:solidFill>
                  <a:schemeClr val="bg1"/>
                </a:solidFill>
                <a:effectLst/>
                <a:latin typeface="Franklin Gothic Book"/>
                <a:ea typeface="Roboto"/>
                <a:cs typeface="Roboto"/>
              </a:rPr>
              <a:t> </a:t>
            </a:r>
            <a:r>
              <a:rPr lang="en-US" sz="1800" dirty="0">
                <a:solidFill>
                  <a:schemeClr val="bg1"/>
                </a:solidFill>
                <a:effectLst/>
                <a:latin typeface="Franklin Gothic Book"/>
                <a:ea typeface="Roboto"/>
                <a:cs typeface="Roboto"/>
              </a:rPr>
              <a:t>The statements are generated from the Component Need scores.</a:t>
            </a:r>
          </a:p>
          <a:p>
            <a:endParaRPr lang="en-US" sz="1800" dirty="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1</a:t>
            </a:r>
          </a:p>
          <a:p>
            <a:pPr>
              <a:lnSpc>
                <a:spcPct val="110000"/>
              </a:lnSpc>
              <a:spcBef>
                <a:spcPts val="0"/>
              </a:spcBef>
            </a:pPr>
            <a:endParaRPr lang="en-US" sz="1800" b="1" dirty="0">
              <a:solidFill>
                <a:schemeClr val="tx1"/>
              </a:solidFill>
              <a:latin typeface="Franklin Gothic Medium"/>
              <a:ea typeface="Roboto"/>
            </a:endParaRPr>
          </a:p>
          <a:p>
            <a:endParaRPr lang="en-US" sz="1800" b="1"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gn="r"/>
            <a:endParaRPr lang="en-US" sz="2000" dirty="0">
              <a:solidFill>
                <a:schemeClr val="tx1"/>
              </a:solidFill>
            </a:endParaRPr>
          </a:p>
        </p:txBody>
      </p:sp>
      <p:sp>
        <p:nvSpPr>
          <p:cNvPr id="4" name="TextBox 3">
            <a:extLst>
              <a:ext uri="{FF2B5EF4-FFF2-40B4-BE49-F238E27FC236}">
                <a16:creationId xmlns:a16="http://schemas.microsoft.com/office/drawing/2014/main" id="{D3D7F59B-8565-5449-8D5E-DA3CB84BFF08}"/>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34</a:t>
            </a:r>
          </a:p>
        </p:txBody>
      </p:sp>
    </p:spTree>
    <p:extLst>
      <p:ext uri="{BB962C8B-B14F-4D97-AF65-F5344CB8AC3E}">
        <p14:creationId xmlns:p14="http://schemas.microsoft.com/office/powerpoint/2010/main" val="1290375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able&#10;&#10;Description automatically generated">
            <a:extLst>
              <a:ext uri="{FF2B5EF4-FFF2-40B4-BE49-F238E27FC236}">
                <a16:creationId xmlns:a16="http://schemas.microsoft.com/office/drawing/2014/main" id="{01FAA7B9-12AD-9920-3854-2FBEAC0B40FD}"/>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3851" y="684213"/>
            <a:ext cx="3938535"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How to Work with You</a:t>
            </a:r>
            <a:br>
              <a:rPr lang="en-US">
                <a:latin typeface="Work Sans"/>
              </a:rPr>
            </a:br>
            <a:r>
              <a:rPr lang="en-US" sz="2200" dirty="0">
                <a:latin typeface="Work Sans"/>
              </a:rPr>
              <a:t>GROUP</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4667250"/>
            <a:ext cx="3909258" cy="218687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is the Group version of the HOW YOU PREFER OTHERS WORK WITH YOU report.</a:t>
            </a:r>
          </a:p>
          <a:p>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Multiple pages dependent on the size of group</a:t>
            </a: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476F4C63-00C8-B76F-2B1B-03011C5A8639}"/>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35</a:t>
            </a:r>
          </a:p>
        </p:txBody>
      </p:sp>
    </p:spTree>
    <p:extLst>
      <p:ext uri="{BB962C8B-B14F-4D97-AF65-F5344CB8AC3E}">
        <p14:creationId xmlns:p14="http://schemas.microsoft.com/office/powerpoint/2010/main" val="87785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Graphical user interface, text, application, Word&#10;&#10;Description automatically generated">
            <a:extLst>
              <a:ext uri="{FF2B5EF4-FFF2-40B4-BE49-F238E27FC236}">
                <a16:creationId xmlns:a16="http://schemas.microsoft.com/office/drawing/2014/main" id="{ADBE7879-0993-1234-EF0C-AB5066B3289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98306" y="684213"/>
            <a:ext cx="3889625"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dirty="0">
                <a:latin typeface="Work Sans"/>
              </a:rPr>
              <a:t>Managing Your Time</a:t>
            </a:r>
            <a:br>
              <a:rPr lang="en-US" dirty="0">
                <a:latin typeface="Work Sans"/>
              </a:rPr>
            </a:br>
            <a:r>
              <a:rPr lang="en-US" sz="2200" dirty="0">
                <a:latin typeface="Work Sans"/>
              </a:rPr>
              <a:t>INDIVIDUAL</a:t>
            </a:r>
            <a:endParaRPr lang="en-US" sz="2200" b="0" dirty="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00532" y="3159659"/>
            <a:ext cx="3857290" cy="36994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dirty="0">
                <a:ea typeface="+mn-lt"/>
                <a:cs typeface="+mn-lt"/>
              </a:rPr>
              <a:t>This Insights topic addresses how you manage your time. The report is divided into three sections: your effective approach, your less effective approach, and increasing your effectiveness. The statements are generated from your Component Usual, Component Need, and Component Stress scores.</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rPr>
              <a:t>2</a:t>
            </a:r>
            <a:endParaRPr lang="en-US" sz="2000" dirty="0">
              <a:ea typeface="Roboto"/>
            </a:endParaRPr>
          </a:p>
          <a:p>
            <a:pPr>
              <a:buFontTx/>
              <a:buChar char="•"/>
              <a:defRPr/>
            </a:pPr>
            <a:endParaRPr lang="en-US"/>
          </a:p>
        </p:txBody>
      </p:sp>
      <p:sp>
        <p:nvSpPr>
          <p:cNvPr id="5" name="TextBox 4">
            <a:extLst>
              <a:ext uri="{FF2B5EF4-FFF2-40B4-BE49-F238E27FC236}">
                <a16:creationId xmlns:a16="http://schemas.microsoft.com/office/drawing/2014/main" id="{4009B5CC-9175-FDAC-957B-735FEEC8C08F}"/>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36</a:t>
            </a:r>
          </a:p>
        </p:txBody>
      </p:sp>
    </p:spTree>
    <p:extLst>
      <p:ext uri="{BB962C8B-B14F-4D97-AF65-F5344CB8AC3E}">
        <p14:creationId xmlns:p14="http://schemas.microsoft.com/office/powerpoint/2010/main" val="1956162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able&#10;&#10;Description automatically generated">
            <a:extLst>
              <a:ext uri="{FF2B5EF4-FFF2-40B4-BE49-F238E27FC236}">
                <a16:creationId xmlns:a16="http://schemas.microsoft.com/office/drawing/2014/main" id="{E9A75915-2735-41C9-87B0-F8614C83AEE9}"/>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2504" y="684213"/>
            <a:ext cx="3941229"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normAutofit/>
          </a:bodyPr>
          <a:lstStyle/>
          <a:p>
            <a:r>
              <a:rPr lang="en-US">
                <a:latin typeface="Work Sans"/>
              </a:rPr>
              <a:t>Managing Your Time</a:t>
            </a:r>
            <a:br>
              <a:rPr lang="en-US">
                <a:latin typeface="Work Sans"/>
              </a:rPr>
            </a:br>
            <a:r>
              <a:rPr lang="en-US" sz="2200">
                <a:latin typeface="Work Sans"/>
              </a:rPr>
              <a:t>GROUP</a:t>
            </a:r>
            <a:endParaRPr lang="en-US" sz="2200"/>
          </a:p>
        </p:txBody>
      </p:sp>
      <p:sp>
        <p:nvSpPr>
          <p:cNvPr id="6" name="Content Placeholder 2">
            <a:extLst>
              <a:ext uri="{FF2B5EF4-FFF2-40B4-BE49-F238E27FC236}">
                <a16:creationId xmlns:a16="http://schemas.microsoft.com/office/drawing/2014/main" id="{067395B4-6D20-1099-1FE2-5F57FF6F8F60}"/>
              </a:ext>
            </a:extLst>
          </p:cNvPr>
          <p:cNvSpPr txBox="1">
            <a:spLocks/>
          </p:cNvSpPr>
          <p:nvPr/>
        </p:nvSpPr>
        <p:spPr>
          <a:xfrm>
            <a:off x="460100" y="4836584"/>
            <a:ext cx="3909258" cy="201754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sz="1800" dirty="0">
              <a:solidFill>
                <a:schemeClr val="bg1"/>
              </a:solidFill>
              <a:latin typeface="Franklin Gothic Book"/>
            </a:endParaRPr>
          </a:p>
          <a:p>
            <a:r>
              <a:rPr lang="en-US" sz="1800" dirty="0">
                <a:solidFill>
                  <a:schemeClr val="bg1"/>
                </a:solidFill>
                <a:ea typeface="+mn-lt"/>
                <a:cs typeface="+mn-lt"/>
              </a:rPr>
              <a:t>This is the Group version of the MANAGING YOUR TIME report.</a:t>
            </a:r>
          </a:p>
          <a:p>
            <a:endParaRPr lang="en-US" sz="1800" dirty="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Multiple pages dependent on the size of group</a:t>
            </a: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9" name="TextBox 8">
            <a:extLst>
              <a:ext uri="{FF2B5EF4-FFF2-40B4-BE49-F238E27FC236}">
                <a16:creationId xmlns:a16="http://schemas.microsoft.com/office/drawing/2014/main" id="{34D0D52E-59A4-25F6-BBC6-9BFEDA84B1B9}"/>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37</a:t>
            </a:r>
          </a:p>
        </p:txBody>
      </p:sp>
    </p:spTree>
    <p:extLst>
      <p:ext uri="{BB962C8B-B14F-4D97-AF65-F5344CB8AC3E}">
        <p14:creationId xmlns:p14="http://schemas.microsoft.com/office/powerpoint/2010/main" val="1098158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Description automatically generated">
            <a:extLst>
              <a:ext uri="{FF2B5EF4-FFF2-40B4-BE49-F238E27FC236}">
                <a16:creationId xmlns:a16="http://schemas.microsoft.com/office/drawing/2014/main" id="{6572C6B0-79E6-1C6C-81D7-39CACBFED9F7}"/>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0520" y="684213"/>
            <a:ext cx="3945198"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Money and Trust</a:t>
            </a:r>
            <a:br>
              <a:rPr lang="en-US">
                <a:latin typeface="Work Sans"/>
              </a:rPr>
            </a:br>
            <a:r>
              <a:rPr lang="en-US" sz="2200">
                <a:latin typeface="Work Sans"/>
              </a:rPr>
              <a:t>INDIVIDUAL</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3428999"/>
            <a:ext cx="3713874" cy="342512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dirty="0">
                <a:solidFill>
                  <a:schemeClr val="bg1"/>
                </a:solidFill>
                <a:effectLst/>
                <a:ea typeface="Roboto"/>
                <a:cs typeface="Roboto"/>
              </a:rPr>
              <a:t>This </a:t>
            </a:r>
            <a:r>
              <a:rPr lang="en-US" sz="1800" dirty="0">
                <a:solidFill>
                  <a:schemeClr val="bg1"/>
                </a:solidFill>
                <a:ea typeface="Roboto"/>
                <a:cs typeface="Roboto"/>
              </a:rPr>
              <a:t>Insights topic</a:t>
            </a:r>
            <a:r>
              <a:rPr lang="en-US" sz="1800" dirty="0">
                <a:solidFill>
                  <a:schemeClr val="bg1"/>
                </a:solidFill>
                <a:effectLst/>
                <a:ea typeface="Roboto"/>
                <a:cs typeface="Roboto"/>
              </a:rPr>
              <a:t> addresses your approach to money and trust. The report is divided into two sections. The first section addresses potential reactions when money matters become stressful. The second section offers suggestions for the best type of respondent </a:t>
            </a:r>
            <a:r>
              <a:rPr lang="en-US" sz="1800" dirty="0">
                <a:solidFill>
                  <a:schemeClr val="bg1"/>
                </a:solidFill>
                <a:ea typeface="Roboto"/>
                <a:cs typeface="Roboto"/>
              </a:rPr>
              <a:t>to</a:t>
            </a:r>
            <a:r>
              <a:rPr lang="en-US" sz="1800" dirty="0">
                <a:solidFill>
                  <a:schemeClr val="bg1"/>
                </a:solidFill>
                <a:effectLst/>
                <a:ea typeface="Roboto"/>
                <a:cs typeface="Roboto"/>
              </a:rPr>
              <a:t> work with to manage your money.</a:t>
            </a:r>
          </a:p>
          <a:p>
            <a:endParaRPr lang="en-US" sz="1800" dirty="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dirty="0">
                <a:solidFill>
                  <a:schemeClr val="bg1"/>
                </a:solidFill>
                <a:ea typeface="Roboto"/>
              </a:rPr>
              <a:t>1-2</a:t>
            </a:r>
          </a:p>
          <a:p>
            <a:pPr>
              <a:lnSpc>
                <a:spcPct val="110000"/>
              </a:lnSpc>
              <a:spcBef>
                <a:spcPts val="0"/>
              </a:spcBef>
            </a:pPr>
            <a:endParaRPr lang="en-US" sz="1800" b="1" dirty="0">
              <a:solidFill>
                <a:schemeClr val="tx1"/>
              </a:solidFill>
              <a:latin typeface="Franklin Gothic Medium"/>
              <a:ea typeface="Roboto"/>
            </a:endParaRPr>
          </a:p>
          <a:p>
            <a:endParaRPr lang="en-US" sz="1800" b="1"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gn="r"/>
            <a:endParaRPr lang="en-US" sz="2000" dirty="0">
              <a:solidFill>
                <a:schemeClr val="tx1"/>
              </a:solidFill>
            </a:endParaRPr>
          </a:p>
        </p:txBody>
      </p:sp>
      <p:sp>
        <p:nvSpPr>
          <p:cNvPr id="4" name="TextBox 3">
            <a:extLst>
              <a:ext uri="{FF2B5EF4-FFF2-40B4-BE49-F238E27FC236}">
                <a16:creationId xmlns:a16="http://schemas.microsoft.com/office/drawing/2014/main" id="{35504802-4809-5E92-EB59-6B4C81572558}"/>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38</a:t>
            </a:r>
          </a:p>
        </p:txBody>
      </p:sp>
    </p:spTree>
    <p:extLst>
      <p:ext uri="{BB962C8B-B14F-4D97-AF65-F5344CB8AC3E}">
        <p14:creationId xmlns:p14="http://schemas.microsoft.com/office/powerpoint/2010/main" val="837199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9C561581-0673-F7CC-1050-FF4A1E64DFC0}"/>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2881" y="684213"/>
            <a:ext cx="3940475"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dirty="0">
                <a:latin typeface="Work Sans"/>
              </a:rPr>
              <a:t>Motivating You</a:t>
            </a:r>
            <a:br>
              <a:rPr lang="en-US" dirty="0">
                <a:latin typeface="Work Sans"/>
              </a:rPr>
            </a:br>
            <a:r>
              <a:rPr lang="en-US" sz="2200">
                <a:latin typeface="Work Sans"/>
              </a:rPr>
              <a:t>GROUP</a:t>
            </a:r>
            <a:endParaRPr lang="en-US" sz="2200" b="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00532" y="4600575"/>
            <a:ext cx="3857290" cy="225855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a:ea typeface="+mn-lt"/>
                <a:cs typeface="+mn-lt"/>
              </a:rPr>
              <a:t>This is the Group version of the MOTIVATING YOU FOR BEST PERFORMANCE report.</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a:latin typeface="Franklin Gothic Book"/>
                <a:ea typeface="Roboto"/>
              </a:rPr>
              <a:t># of Pages:  </a:t>
            </a:r>
            <a:r>
              <a:rPr lang="en-US" sz="1800">
                <a:latin typeface="Franklin Gothic Book"/>
                <a:ea typeface="Roboto"/>
              </a:rPr>
              <a:t>Multiple pages dependent on the size of group</a:t>
            </a:r>
            <a:endParaRPr lang="en-US" sz="1800">
              <a:latin typeface="Franklin Gothic Book"/>
              <a:ea typeface="Roboto"/>
              <a:cs typeface="Roboto"/>
            </a:endParaRP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A0E01D45-EE3E-2380-FBAF-A07C0785FC8A}"/>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39</a:t>
            </a:r>
            <a:endParaRPr lang="en-US" dirty="0">
              <a:solidFill>
                <a:schemeClr val="bg1"/>
              </a:solidFill>
            </a:endParaRPr>
          </a:p>
        </p:txBody>
      </p:sp>
    </p:spTree>
    <p:extLst>
      <p:ext uri="{BB962C8B-B14F-4D97-AF65-F5344CB8AC3E}">
        <p14:creationId xmlns:p14="http://schemas.microsoft.com/office/powerpoint/2010/main" val="2165544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E11ED896-6EF5-3CBD-0FF4-CDF655B664EF}"/>
              </a:ext>
            </a:extLst>
          </p:cNvPr>
          <p:cNvGraphicFramePr>
            <a:graphicFrameLocks noGrp="1"/>
          </p:cNvGraphicFramePr>
          <p:nvPr>
            <p:extLst>
              <p:ext uri="{D42A27DB-BD31-4B8C-83A1-F6EECF244321}">
                <p14:modId xmlns:p14="http://schemas.microsoft.com/office/powerpoint/2010/main" val="512108705"/>
              </p:ext>
            </p:extLst>
          </p:nvPr>
        </p:nvGraphicFramePr>
        <p:xfrm>
          <a:off x="2339816" y="377059"/>
          <a:ext cx="9556434" cy="370840"/>
        </p:xfrm>
        <a:graphic>
          <a:graphicData uri="http://schemas.openxmlformats.org/drawingml/2006/table">
            <a:tbl>
              <a:tblPr firstRow="1" bandRow="1">
                <a:tableStyleId>{5C22544A-7EE6-4342-B048-85BDC9FD1C3A}</a:tableStyleId>
              </a:tblPr>
              <a:tblGrid>
                <a:gridCol w="2612430">
                  <a:extLst>
                    <a:ext uri="{9D8B030D-6E8A-4147-A177-3AD203B41FA5}">
                      <a16:colId xmlns:a16="http://schemas.microsoft.com/office/drawing/2014/main" val="98129515"/>
                    </a:ext>
                  </a:extLst>
                </a:gridCol>
                <a:gridCol w="1910281">
                  <a:extLst>
                    <a:ext uri="{9D8B030D-6E8A-4147-A177-3AD203B41FA5}">
                      <a16:colId xmlns:a16="http://schemas.microsoft.com/office/drawing/2014/main" val="1765596568"/>
                    </a:ext>
                  </a:extLst>
                </a:gridCol>
                <a:gridCol w="2978590">
                  <a:extLst>
                    <a:ext uri="{9D8B030D-6E8A-4147-A177-3AD203B41FA5}">
                      <a16:colId xmlns:a16="http://schemas.microsoft.com/office/drawing/2014/main" val="3755196388"/>
                    </a:ext>
                  </a:extLst>
                </a:gridCol>
                <a:gridCol w="2055133">
                  <a:extLst>
                    <a:ext uri="{9D8B030D-6E8A-4147-A177-3AD203B41FA5}">
                      <a16:colId xmlns:a16="http://schemas.microsoft.com/office/drawing/2014/main" val="185586568"/>
                    </a:ext>
                  </a:extLst>
                </a:gridCol>
              </a:tblGrid>
              <a:tr h="370840">
                <a:tc>
                  <a:txBody>
                    <a:bodyPr/>
                    <a:lstStyle/>
                    <a:p>
                      <a:pPr algn="l"/>
                      <a:r>
                        <a:rPr lang="en-US">
                          <a:solidFill>
                            <a:schemeClr val="bg1"/>
                          </a:solidFill>
                        </a:rPr>
                        <a:t>Report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solidFill>
                            <a:schemeClr val="bg1"/>
                          </a:solidFill>
                        </a:rPr>
                        <a:t>Report Type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solidFill>
                            <a:schemeClr val="bg1"/>
                          </a:solidFill>
                        </a:rPr>
                        <a:t>Package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Page Number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9870078"/>
                  </a:ext>
                </a:extLst>
              </a:tr>
            </a:tbl>
          </a:graphicData>
        </a:graphic>
      </p:graphicFrame>
      <p:graphicFrame>
        <p:nvGraphicFramePr>
          <p:cNvPr id="6" name="Table 6">
            <a:extLst>
              <a:ext uri="{FF2B5EF4-FFF2-40B4-BE49-F238E27FC236}">
                <a16:creationId xmlns:a16="http://schemas.microsoft.com/office/drawing/2014/main" id="{9B871E56-17B0-AF6B-2040-F691C6E24DC3}"/>
              </a:ext>
            </a:extLst>
          </p:cNvPr>
          <p:cNvGraphicFramePr>
            <a:graphicFrameLocks noGrp="1"/>
          </p:cNvGraphicFramePr>
          <p:nvPr>
            <p:extLst>
              <p:ext uri="{D42A27DB-BD31-4B8C-83A1-F6EECF244321}">
                <p14:modId xmlns:p14="http://schemas.microsoft.com/office/powerpoint/2010/main" val="2993389662"/>
              </p:ext>
            </p:extLst>
          </p:nvPr>
        </p:nvGraphicFramePr>
        <p:xfrm>
          <a:off x="2339817" y="848198"/>
          <a:ext cx="9556435" cy="5181600"/>
        </p:xfrm>
        <a:graphic>
          <a:graphicData uri="http://schemas.openxmlformats.org/drawingml/2006/table">
            <a:tbl>
              <a:tblPr firstRow="1" bandRow="1">
                <a:tableStyleId>{5C22544A-7EE6-4342-B048-85BDC9FD1C3A}</a:tableStyleId>
              </a:tblPr>
              <a:tblGrid>
                <a:gridCol w="2621482">
                  <a:extLst>
                    <a:ext uri="{9D8B030D-6E8A-4147-A177-3AD203B41FA5}">
                      <a16:colId xmlns:a16="http://schemas.microsoft.com/office/drawing/2014/main" val="782707206"/>
                    </a:ext>
                  </a:extLst>
                </a:gridCol>
                <a:gridCol w="1901228">
                  <a:extLst>
                    <a:ext uri="{9D8B030D-6E8A-4147-A177-3AD203B41FA5}">
                      <a16:colId xmlns:a16="http://schemas.microsoft.com/office/drawing/2014/main" val="1002305812"/>
                    </a:ext>
                  </a:extLst>
                </a:gridCol>
                <a:gridCol w="2996697">
                  <a:extLst>
                    <a:ext uri="{9D8B030D-6E8A-4147-A177-3AD203B41FA5}">
                      <a16:colId xmlns:a16="http://schemas.microsoft.com/office/drawing/2014/main" val="952778861"/>
                    </a:ext>
                  </a:extLst>
                </a:gridCol>
                <a:gridCol w="2037028">
                  <a:extLst>
                    <a:ext uri="{9D8B030D-6E8A-4147-A177-3AD203B41FA5}">
                      <a16:colId xmlns:a16="http://schemas.microsoft.com/office/drawing/2014/main" val="110036519"/>
                    </a:ext>
                  </a:extLst>
                </a:gridCol>
              </a:tblGrid>
              <a:tr h="213314">
                <a:tc>
                  <a:txBody>
                    <a:bodyPr/>
                    <a:lstStyle/>
                    <a:p>
                      <a:pPr lvl="0">
                        <a:buNone/>
                      </a:pPr>
                      <a:r>
                        <a:rPr lang="en-US" sz="1100" b="1">
                          <a:solidFill>
                            <a:schemeClr val="bg1"/>
                          </a:solidFill>
                        </a:rPr>
                        <a:t>How to Talk to You</a:t>
                      </a:r>
                      <a:endParaRPr lang="en-US">
                        <a:solidFill>
                          <a:schemeClr val="bg1"/>
                        </a:solidFill>
                      </a:endParaRPr>
                    </a:p>
                  </a:txBody>
                  <a:tcPr>
                    <a:lnL w="0">
                      <a:noFill/>
                    </a:lnL>
                    <a:lnR w="0">
                      <a:noFill/>
                    </a:lnR>
                    <a:lnT w="0">
                      <a:noFill/>
                    </a:lnT>
                    <a:lnB w="0">
                      <a:noFill/>
                    </a:lnB>
                    <a:lnTlToBr w="0">
                      <a:noFill/>
                    </a:lnTlToBr>
                    <a:lnBlToTr w="0">
                      <a:noFill/>
                    </a:lnBlToTr>
                    <a:noFill/>
                  </a:tcPr>
                </a:tc>
                <a:tc>
                  <a:txBody>
                    <a:bodyPr/>
                    <a:lstStyle/>
                    <a:p>
                      <a:pPr lvl="0">
                        <a:buNone/>
                      </a:pPr>
                      <a:r>
                        <a:rPr lang="en-US" sz="1100" b="0">
                          <a:solidFill>
                            <a:schemeClr val="bg1"/>
                          </a:solidFill>
                        </a:rPr>
                        <a:t>Individual, Group</a:t>
                      </a:r>
                      <a:endParaRPr lang="en-US">
                        <a:solidFill>
                          <a:schemeClr val="bg1"/>
                        </a:solidFill>
                      </a:endParaRPr>
                    </a:p>
                  </a:txBody>
                  <a:tcPr>
                    <a:lnL w="0">
                      <a:noFill/>
                    </a:lnL>
                    <a:lnR w="0">
                      <a:noFill/>
                    </a:lnR>
                    <a:lnT w="0">
                      <a:noFill/>
                    </a:lnT>
                    <a:lnB w="0">
                      <a:noFill/>
                    </a:lnB>
                    <a:lnTlToBr w="0">
                      <a:noFill/>
                    </a:lnTlToBr>
                    <a:lnBlToTr w="0">
                      <a:noFill/>
                    </a:lnBlToTr>
                    <a:noFill/>
                  </a:tcPr>
                </a:tc>
                <a:tc>
                  <a:txBody>
                    <a:bodyPr/>
                    <a:lstStyle/>
                    <a:p>
                      <a:pPr marL="0" marR="0" lvl="0" indent="0" algn="l" rtl="0">
                        <a:lnSpc>
                          <a:spcPct val="100000"/>
                        </a:lnSpc>
                        <a:spcBef>
                          <a:spcPts val="0"/>
                        </a:spcBef>
                        <a:spcAft>
                          <a:spcPts val="0"/>
                        </a:spcAft>
                        <a:buClrTx/>
                        <a:buSzTx/>
                        <a:buFontTx/>
                        <a:buNone/>
                      </a:pPr>
                      <a:r>
                        <a:rPr lang="en-US" sz="1100" b="0">
                          <a:solidFill>
                            <a:schemeClr val="bg1"/>
                          </a:solidFill>
                        </a:rPr>
                        <a:t>Professional, Premier</a:t>
                      </a:r>
                      <a:endParaRPr lang="en-US">
                        <a:solidFill>
                          <a:schemeClr val="bg1"/>
                        </a:solidFill>
                      </a:endParaRPr>
                    </a:p>
                  </a:txBody>
                  <a:tcPr>
                    <a:lnL w="0">
                      <a:noFill/>
                    </a:lnL>
                    <a:lnR w="0">
                      <a:noFill/>
                    </a:lnR>
                    <a:lnT w="0">
                      <a:noFill/>
                    </a:lnT>
                    <a:lnB w="0">
                      <a:noFill/>
                    </a:lnB>
                    <a:lnTlToBr w="0">
                      <a:noFill/>
                    </a:lnTlToBr>
                    <a:lnBlToTr w="0">
                      <a:noFill/>
                    </a:lnBlToTr>
                    <a:noFill/>
                  </a:tcPr>
                </a:tc>
                <a:tc>
                  <a:txBody>
                    <a:bodyPr/>
                    <a:lstStyle/>
                    <a:p>
                      <a:pPr marL="0" marR="0" lvl="0" indent="0" algn="l" rtl="0">
                        <a:lnSpc>
                          <a:spcPct val="100000"/>
                        </a:lnSpc>
                        <a:spcBef>
                          <a:spcPts val="0"/>
                        </a:spcBef>
                        <a:spcAft>
                          <a:spcPts val="0"/>
                        </a:spcAft>
                        <a:buClrTx/>
                        <a:buSzTx/>
                        <a:buFontTx/>
                        <a:buNone/>
                      </a:pPr>
                      <a:r>
                        <a:rPr lang="en-US" sz="1050" b="1" dirty="0">
                          <a:solidFill>
                            <a:schemeClr val="bg1"/>
                          </a:solidFill>
                          <a:hlinkClick r:id="rId3" action="ppaction://hlinksldjump"/>
                        </a:rPr>
                        <a:t>32</a:t>
                      </a:r>
                      <a:r>
                        <a:rPr lang="en-US" sz="1050" b="1" dirty="0">
                          <a:solidFill>
                            <a:schemeClr val="bg1"/>
                          </a:solidFill>
                        </a:rPr>
                        <a:t>, </a:t>
                      </a:r>
                      <a:r>
                        <a:rPr lang="en-US" sz="1050" b="1" dirty="0">
                          <a:solidFill>
                            <a:schemeClr val="bg1"/>
                          </a:solidFill>
                          <a:hlinkClick r:id="rId4" action="ppaction://hlinksldjump"/>
                        </a:rPr>
                        <a:t>33</a:t>
                      </a:r>
                      <a:endParaRPr lang="en-US" sz="1050" b="1" dirty="0">
                        <a:solidFill>
                          <a:schemeClr val="bg1"/>
                        </a:solidFill>
                      </a:endParaRPr>
                    </a:p>
                  </a:txBody>
                  <a:tcPr>
                    <a:lnL w="0">
                      <a:noFill/>
                    </a:lnL>
                    <a:lnR w="0">
                      <a:noFill/>
                    </a:lnR>
                    <a:lnT w="0">
                      <a:noFill/>
                    </a:lnT>
                    <a:lnB w="0">
                      <a:noFill/>
                    </a:lnB>
                    <a:lnTlToBr w="0">
                      <a:noFill/>
                    </a:lnTlToBr>
                    <a:lnBlToTr w="0">
                      <a:noFill/>
                    </a:lnBlToTr>
                    <a:noFill/>
                  </a:tcPr>
                </a:tc>
                <a:extLst>
                  <a:ext uri="{0D108BD9-81ED-4DB2-BD59-A6C34878D82A}">
                    <a16:rowId xmlns:a16="http://schemas.microsoft.com/office/drawing/2014/main" val="1694580105"/>
                  </a:ext>
                </a:extLst>
              </a:tr>
              <a:tr h="213315">
                <a:tc>
                  <a:txBody>
                    <a:bodyPr/>
                    <a:lstStyle/>
                    <a:p>
                      <a:r>
                        <a:rPr lang="en-US" sz="1100" b="1">
                          <a:solidFill>
                            <a:schemeClr val="bg1"/>
                          </a:solidFill>
                        </a:rPr>
                        <a:t>How to Work with You</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bg1"/>
                          </a:solidFill>
                        </a:rPr>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bg1"/>
                          </a:solidFill>
                        </a:rPr>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5" action="ppaction://hlinksldjump"/>
                        </a:rPr>
                        <a:t>34</a:t>
                      </a:r>
                      <a:r>
                        <a:rPr lang="en-US" sz="1050" b="1" dirty="0">
                          <a:solidFill>
                            <a:schemeClr val="bg1"/>
                          </a:solidFill>
                        </a:rPr>
                        <a:t>, </a:t>
                      </a:r>
                      <a:r>
                        <a:rPr lang="en-US" sz="1050" b="1" dirty="0">
                          <a:solidFill>
                            <a:schemeClr val="bg1"/>
                          </a:solidFill>
                          <a:hlinkClick r:id="rId6" action="ppaction://hlinksldjump"/>
                        </a:rPr>
                        <a:t>35</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395384"/>
                  </a:ext>
                </a:extLst>
              </a:tr>
              <a:tr h="213314">
                <a:tc>
                  <a:txBody>
                    <a:bodyPr/>
                    <a:lstStyle/>
                    <a:p>
                      <a:pPr lvl="0">
                        <a:buNone/>
                      </a:pPr>
                      <a:r>
                        <a:rPr lang="en-US" sz="1100" b="1" dirty="0">
                          <a:solidFill>
                            <a:schemeClr val="bg1"/>
                          </a:solidFill>
                        </a:rPr>
                        <a:t>Managing Your Time</a:t>
                      </a:r>
                    </a:p>
                  </a:txBody>
                  <a:tcPr>
                    <a:lnL w="0">
                      <a:noFill/>
                    </a:lnL>
                    <a:lnR w="0">
                      <a:noFill/>
                    </a:lnR>
                    <a:lnT w="0">
                      <a:noFill/>
                    </a:lnT>
                    <a:lnB w="0">
                      <a:noFill/>
                    </a:lnB>
                    <a:lnTlToBr w="0">
                      <a:noFill/>
                    </a:lnTlToBr>
                    <a:lnBlToTr w="0">
                      <a:noFill/>
                    </a:lnBlToTr>
                    <a:noFill/>
                  </a:tcPr>
                </a:tc>
                <a:tc>
                  <a:txBody>
                    <a:bodyPr/>
                    <a:lstStyle/>
                    <a:p>
                      <a:pPr marL="0" lvl="0" indent="0" algn="l">
                        <a:lnSpc>
                          <a:spcPct val="100000"/>
                        </a:lnSpc>
                        <a:spcBef>
                          <a:spcPts val="0"/>
                        </a:spcBef>
                        <a:spcAft>
                          <a:spcPts val="0"/>
                        </a:spcAft>
                        <a:buNone/>
                      </a:pPr>
                      <a:r>
                        <a:rPr lang="en-US" sz="1100" b="0" dirty="0">
                          <a:solidFill>
                            <a:schemeClr val="bg1"/>
                          </a:solidFill>
                        </a:rPr>
                        <a:t>Individual, Group</a:t>
                      </a:r>
                    </a:p>
                  </a:txBody>
                  <a:tcPr>
                    <a:lnL w="0">
                      <a:noFill/>
                    </a:lnL>
                    <a:lnR w="0">
                      <a:noFill/>
                    </a:lnR>
                    <a:lnT w="0">
                      <a:noFill/>
                    </a:lnT>
                    <a:lnB w="0">
                      <a:noFill/>
                    </a:lnB>
                    <a:lnTlToBr w="0">
                      <a:noFill/>
                    </a:lnTlToBr>
                    <a:lnBlToTr w="0">
                      <a:noFill/>
                    </a:lnBlToTr>
                    <a:noFill/>
                  </a:tcPr>
                </a:tc>
                <a:tc>
                  <a:txBody>
                    <a:bodyPr/>
                    <a:lstStyle/>
                    <a:p>
                      <a:pPr marL="0" lvl="0" indent="0" algn="l">
                        <a:lnSpc>
                          <a:spcPct val="100000"/>
                        </a:lnSpc>
                        <a:spcBef>
                          <a:spcPts val="0"/>
                        </a:spcBef>
                        <a:spcAft>
                          <a:spcPts val="0"/>
                        </a:spcAft>
                        <a:buNone/>
                      </a:pPr>
                      <a:r>
                        <a:rPr lang="en-US" sz="1100" b="0" dirty="0">
                          <a:solidFill>
                            <a:schemeClr val="bg1"/>
                          </a:solidFill>
                        </a:rPr>
                        <a:t>Professional, Premier</a:t>
                      </a:r>
                    </a:p>
                  </a:txBody>
                  <a:tcPr>
                    <a:lnL w="0">
                      <a:noFill/>
                    </a:lnL>
                    <a:lnR w="0">
                      <a:noFill/>
                    </a:lnR>
                    <a:lnT w="0">
                      <a:noFill/>
                    </a:lnT>
                    <a:lnB w="0">
                      <a:noFill/>
                    </a:lnB>
                    <a:lnTlToBr w="0">
                      <a:noFill/>
                    </a:lnTlToBr>
                    <a:lnBlToTr w="0">
                      <a:noFill/>
                    </a:lnBlToTr>
                    <a:noFill/>
                  </a:tcPr>
                </a:tc>
                <a:tc>
                  <a:txBody>
                    <a:bodyPr/>
                    <a:lstStyle/>
                    <a:p>
                      <a:pPr marL="0" lvl="0" indent="0" algn="l">
                        <a:lnSpc>
                          <a:spcPct val="100000"/>
                        </a:lnSpc>
                        <a:spcBef>
                          <a:spcPts val="0"/>
                        </a:spcBef>
                        <a:spcAft>
                          <a:spcPts val="0"/>
                        </a:spcAft>
                        <a:buNone/>
                      </a:pPr>
                      <a:r>
                        <a:rPr lang="en-US" sz="1050" b="1" dirty="0">
                          <a:solidFill>
                            <a:schemeClr val="bg1"/>
                          </a:solidFill>
                          <a:hlinkClick r:id="rId7" action="ppaction://hlinksldjump"/>
                        </a:rPr>
                        <a:t>36,</a:t>
                      </a:r>
                      <a:r>
                        <a:rPr lang="en-US" sz="1050" b="1" dirty="0">
                          <a:solidFill>
                            <a:schemeClr val="bg1"/>
                          </a:solidFill>
                        </a:rPr>
                        <a:t> </a:t>
                      </a:r>
                      <a:r>
                        <a:rPr lang="en-US" sz="1050" b="1" dirty="0">
                          <a:solidFill>
                            <a:schemeClr val="bg1"/>
                          </a:solidFill>
                          <a:hlinkClick r:id="rId8" action="ppaction://hlinksldjump"/>
                        </a:rPr>
                        <a:t>37</a:t>
                      </a:r>
                      <a:endParaRPr lang="en-US" sz="1050" b="1" dirty="0">
                        <a:solidFill>
                          <a:schemeClr val="bg1"/>
                        </a:solidFill>
                      </a:endParaRPr>
                    </a:p>
                  </a:txBody>
                  <a:tcPr>
                    <a:lnL w="0">
                      <a:noFill/>
                    </a:lnL>
                    <a:lnR w="0">
                      <a:noFill/>
                    </a:lnR>
                    <a:lnT w="0">
                      <a:noFill/>
                    </a:lnT>
                    <a:lnB w="0">
                      <a:noFill/>
                    </a:lnB>
                    <a:lnTlToBr w="0">
                      <a:noFill/>
                    </a:lnTlToBr>
                    <a:lnBlToTr w="0">
                      <a:noFill/>
                    </a:lnBlToTr>
                    <a:noFill/>
                  </a:tcPr>
                </a:tc>
                <a:extLst>
                  <a:ext uri="{0D108BD9-81ED-4DB2-BD59-A6C34878D82A}">
                    <a16:rowId xmlns:a16="http://schemas.microsoft.com/office/drawing/2014/main" val="2342377458"/>
                  </a:ext>
                </a:extLst>
              </a:tr>
              <a:tr h="213314">
                <a:tc>
                  <a:txBody>
                    <a:bodyPr/>
                    <a:lstStyle/>
                    <a:p>
                      <a:pPr lvl="0">
                        <a:buNone/>
                      </a:pPr>
                      <a:r>
                        <a:rPr lang="en-US" sz="1100" b="1" dirty="0">
                          <a:solidFill>
                            <a:schemeClr val="bg1"/>
                          </a:solidFill>
                        </a:rPr>
                        <a:t>Money and Trust</a:t>
                      </a:r>
                    </a:p>
                  </a:txBody>
                  <a:tcPr>
                    <a:lnL w="0">
                      <a:noFill/>
                    </a:lnL>
                    <a:lnR w="0">
                      <a:noFill/>
                    </a:lnR>
                    <a:lnT w="0">
                      <a:noFill/>
                    </a:lnT>
                    <a:lnB w="0">
                      <a:noFill/>
                    </a:lnB>
                    <a:lnTlToBr w="0">
                      <a:noFill/>
                    </a:lnTlToBr>
                    <a:lnBlToTr w="0">
                      <a:noFill/>
                    </a:lnBlToTr>
                    <a:noFill/>
                  </a:tcPr>
                </a:tc>
                <a:tc>
                  <a:txBody>
                    <a:bodyPr/>
                    <a:lstStyle/>
                    <a:p>
                      <a:pPr marL="0" lvl="0" indent="0" algn="l" defTabSz="914400">
                        <a:lnSpc>
                          <a:spcPct val="100000"/>
                        </a:lnSpc>
                        <a:spcBef>
                          <a:spcPts val="0"/>
                        </a:spcBef>
                        <a:spcAft>
                          <a:spcPts val="0"/>
                        </a:spcAft>
                        <a:buNone/>
                        <a:tabLst/>
                        <a:defRPr/>
                      </a:pPr>
                      <a:r>
                        <a:rPr lang="en-US" sz="1100" b="0" dirty="0">
                          <a:solidFill>
                            <a:schemeClr val="bg1"/>
                          </a:solidFill>
                        </a:rPr>
                        <a:t>Individual</a:t>
                      </a:r>
                    </a:p>
                  </a:txBody>
                  <a:tcPr>
                    <a:lnL w="0">
                      <a:noFill/>
                    </a:lnL>
                    <a:lnR w="0">
                      <a:noFill/>
                    </a:lnR>
                    <a:lnT w="0">
                      <a:noFill/>
                    </a:lnT>
                    <a:lnB w="0">
                      <a:noFill/>
                    </a:lnB>
                    <a:lnTlToBr w="0">
                      <a:noFill/>
                    </a:lnTlToBr>
                    <a:lnBlToTr w="0">
                      <a:noFill/>
                    </a:lnBlToTr>
                    <a:noFill/>
                  </a:tcPr>
                </a:tc>
                <a:tc>
                  <a:txBody>
                    <a:bodyPr/>
                    <a:lstStyle/>
                    <a:p>
                      <a:pPr lvl="0" algn="l">
                        <a:lnSpc>
                          <a:spcPct val="100000"/>
                        </a:lnSpc>
                        <a:spcBef>
                          <a:spcPts val="0"/>
                        </a:spcBef>
                        <a:spcAft>
                          <a:spcPts val="0"/>
                        </a:spcAft>
                        <a:buNone/>
                      </a:pPr>
                      <a:r>
                        <a:rPr lang="en-US" sz="1100" b="0" i="0" u="none" strike="noStrike" noProof="0" dirty="0">
                          <a:solidFill>
                            <a:schemeClr val="bg1"/>
                          </a:solidFill>
                          <a:latin typeface="Franklin Gothic Book"/>
                        </a:rPr>
                        <a:t>Professional, Premier</a:t>
                      </a:r>
                      <a:endParaRPr lang="en-US" sz="1100" b="0" i="0" u="none" strike="noStrike" noProof="0" dirty="0">
                        <a:solidFill>
                          <a:srgbClr val="000000"/>
                        </a:solidFill>
                        <a:latin typeface="Franklin Gothic Book"/>
                      </a:endParaRPr>
                    </a:p>
                  </a:txBody>
                  <a:tcPr>
                    <a:lnL w="0">
                      <a:noFill/>
                    </a:lnL>
                    <a:lnR w="0">
                      <a:noFill/>
                    </a:lnR>
                    <a:lnT w="0">
                      <a:noFill/>
                    </a:lnT>
                    <a:lnB w="0">
                      <a:noFill/>
                    </a:lnB>
                    <a:lnTlToBr w="0">
                      <a:noFill/>
                    </a:lnTlToBr>
                    <a:lnBlToTr w="0">
                      <a:noFill/>
                    </a:lnBlToTr>
                    <a:noFill/>
                  </a:tcPr>
                </a:tc>
                <a:tc>
                  <a:txBody>
                    <a:bodyPr/>
                    <a:lstStyle/>
                    <a:p>
                      <a:pPr marL="0" lvl="0" indent="0" algn="l" defTabSz="914400">
                        <a:lnSpc>
                          <a:spcPct val="100000"/>
                        </a:lnSpc>
                        <a:spcBef>
                          <a:spcPts val="0"/>
                        </a:spcBef>
                        <a:spcAft>
                          <a:spcPts val="0"/>
                        </a:spcAft>
                        <a:buNone/>
                        <a:tabLst/>
                        <a:defRPr/>
                      </a:pPr>
                      <a:r>
                        <a:rPr lang="en-US" sz="1050" b="1" dirty="0">
                          <a:solidFill>
                            <a:schemeClr val="bg1"/>
                          </a:solidFill>
                          <a:hlinkClick r:id="rId9" action="ppaction://hlinksldjump"/>
                        </a:rPr>
                        <a:t>38</a:t>
                      </a:r>
                      <a:endParaRPr lang="en-US" sz="1050" b="1" dirty="0">
                        <a:solidFill>
                          <a:schemeClr val="bg1"/>
                        </a:solidFill>
                      </a:endParaRPr>
                    </a:p>
                  </a:txBody>
                  <a:tcPr>
                    <a:lnL w="0">
                      <a:noFill/>
                    </a:lnL>
                    <a:lnR w="0">
                      <a:noFill/>
                    </a:lnR>
                    <a:lnT w="0">
                      <a:noFill/>
                    </a:lnT>
                    <a:lnB w="0">
                      <a:noFill/>
                    </a:lnB>
                    <a:lnTlToBr w="0">
                      <a:noFill/>
                    </a:lnTlToBr>
                    <a:lnBlToTr w="0">
                      <a:noFill/>
                    </a:lnBlToTr>
                    <a:noFill/>
                  </a:tcPr>
                </a:tc>
                <a:extLst>
                  <a:ext uri="{0D108BD9-81ED-4DB2-BD59-A6C34878D82A}">
                    <a16:rowId xmlns:a16="http://schemas.microsoft.com/office/drawing/2014/main" val="1167765915"/>
                  </a:ext>
                </a:extLst>
              </a:tr>
              <a:tr h="213315">
                <a:tc>
                  <a:txBody>
                    <a:bodyPr/>
                    <a:lstStyle/>
                    <a:p>
                      <a:r>
                        <a:rPr lang="en-US" sz="1100" b="1">
                          <a:solidFill>
                            <a:schemeClr val="bg1"/>
                          </a:solidFill>
                        </a:rPr>
                        <a:t>Motivating You</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bg1"/>
                          </a:solidFill>
                        </a:rPr>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bg1"/>
                          </a:solidFill>
                        </a:rPr>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0" action="ppaction://hlinksldjump"/>
                        </a:rPr>
                        <a:t>39</a:t>
                      </a:r>
                      <a:r>
                        <a:rPr lang="en-US" sz="1050" b="1" dirty="0">
                          <a:solidFill>
                            <a:schemeClr val="bg1"/>
                          </a:solidFill>
                        </a:rPr>
                        <a:t>, </a:t>
                      </a:r>
                      <a:r>
                        <a:rPr lang="en-US" sz="1050" b="1" dirty="0">
                          <a:solidFill>
                            <a:schemeClr val="bg1"/>
                          </a:solidFill>
                          <a:hlinkClick r:id="rId11" action="ppaction://hlinksldjump"/>
                        </a:rPr>
                        <a:t>40</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3762793"/>
                  </a:ext>
                </a:extLst>
              </a:tr>
              <a:tr h="213315">
                <a:tc>
                  <a:txBody>
                    <a:bodyPr/>
                    <a:lstStyle/>
                    <a:p>
                      <a:r>
                        <a:rPr lang="en-US" sz="1100" b="1">
                          <a:solidFill>
                            <a:schemeClr val="bg1"/>
                          </a:solidFill>
                        </a:rPr>
                        <a:t>Name Tags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bg1"/>
                          </a:solidFill>
                        </a:rPr>
                        <a:t>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bg1"/>
                          </a:solidFill>
                        </a:rPr>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2" action="ppaction://hlinksldjump"/>
                        </a:rPr>
                        <a:t>41</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773604"/>
                  </a:ext>
                </a:extLst>
              </a:tr>
              <a:tr h="213315">
                <a:tc>
                  <a:txBody>
                    <a:bodyPr/>
                    <a:lstStyle/>
                    <a:p>
                      <a:r>
                        <a:rPr lang="en-US" sz="1100" b="1">
                          <a:solidFill>
                            <a:schemeClr val="bg1"/>
                          </a:solidFill>
                        </a:rPr>
                        <a:t>Relational Disrupters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bg1"/>
                          </a:solidFill>
                        </a:rPr>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bg1"/>
                          </a:solidFill>
                        </a:rPr>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3" action="ppaction://hlinksldjump"/>
                        </a:rPr>
                        <a:t>42</a:t>
                      </a:r>
                      <a:r>
                        <a:rPr lang="en-US" sz="1050" b="1" dirty="0">
                          <a:solidFill>
                            <a:schemeClr val="bg1"/>
                          </a:solidFill>
                        </a:rPr>
                        <a:t>, </a:t>
                      </a:r>
                      <a:r>
                        <a:rPr lang="en-US" sz="1050" b="1" dirty="0">
                          <a:solidFill>
                            <a:schemeClr val="bg1"/>
                          </a:solidFill>
                          <a:hlinkClick r:id="rId14" action="ppaction://hlinksldjump"/>
                        </a:rPr>
                        <a:t>43</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4074872"/>
                  </a:ext>
                </a:extLst>
              </a:tr>
              <a:tr h="213315">
                <a:tc>
                  <a:txBody>
                    <a:bodyPr/>
                    <a:lstStyle/>
                    <a:p>
                      <a:r>
                        <a:rPr lang="en-US" sz="1100" b="1">
                          <a:solidFill>
                            <a:schemeClr val="bg1"/>
                          </a:solidFill>
                        </a:rPr>
                        <a:t>Signature Summary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solidFill>
                            <a:schemeClr val="bg1"/>
                          </a:solidFill>
                        </a:rPr>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solidFill>
                            <a:schemeClr val="bg1"/>
                          </a:solidFill>
                        </a:rPr>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b="1" dirty="0">
                          <a:solidFill>
                            <a:schemeClr val="bg1"/>
                          </a:solidFill>
                          <a:hlinkClick r:id="rId15" action="ppaction://hlinksldjump"/>
                        </a:rPr>
                        <a:t>44</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7953059"/>
                  </a:ext>
                </a:extLst>
              </a:tr>
              <a:tr h="210472">
                <a:tc>
                  <a:txBody>
                    <a:bodyPr/>
                    <a:lstStyle/>
                    <a:p>
                      <a:pPr lvl="0">
                        <a:buNone/>
                      </a:pPr>
                      <a:r>
                        <a:rPr lang="en-US" sz="1100" b="1"/>
                        <a:t>Stress Management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b="1" dirty="0">
                          <a:solidFill>
                            <a:schemeClr val="bg1"/>
                          </a:solidFill>
                          <a:hlinkClick r:id="rId16" action="ppaction://hlinksldjump"/>
                        </a:rPr>
                        <a:t>45</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6905815"/>
                  </a:ext>
                </a:extLst>
              </a:tr>
              <a:tr h="210472">
                <a:tc>
                  <a:txBody>
                    <a:bodyPr/>
                    <a:lstStyle/>
                    <a:p>
                      <a:pPr lvl="0">
                        <a:buNone/>
                      </a:pPr>
                      <a:r>
                        <a:rPr lang="en-US" sz="1100" b="1"/>
                        <a:t>Usual, Needs &amp; Stress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7" action="ppaction://hlinksldjump"/>
                        </a:rPr>
                        <a:t>46</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370846"/>
                  </a:ext>
                </a:extLst>
              </a:tr>
              <a:tr h="210472">
                <a:tc>
                  <a:txBody>
                    <a:bodyPr/>
                    <a:lstStyle/>
                    <a:p>
                      <a:r>
                        <a:rPr lang="en-US" sz="1100" b="1"/>
                        <a:t>Your Possible Challenges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8" action="ppaction://hlinksldjump"/>
                        </a:rPr>
                        <a:t>47</a:t>
                      </a:r>
                      <a:r>
                        <a:rPr lang="en-US" sz="1050" b="1" dirty="0">
                          <a:solidFill>
                            <a:schemeClr val="bg1"/>
                          </a:solidFill>
                        </a:rPr>
                        <a:t>, </a:t>
                      </a:r>
                      <a:r>
                        <a:rPr lang="en-US" sz="1050" b="1" dirty="0">
                          <a:solidFill>
                            <a:schemeClr val="bg1"/>
                          </a:solidFill>
                          <a:hlinkClick r:id="rId19" action="ppaction://hlinksldjump"/>
                        </a:rPr>
                        <a:t>48</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9228677"/>
                  </a:ext>
                </a:extLst>
              </a:tr>
              <a:tr h="210472">
                <a:tc>
                  <a:txBody>
                    <a:bodyPr/>
                    <a:lstStyle/>
                    <a:p>
                      <a:r>
                        <a:rPr lang="en-US" sz="1100" b="1"/>
                        <a:t>Your Strengths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0" action="ppaction://hlinksldjump"/>
                        </a:rPr>
                        <a:t>49</a:t>
                      </a:r>
                      <a:r>
                        <a:rPr lang="en-US" sz="1050" b="1" dirty="0">
                          <a:solidFill>
                            <a:schemeClr val="bg1"/>
                          </a:solidFill>
                        </a:rPr>
                        <a:t>, </a:t>
                      </a:r>
                      <a:r>
                        <a:rPr lang="en-US" sz="1050" b="1" dirty="0">
                          <a:solidFill>
                            <a:schemeClr val="bg1"/>
                          </a:solidFill>
                          <a:hlinkClick r:id="rId21" action="ppaction://hlinksldjump"/>
                        </a:rPr>
                        <a:t>50</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8992917"/>
                  </a:ext>
                </a:extLst>
              </a:tr>
              <a:tr h="210472">
                <a:tc>
                  <a:txBody>
                    <a:bodyPr/>
                    <a:lstStyle/>
                    <a:p>
                      <a:r>
                        <a:rPr lang="en-US" sz="1100" b="1"/>
                        <a:t>A Guide for Your Sales Manager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2" action="ppaction://hlinksldjump"/>
                        </a:rPr>
                        <a:t>51</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4160967"/>
                  </a:ext>
                </a:extLst>
              </a:tr>
              <a:tr h="210472">
                <a:tc>
                  <a:txBody>
                    <a:bodyPr/>
                    <a:lstStyle/>
                    <a:p>
                      <a:pPr lvl="0">
                        <a:buNone/>
                      </a:pPr>
                      <a:r>
                        <a:rPr lang="en-US" sz="1100" b="1"/>
                        <a:t>Accountability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3" action="ppaction://hlinksldjump"/>
                        </a:rPr>
                        <a:t>52</a:t>
                      </a:r>
                      <a:r>
                        <a:rPr lang="en-US" sz="1050" b="1" dirty="0">
                          <a:solidFill>
                            <a:schemeClr val="bg1"/>
                          </a:solidFill>
                        </a:rPr>
                        <a:t>, </a:t>
                      </a:r>
                      <a:r>
                        <a:rPr lang="en-US" sz="1050" b="1" dirty="0">
                          <a:solidFill>
                            <a:schemeClr val="bg1"/>
                          </a:solidFill>
                          <a:hlinkClick r:id="rId24" action="ppaction://hlinksldjump"/>
                        </a:rPr>
                        <a:t>53</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8711105"/>
                  </a:ext>
                </a:extLst>
              </a:tr>
              <a:tr h="210472">
                <a:tc>
                  <a:txBody>
                    <a:bodyPr/>
                    <a:lstStyle/>
                    <a:p>
                      <a:pPr lvl="0">
                        <a:buNone/>
                      </a:pPr>
                      <a:r>
                        <a:rPr lang="en-US" sz="1100" b="1"/>
                        <a:t>Advanced Behavioral Analysis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b="1" dirty="0">
                          <a:solidFill>
                            <a:schemeClr val="bg1"/>
                          </a:solidFill>
                          <a:hlinkClick r:id="rId25" action="ppaction://hlinksldjump"/>
                        </a:rPr>
                        <a:t>54</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2845302"/>
                  </a:ext>
                </a:extLst>
              </a:tr>
              <a:tr h="210472">
                <a:tc>
                  <a:txBody>
                    <a:bodyPr/>
                    <a:lstStyle/>
                    <a:p>
                      <a:pPr lvl="0">
                        <a:buNone/>
                      </a:pPr>
                      <a:r>
                        <a:rPr lang="en-US" sz="1100" b="1"/>
                        <a:t>Advanced Summary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6" action="ppaction://hlinksldjump"/>
                        </a:rPr>
                        <a:t>55</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017335"/>
                  </a:ext>
                </a:extLst>
              </a:tr>
              <a:tr h="210472">
                <a:tc>
                  <a:txBody>
                    <a:bodyPr/>
                    <a:lstStyle/>
                    <a:p>
                      <a:pPr lvl="0">
                        <a:buNone/>
                      </a:pPr>
                      <a:r>
                        <a:rPr lang="en-US" sz="1100" b="1"/>
                        <a:t>Coaching Report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Book" panose="020B0503020102020204"/>
                          <a:ea typeface="+mn-ea"/>
                          <a:cs typeface="+mn-cs"/>
                        </a:rPr>
                        <a:t>Premier</a:t>
                      </a:r>
                      <a:endParaRPr lang="en-US" sz="11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7" action="ppaction://hlinksldjump"/>
                        </a:rPr>
                        <a:t>56</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3189954"/>
                  </a:ext>
                </a:extLst>
              </a:tr>
              <a:tr h="210472">
                <a:tc>
                  <a:txBody>
                    <a:bodyPr/>
                    <a:lstStyle/>
                    <a:p>
                      <a:pPr lvl="0">
                        <a:buNone/>
                      </a:pPr>
                      <a:r>
                        <a:rPr lang="en-US" sz="1100" b="1"/>
                        <a:t>Coaching to Needs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Book" panose="020B0503020102020204"/>
                          <a:ea typeface="+mn-ea"/>
                          <a:cs typeface="+mn-cs"/>
                        </a:rPr>
                        <a:t>Premier</a:t>
                      </a:r>
                      <a:endParaRPr lang="en-US" sz="11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8" action="ppaction://hlinksldjump"/>
                        </a:rPr>
                        <a:t>57</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2345334"/>
                  </a:ext>
                </a:extLst>
              </a:tr>
              <a:tr h="210472">
                <a:tc>
                  <a:txBody>
                    <a:bodyPr/>
                    <a:lstStyle/>
                    <a:p>
                      <a:pPr lvl="0">
                        <a:buNone/>
                      </a:pPr>
                      <a:r>
                        <a:rPr lang="en-US" sz="1100" b="1"/>
                        <a:t>Component Combinations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9" action="ppaction://hlinksldjump"/>
                        </a:rPr>
                        <a:t>58</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9889642"/>
                  </a:ext>
                </a:extLst>
              </a:tr>
              <a:tr h="210472">
                <a:tc>
                  <a:txBody>
                    <a:bodyPr/>
                    <a:lstStyle/>
                    <a:p>
                      <a:pPr lvl="0">
                        <a:buNone/>
                      </a:pPr>
                      <a:r>
                        <a:rPr lang="en-US" sz="1100" b="1"/>
                        <a:t>Comprint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30" action="ppaction://hlinksldjump"/>
                        </a:rPr>
                        <a:t>59</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6770731"/>
                  </a:ext>
                </a:extLst>
              </a:tr>
            </a:tbl>
          </a:graphicData>
        </a:graphic>
      </p:graphicFrame>
      <p:sp>
        <p:nvSpPr>
          <p:cNvPr id="3" name="TextBox 2">
            <a:extLst>
              <a:ext uri="{FF2B5EF4-FFF2-40B4-BE49-F238E27FC236}">
                <a16:creationId xmlns:a16="http://schemas.microsoft.com/office/drawing/2014/main" id="{E46F0E9B-5A22-1D57-1AD2-F8920B22F725}"/>
              </a:ext>
            </a:extLst>
          </p:cNvPr>
          <p:cNvSpPr txBox="1"/>
          <p:nvPr/>
        </p:nvSpPr>
        <p:spPr>
          <a:xfrm>
            <a:off x="11853333" y="6622815"/>
            <a:ext cx="319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a:t>
            </a:r>
          </a:p>
        </p:txBody>
      </p:sp>
    </p:spTree>
    <p:extLst>
      <p:ext uri="{BB962C8B-B14F-4D97-AF65-F5344CB8AC3E}">
        <p14:creationId xmlns:p14="http://schemas.microsoft.com/office/powerpoint/2010/main" val="759053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Graphical user interface, text, application&#10;&#10;Description automatically generated">
            <a:extLst>
              <a:ext uri="{FF2B5EF4-FFF2-40B4-BE49-F238E27FC236}">
                <a16:creationId xmlns:a16="http://schemas.microsoft.com/office/drawing/2014/main" id="{0F0A6147-4722-664E-2935-A58FBDAD69A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82469" y="684213"/>
            <a:ext cx="3921299"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normAutofit/>
          </a:bodyPr>
          <a:lstStyle/>
          <a:p>
            <a:r>
              <a:rPr lang="en-US">
                <a:latin typeface="Work Sans"/>
              </a:rPr>
              <a:t>Motivating You</a:t>
            </a:r>
            <a:br>
              <a:rPr lang="en-US">
                <a:latin typeface="Work Sans"/>
              </a:rPr>
            </a:br>
            <a:r>
              <a:rPr lang="en-US" sz="2200">
                <a:latin typeface="Work Sans"/>
              </a:rPr>
              <a:t>INDIVIDUAL</a:t>
            </a:r>
            <a:endParaRPr lang="en-US"/>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4419600"/>
            <a:ext cx="3857290" cy="237447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This </a:t>
            </a:r>
            <a:r>
              <a:rPr lang="en-US" sz="1800" dirty="0">
                <a:latin typeface="Franklin Gothic Book"/>
                <a:ea typeface="Roboto"/>
                <a:cs typeface="Roboto"/>
              </a:rPr>
              <a:t>Insights </a:t>
            </a:r>
            <a:r>
              <a:rPr lang="en-US" sz="1800">
                <a:latin typeface="Franklin Gothic Book"/>
                <a:ea typeface="Roboto"/>
                <a:cs typeface="Roboto"/>
              </a:rPr>
              <a:t>topic addresses how you are best motivated by analyzing your Birkman Interests and Component Need scores.</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a:latin typeface="Franklin Gothic Book"/>
                <a:ea typeface="Roboto"/>
                <a:cs typeface="Roboto"/>
              </a:rPr>
              <a:t>1</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0F431194-B646-AAC3-3363-B44FACB608D4}"/>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40</a:t>
            </a:r>
          </a:p>
        </p:txBody>
      </p:sp>
    </p:spTree>
    <p:extLst>
      <p:ext uri="{BB962C8B-B14F-4D97-AF65-F5344CB8AC3E}">
        <p14:creationId xmlns:p14="http://schemas.microsoft.com/office/powerpoint/2010/main" val="4206132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application, logo, company name&#10;&#10;Description automatically generated">
            <a:extLst>
              <a:ext uri="{FF2B5EF4-FFF2-40B4-BE49-F238E27FC236}">
                <a16:creationId xmlns:a16="http://schemas.microsoft.com/office/drawing/2014/main" id="{412A0A67-BEDF-04AA-D29B-3774E8DB6BC9}"/>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280944" y="797719"/>
            <a:ext cx="4324350" cy="4857750"/>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Name Tags</a:t>
            </a:r>
            <a:br>
              <a:rPr lang="en-US">
                <a:latin typeface="Work Sans"/>
              </a:rPr>
            </a:br>
            <a:r>
              <a:rPr lang="en-US" sz="2200">
                <a:latin typeface="Work Sans"/>
              </a:rPr>
              <a:t>GROUP</a:t>
            </a:r>
            <a:endParaRPr lang="en-US" sz="2200"/>
          </a:p>
        </p:txBody>
      </p:sp>
      <p:sp>
        <p:nvSpPr>
          <p:cNvPr id="4" name="Content Placeholder 2">
            <a:extLst>
              <a:ext uri="{FF2B5EF4-FFF2-40B4-BE49-F238E27FC236}">
                <a16:creationId xmlns:a16="http://schemas.microsoft.com/office/drawing/2014/main" id="{A666664C-8418-836F-5ADC-4FE487ABD275}"/>
              </a:ext>
            </a:extLst>
          </p:cNvPr>
          <p:cNvSpPr txBox="1">
            <a:spLocks/>
          </p:cNvSpPr>
          <p:nvPr/>
        </p:nvSpPr>
        <p:spPr>
          <a:xfrm>
            <a:off x="400532" y="4524375"/>
            <a:ext cx="3857290" cy="226970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buNone/>
              <a:defRPr/>
            </a:pPr>
            <a:r>
              <a:rPr lang="en-US" sz="1800" dirty="0">
                <a:latin typeface="Franklin Gothic Book"/>
                <a:ea typeface="Roboto"/>
                <a:cs typeface="Roboto"/>
              </a:rPr>
              <a:t>This Name Tag feature allows you to print custom name tags using each respondent’s Birkman Map information.</a:t>
            </a:r>
          </a:p>
          <a:p>
            <a:pPr marL="0" indent="0">
              <a:lnSpc>
                <a:spcPct val="100000"/>
              </a:lnSpc>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cs typeface="Roboto"/>
              </a:rPr>
              <a:t>1</a:t>
            </a:r>
          </a:p>
          <a:p>
            <a:pPr marL="0" indent="0">
              <a:lnSpc>
                <a:spcPct val="150000"/>
              </a:lnSpc>
              <a:spcBef>
                <a:spcPts val="0"/>
              </a:spcBef>
              <a:buFontTx/>
              <a:buNone/>
              <a:defRPr/>
            </a:pPr>
            <a:endParaRPr lang="en-US" sz="2000" dirty="0">
              <a:ea typeface="Roboto"/>
            </a:endParaRPr>
          </a:p>
          <a:p>
            <a:pPr>
              <a:buFontTx/>
              <a:buChar char="•"/>
              <a:defRPr/>
            </a:pPr>
            <a:endParaRPr lang="en-US" dirty="0"/>
          </a:p>
        </p:txBody>
      </p:sp>
      <p:sp>
        <p:nvSpPr>
          <p:cNvPr id="8" name="TextBox 7">
            <a:extLst>
              <a:ext uri="{FF2B5EF4-FFF2-40B4-BE49-F238E27FC236}">
                <a16:creationId xmlns:a16="http://schemas.microsoft.com/office/drawing/2014/main" id="{AFC459E3-49A8-D0D3-65B0-116435B0D5B4}"/>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41</a:t>
            </a:r>
          </a:p>
        </p:txBody>
      </p:sp>
    </p:spTree>
    <p:extLst>
      <p:ext uri="{BB962C8B-B14F-4D97-AF65-F5344CB8AC3E}">
        <p14:creationId xmlns:p14="http://schemas.microsoft.com/office/powerpoint/2010/main" val="3097782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 Word&#10;&#10;Description automatically generated">
            <a:extLst>
              <a:ext uri="{FF2B5EF4-FFF2-40B4-BE49-F238E27FC236}">
                <a16:creationId xmlns:a16="http://schemas.microsoft.com/office/drawing/2014/main" id="{AB4E827F-2F64-21A8-937C-61BE53C28AEB}"/>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514714" y="684213"/>
            <a:ext cx="3856809"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Relational </a:t>
            </a:r>
            <a:r>
              <a:rPr lang="en-US" dirty="0">
                <a:latin typeface="Work Sans"/>
              </a:rPr>
              <a:t>Disrupters</a:t>
            </a:r>
            <a:br>
              <a:rPr lang="en-US">
                <a:latin typeface="Work Sans"/>
              </a:rPr>
            </a:br>
            <a:r>
              <a:rPr lang="en-US" sz="2200">
                <a:latin typeface="Work Sans"/>
              </a:rPr>
              <a:t>INDIVIDUAL</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3686175"/>
            <a:ext cx="3713874" cy="316795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a:solidFill>
                  <a:schemeClr val="bg1"/>
                </a:solidFill>
                <a:effectLst/>
                <a:ea typeface="Roboto"/>
                <a:cs typeface="Roboto"/>
              </a:rPr>
              <a:t>This </a:t>
            </a:r>
            <a:r>
              <a:rPr lang="en-US" sz="1800" dirty="0">
                <a:solidFill>
                  <a:schemeClr val="bg1"/>
                </a:solidFill>
                <a:ea typeface="Roboto"/>
                <a:cs typeface="Roboto"/>
              </a:rPr>
              <a:t>Insights topic</a:t>
            </a:r>
            <a:r>
              <a:rPr lang="en-US" sz="1800">
                <a:solidFill>
                  <a:schemeClr val="bg1"/>
                </a:solidFill>
                <a:effectLst/>
                <a:ea typeface="Roboto"/>
                <a:cs typeface="Roboto"/>
              </a:rPr>
              <a:t> addresses where problems may occur in relationships. The report is divided into three sections: how you may upset others without intending to do so, how others may unintentionally annoy you, and how to avoid “derailers” and become more effective.</a:t>
            </a:r>
          </a:p>
          <a:p>
            <a:endParaRPr lang="en-US" sz="180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2</a:t>
            </a:r>
            <a:endParaRPr lang="en-US" sz="1800">
              <a:solidFill>
                <a:schemeClr val="bg1"/>
              </a:solidFill>
              <a:latin typeface="Franklin Gothic Book"/>
              <a:ea typeface="Roboto"/>
            </a:endParaRP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C04567D0-05CD-D6AB-6555-6FDB8EBBB607}"/>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42</a:t>
            </a:r>
          </a:p>
        </p:txBody>
      </p:sp>
    </p:spTree>
    <p:extLst>
      <p:ext uri="{BB962C8B-B14F-4D97-AF65-F5344CB8AC3E}">
        <p14:creationId xmlns:p14="http://schemas.microsoft.com/office/powerpoint/2010/main" val="2704035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C0505DE3-43D5-BAF0-F09D-42FB8ED30F8E}"/>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8160" y="684213"/>
            <a:ext cx="3929917"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Relational Disrupters</a:t>
            </a:r>
            <a:br>
              <a:rPr lang="en-US">
                <a:latin typeface="Work Sans"/>
              </a:rPr>
            </a:br>
            <a:r>
              <a:rPr lang="en-US" sz="2200" dirty="0">
                <a:latin typeface="Work Sans"/>
              </a:rPr>
              <a:t>GROUP</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4886324"/>
            <a:ext cx="3909258" cy="1967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is the Group version of the RELATIONAL DISRUPTERS report.</a:t>
            </a:r>
          </a:p>
          <a:p>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Multiple pages dependent on the size of group</a:t>
            </a: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C66FA810-FF73-5624-C7BA-D748D6103106}"/>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43</a:t>
            </a:r>
          </a:p>
        </p:txBody>
      </p:sp>
    </p:spTree>
    <p:extLst>
      <p:ext uri="{BB962C8B-B14F-4D97-AF65-F5344CB8AC3E}">
        <p14:creationId xmlns:p14="http://schemas.microsoft.com/office/powerpoint/2010/main" val="4201469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normAutofit/>
          </a:bodyPr>
          <a:lstStyle/>
          <a:p>
            <a:r>
              <a:rPr lang="en-US">
                <a:latin typeface="Work Sans"/>
              </a:rPr>
              <a:t>Signature Summary</a:t>
            </a:r>
            <a:br>
              <a:rPr lang="en-US">
                <a:latin typeface="Work Sans"/>
              </a:rPr>
            </a:br>
            <a:r>
              <a:rPr lang="en-US" sz="2200">
                <a:latin typeface="Work Sans"/>
              </a:rPr>
              <a:t>INDIVIDUAL</a:t>
            </a:r>
            <a:endParaRPr lang="en-US"/>
          </a:p>
        </p:txBody>
      </p:sp>
      <p:pic>
        <p:nvPicPr>
          <p:cNvPr id="6" name="Content Placeholder 5" descr="Graphical user interface, chart&#10;&#10;Description automatically generated">
            <a:extLst>
              <a:ext uri="{FF2B5EF4-FFF2-40B4-BE49-F238E27FC236}">
                <a16:creationId xmlns:a16="http://schemas.microsoft.com/office/drawing/2014/main" id="{580DBC6F-C2D8-A811-2557-61391AC3D010}"/>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8118" y="684213"/>
            <a:ext cx="3950002" cy="5084762"/>
          </a:xfrm>
          <a:prstGeom prst="rect">
            <a:avLst/>
          </a:prstGeom>
        </p:spPr>
      </p:pic>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4714874"/>
            <a:ext cx="3857290" cy="207920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This report summarizes the scores found within the Birkman Signature Report.</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a:latin typeface="Franklin Gothic Book"/>
                <a:ea typeface="Roboto"/>
                <a:cs typeface="Roboto"/>
              </a:rPr>
              <a:t>1</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0DD729FA-49A3-D3BB-CF16-2A0CB5B09516}"/>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44</a:t>
            </a:r>
          </a:p>
        </p:txBody>
      </p:sp>
    </p:spTree>
    <p:extLst>
      <p:ext uri="{BB962C8B-B14F-4D97-AF65-F5344CB8AC3E}">
        <p14:creationId xmlns:p14="http://schemas.microsoft.com/office/powerpoint/2010/main" val="1846831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 Word&#10;&#10;Description automatically generated">
            <a:extLst>
              <a:ext uri="{FF2B5EF4-FFF2-40B4-BE49-F238E27FC236}">
                <a16:creationId xmlns:a16="http://schemas.microsoft.com/office/drawing/2014/main" id="{77243A3B-7111-DA00-A26D-6BBC08262439}"/>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503794" y="684213"/>
            <a:ext cx="3878649"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497945" cy="2600069"/>
          </a:xfrm>
        </p:spPr>
        <p:txBody>
          <a:bodyPr/>
          <a:lstStyle/>
          <a:p>
            <a:r>
              <a:rPr lang="en-US" dirty="0">
                <a:latin typeface="Work Sans"/>
              </a:rPr>
              <a:t>Stress Management</a:t>
            </a:r>
            <a:br>
              <a:rPr lang="en-US" dirty="0">
                <a:latin typeface="Work Sans"/>
              </a:rPr>
            </a:br>
            <a:r>
              <a:rPr lang="en-US" sz="2200">
                <a:latin typeface="Work Sans"/>
              </a:rPr>
              <a:t>INDIVIDUAL</a:t>
            </a:r>
            <a:endParaRPr lang="en-US" sz="2200" b="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00532" y="3171825"/>
            <a:ext cx="3857290" cy="368730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a:latin typeface="Franklin Gothic Medium"/>
                <a:ea typeface="Roboto"/>
              </a:rPr>
              <a:t>Description: </a:t>
            </a:r>
            <a:r>
              <a:rPr lang="en-US" sz="1800">
                <a:latin typeface="Franklin Gothic Medium"/>
                <a:ea typeface="Roboto"/>
              </a:rPr>
              <a:t> </a:t>
            </a:r>
            <a:endParaRPr lang="en-US">
              <a:latin typeface="Franklin Gothic Medium"/>
              <a:ea typeface="Roboto"/>
            </a:endParaRPr>
          </a:p>
          <a:p>
            <a:pPr marL="0" indent="0">
              <a:lnSpc>
                <a:spcPct val="100000"/>
              </a:lnSpc>
              <a:buNone/>
              <a:defRPr/>
            </a:pPr>
            <a:r>
              <a:rPr lang="en-US" sz="1800">
                <a:ea typeface="+mn-lt"/>
                <a:cs typeface="+mn-lt"/>
              </a:rPr>
              <a:t>The Stress Management report displays written summaries of possible areas of individual stress in the following areas: interpersonal relations, dealing with schedules or detail, handling conflict, and making decisions. The report also provides valuable prescriptive information to increase resiliency and reduce stress.</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a:latin typeface="Franklin Gothic Book"/>
                <a:ea typeface="Roboto"/>
              </a:rPr>
              <a:t># of Pages:  </a:t>
            </a:r>
            <a:r>
              <a:rPr lang="en-US" sz="1800">
                <a:latin typeface="Franklin Gothic Book"/>
                <a:ea typeface="Roboto"/>
              </a:rPr>
              <a:t>7</a:t>
            </a:r>
            <a:endParaRPr lang="en-US" sz="1800">
              <a:latin typeface="Franklin Gothic Book"/>
              <a:ea typeface="Roboto"/>
              <a:cs typeface="Roboto"/>
            </a:endParaRP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4D45C217-D93F-0B9B-F08C-51A8B12C466E}"/>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45</a:t>
            </a:r>
          </a:p>
        </p:txBody>
      </p:sp>
    </p:spTree>
    <p:extLst>
      <p:ext uri="{BB962C8B-B14F-4D97-AF65-F5344CB8AC3E}">
        <p14:creationId xmlns:p14="http://schemas.microsoft.com/office/powerpoint/2010/main" val="1547003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Description automatically generated">
            <a:extLst>
              <a:ext uri="{FF2B5EF4-FFF2-40B4-BE49-F238E27FC236}">
                <a16:creationId xmlns:a16="http://schemas.microsoft.com/office/drawing/2014/main" id="{7E1DB03B-56D7-F4D2-5DD4-9AC6E1AE2683}"/>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3851" y="684213"/>
            <a:ext cx="3938535"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Usual, Needs &amp; Stress</a:t>
            </a:r>
            <a:br>
              <a:rPr lang="en-US">
                <a:latin typeface="Work Sans"/>
              </a:rPr>
            </a:br>
            <a:r>
              <a:rPr lang="en-US" sz="2200">
                <a:latin typeface="Work Sans"/>
              </a:rPr>
              <a:t>INDIVIDUAL</a:t>
            </a:r>
            <a:endParaRPr lang="en-US" sz="2200"/>
          </a:p>
        </p:txBody>
      </p:sp>
      <p:sp>
        <p:nvSpPr>
          <p:cNvPr id="4" name="Content Placeholder 2">
            <a:extLst>
              <a:ext uri="{FF2B5EF4-FFF2-40B4-BE49-F238E27FC236}">
                <a16:creationId xmlns:a16="http://schemas.microsoft.com/office/drawing/2014/main" id="{1BC5FA39-B828-01B9-B2CA-B278C59CF5D9}"/>
              </a:ext>
            </a:extLst>
          </p:cNvPr>
          <p:cNvSpPr txBox="1">
            <a:spLocks/>
          </p:cNvSpPr>
          <p:nvPr/>
        </p:nvSpPr>
        <p:spPr>
          <a:xfrm>
            <a:off x="460100" y="4410545"/>
            <a:ext cx="3713874" cy="244358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dirty="0">
                <a:solidFill>
                  <a:schemeClr val="bg1"/>
                </a:solidFill>
                <a:ea typeface="Roboto"/>
                <a:cs typeface="Roboto"/>
              </a:rPr>
              <a:t>This report uses narrative and graphs to identify a respondent’s Usual Behavior, Needs, and possible Stress Behavior for the nine Birkman Components.</a:t>
            </a:r>
            <a:endParaRPr lang="en-US" sz="1800" dirty="0">
              <a:solidFill>
                <a:schemeClr val="bg1"/>
              </a:solidFill>
              <a:effectLst/>
              <a:ea typeface="Roboto"/>
              <a:cs typeface="Roboto"/>
            </a:endParaRPr>
          </a:p>
          <a:p>
            <a:endParaRPr lang="en-US" sz="1800" dirty="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9</a:t>
            </a:r>
            <a:endParaRPr lang="en-US" sz="1800" dirty="0">
              <a:solidFill>
                <a:schemeClr val="bg1"/>
              </a:solidFill>
              <a:latin typeface="Franklin Gothic Book"/>
              <a:ea typeface="Roboto"/>
            </a:endParaRPr>
          </a:p>
          <a:p>
            <a:pPr>
              <a:lnSpc>
                <a:spcPct val="110000"/>
              </a:lnSpc>
              <a:spcBef>
                <a:spcPts val="0"/>
              </a:spcBef>
            </a:pPr>
            <a:endParaRPr lang="en-US" sz="1800" b="1" dirty="0">
              <a:solidFill>
                <a:schemeClr val="tx1"/>
              </a:solidFill>
              <a:latin typeface="Franklin Gothic Medium"/>
              <a:ea typeface="Roboto"/>
            </a:endParaRPr>
          </a:p>
          <a:p>
            <a:endParaRPr lang="en-US" sz="1800" b="1"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gn="r"/>
            <a:endParaRPr lang="en-US" sz="2000" dirty="0">
              <a:solidFill>
                <a:schemeClr val="tx1"/>
              </a:solidFill>
            </a:endParaRPr>
          </a:p>
        </p:txBody>
      </p:sp>
      <p:sp>
        <p:nvSpPr>
          <p:cNvPr id="8" name="TextBox 7">
            <a:extLst>
              <a:ext uri="{FF2B5EF4-FFF2-40B4-BE49-F238E27FC236}">
                <a16:creationId xmlns:a16="http://schemas.microsoft.com/office/drawing/2014/main" id="{BAEFADE8-2DB8-EDF6-7527-95BC0DEFA878}"/>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46</a:t>
            </a:r>
          </a:p>
        </p:txBody>
      </p:sp>
    </p:spTree>
    <p:extLst>
      <p:ext uri="{BB962C8B-B14F-4D97-AF65-F5344CB8AC3E}">
        <p14:creationId xmlns:p14="http://schemas.microsoft.com/office/powerpoint/2010/main" val="36186259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10;&#10;Description automatically generated">
            <a:extLst>
              <a:ext uri="{FF2B5EF4-FFF2-40B4-BE49-F238E27FC236}">
                <a16:creationId xmlns:a16="http://schemas.microsoft.com/office/drawing/2014/main" id="{88D556D1-77F4-B7FE-B449-F7B69E26BDF0}"/>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57020" y="684213"/>
            <a:ext cx="3972198"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Your Possible Challenges</a:t>
            </a:r>
            <a:br>
              <a:rPr lang="en-US">
                <a:latin typeface="Work Sans"/>
              </a:rPr>
            </a:br>
            <a:r>
              <a:rPr lang="en-US" sz="2200">
                <a:latin typeface="Work Sans"/>
              </a:rPr>
              <a:t>INDIVIDUAL</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4467225"/>
            <a:ext cx="3713874" cy="23869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a:solidFill>
                  <a:schemeClr val="bg1"/>
                </a:solidFill>
                <a:effectLst/>
                <a:ea typeface="Roboto"/>
                <a:cs typeface="Roboto"/>
              </a:rPr>
              <a:t>This </a:t>
            </a:r>
            <a:r>
              <a:rPr lang="en-US" sz="1800" dirty="0">
                <a:solidFill>
                  <a:schemeClr val="bg1"/>
                </a:solidFill>
                <a:ea typeface="Roboto"/>
                <a:cs typeface="Roboto"/>
              </a:rPr>
              <a:t>Insights topic</a:t>
            </a:r>
            <a:r>
              <a:rPr lang="en-US" sz="1800">
                <a:solidFill>
                  <a:schemeClr val="bg1"/>
                </a:solidFill>
                <a:effectLst/>
                <a:ea typeface="Roboto"/>
                <a:cs typeface="Roboto"/>
              </a:rPr>
              <a:t> addresses possible challenges you may encounter in your less effective style. The statements are generated from the Component Stress scores.</a:t>
            </a:r>
          </a:p>
          <a:p>
            <a:endParaRPr lang="en-US" sz="180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1</a:t>
            </a:r>
            <a:endParaRPr lang="en-US" sz="1800">
              <a:solidFill>
                <a:schemeClr val="bg1"/>
              </a:solidFill>
              <a:latin typeface="Franklin Gothic Book"/>
              <a:ea typeface="Roboto"/>
            </a:endParaRP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E50F345B-381D-EA06-32CE-924137F338DB}"/>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47</a:t>
            </a:r>
          </a:p>
        </p:txBody>
      </p:sp>
    </p:spTree>
    <p:extLst>
      <p:ext uri="{BB962C8B-B14F-4D97-AF65-F5344CB8AC3E}">
        <p14:creationId xmlns:p14="http://schemas.microsoft.com/office/powerpoint/2010/main" val="25854561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10;&#10;Description automatically generated with low confidence">
            <a:extLst>
              <a:ext uri="{FF2B5EF4-FFF2-40B4-BE49-F238E27FC236}">
                <a16:creationId xmlns:a16="http://schemas.microsoft.com/office/drawing/2014/main" id="{15CFF3AD-506B-73EB-AF81-8C8ACB8A005E}"/>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0924" y="684213"/>
            <a:ext cx="3964390"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Your Possible Challenges</a:t>
            </a:r>
            <a:br>
              <a:rPr lang="en-US">
                <a:latin typeface="Work Sans"/>
              </a:rPr>
            </a:br>
            <a:r>
              <a:rPr lang="en-US" sz="2200" dirty="0">
                <a:latin typeface="Work Sans"/>
              </a:rPr>
              <a:t>GROUP</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4886324"/>
            <a:ext cx="3909258" cy="1967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is the Group version of the YOUR POSSIBLE CHALLENGES </a:t>
            </a:r>
            <a:r>
              <a:rPr lang="en-US" sz="1800" dirty="0">
                <a:solidFill>
                  <a:schemeClr val="bg1"/>
                </a:solidFill>
                <a:ea typeface="+mn-lt"/>
                <a:cs typeface="+mn-lt"/>
              </a:rPr>
              <a:t>report</a:t>
            </a:r>
            <a:r>
              <a:rPr lang="en-US" sz="1800">
                <a:solidFill>
                  <a:schemeClr val="bg1"/>
                </a:solidFill>
                <a:ea typeface="+mn-lt"/>
                <a:cs typeface="+mn-lt"/>
              </a:rPr>
              <a:t>.</a:t>
            </a:r>
          </a:p>
          <a:p>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a:solidFill>
                  <a:schemeClr val="bg1"/>
                </a:solidFill>
                <a:ea typeface="Roboto"/>
              </a:rPr>
              <a:t>Multiple pages dependent on the size of group</a:t>
            </a: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47FAFD1D-A443-4069-1462-5758EB87B529}"/>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48</a:t>
            </a:r>
          </a:p>
        </p:txBody>
      </p:sp>
    </p:spTree>
    <p:extLst>
      <p:ext uri="{BB962C8B-B14F-4D97-AF65-F5344CB8AC3E}">
        <p14:creationId xmlns:p14="http://schemas.microsoft.com/office/powerpoint/2010/main" val="85615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10;&#10;Description automatically generated">
            <a:extLst>
              <a:ext uri="{FF2B5EF4-FFF2-40B4-BE49-F238E27FC236}">
                <a16:creationId xmlns:a16="http://schemas.microsoft.com/office/drawing/2014/main" id="{71F9EBD5-1235-706C-B592-C11FE9531001}"/>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8160" y="684213"/>
            <a:ext cx="3929917"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normAutofit/>
          </a:bodyPr>
          <a:lstStyle/>
          <a:p>
            <a:r>
              <a:rPr lang="en-US">
                <a:latin typeface="Work Sans"/>
              </a:rPr>
              <a:t>Your Strengths</a:t>
            </a:r>
            <a:br>
              <a:rPr lang="en-US">
                <a:latin typeface="Work Sans"/>
              </a:rPr>
            </a:br>
            <a:r>
              <a:rPr lang="en-US" sz="2200">
                <a:latin typeface="Work Sans"/>
              </a:rPr>
              <a:t>INDIVIDUAL</a:t>
            </a:r>
            <a:endParaRPr lang="en-US"/>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4267200"/>
            <a:ext cx="3857290" cy="252687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This </a:t>
            </a:r>
            <a:r>
              <a:rPr lang="en-US" sz="1800" dirty="0">
                <a:latin typeface="Franklin Gothic Book"/>
                <a:ea typeface="Roboto"/>
                <a:cs typeface="Roboto"/>
              </a:rPr>
              <a:t>Insights </a:t>
            </a:r>
            <a:r>
              <a:rPr lang="en-US" sz="1800">
                <a:latin typeface="Franklin Gothic Book"/>
                <a:ea typeface="Roboto"/>
                <a:cs typeface="Roboto"/>
              </a:rPr>
              <a:t>topic focuses on the strengths that make you uniquely you. The scores are generated from the Birkman Interests and Component Usual scores.</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a:latin typeface="Franklin Gothic Book"/>
                <a:ea typeface="Roboto"/>
                <a:cs typeface="Roboto"/>
              </a:rPr>
              <a:t>1</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FC7F5D40-3C36-41BF-AF1B-D1B5E16FD38C}"/>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49</a:t>
            </a:r>
          </a:p>
        </p:txBody>
      </p:sp>
    </p:spTree>
    <p:extLst>
      <p:ext uri="{BB962C8B-B14F-4D97-AF65-F5344CB8AC3E}">
        <p14:creationId xmlns:p14="http://schemas.microsoft.com/office/powerpoint/2010/main" val="1209062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F0C7C798-AF5B-EC92-DFB3-6E71E8E69838}"/>
              </a:ext>
            </a:extLst>
          </p:cNvPr>
          <p:cNvGraphicFramePr>
            <a:graphicFrameLocks noGrp="1"/>
          </p:cNvGraphicFramePr>
          <p:nvPr>
            <p:extLst>
              <p:ext uri="{D42A27DB-BD31-4B8C-83A1-F6EECF244321}">
                <p14:modId xmlns:p14="http://schemas.microsoft.com/office/powerpoint/2010/main" val="544961158"/>
              </p:ext>
            </p:extLst>
          </p:nvPr>
        </p:nvGraphicFramePr>
        <p:xfrm>
          <a:off x="2339816" y="377059"/>
          <a:ext cx="9556434" cy="370840"/>
        </p:xfrm>
        <a:graphic>
          <a:graphicData uri="http://schemas.openxmlformats.org/drawingml/2006/table">
            <a:tbl>
              <a:tblPr firstRow="1" bandRow="1">
                <a:tableStyleId>{5C22544A-7EE6-4342-B048-85BDC9FD1C3A}</a:tableStyleId>
              </a:tblPr>
              <a:tblGrid>
                <a:gridCol w="2612430">
                  <a:extLst>
                    <a:ext uri="{9D8B030D-6E8A-4147-A177-3AD203B41FA5}">
                      <a16:colId xmlns:a16="http://schemas.microsoft.com/office/drawing/2014/main" val="98129515"/>
                    </a:ext>
                  </a:extLst>
                </a:gridCol>
                <a:gridCol w="1910281">
                  <a:extLst>
                    <a:ext uri="{9D8B030D-6E8A-4147-A177-3AD203B41FA5}">
                      <a16:colId xmlns:a16="http://schemas.microsoft.com/office/drawing/2014/main" val="1765596568"/>
                    </a:ext>
                  </a:extLst>
                </a:gridCol>
                <a:gridCol w="2978590">
                  <a:extLst>
                    <a:ext uri="{9D8B030D-6E8A-4147-A177-3AD203B41FA5}">
                      <a16:colId xmlns:a16="http://schemas.microsoft.com/office/drawing/2014/main" val="3755196388"/>
                    </a:ext>
                  </a:extLst>
                </a:gridCol>
                <a:gridCol w="2055133">
                  <a:extLst>
                    <a:ext uri="{9D8B030D-6E8A-4147-A177-3AD203B41FA5}">
                      <a16:colId xmlns:a16="http://schemas.microsoft.com/office/drawing/2014/main" val="185586568"/>
                    </a:ext>
                  </a:extLst>
                </a:gridCol>
              </a:tblGrid>
              <a:tr h="370840">
                <a:tc>
                  <a:txBody>
                    <a:bodyPr/>
                    <a:lstStyle/>
                    <a:p>
                      <a:pPr algn="l"/>
                      <a:r>
                        <a:rPr lang="en-US">
                          <a:solidFill>
                            <a:schemeClr val="bg1"/>
                          </a:solidFill>
                        </a:rPr>
                        <a:t>Report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solidFill>
                            <a:schemeClr val="bg1"/>
                          </a:solidFill>
                        </a:rPr>
                        <a:t>Report Type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solidFill>
                            <a:schemeClr val="bg1"/>
                          </a:solidFill>
                        </a:rPr>
                        <a:t>Package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Page Number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9870078"/>
                  </a:ext>
                </a:extLst>
              </a:tr>
            </a:tbl>
          </a:graphicData>
        </a:graphic>
      </p:graphicFrame>
      <p:graphicFrame>
        <p:nvGraphicFramePr>
          <p:cNvPr id="6" name="Table 6">
            <a:extLst>
              <a:ext uri="{FF2B5EF4-FFF2-40B4-BE49-F238E27FC236}">
                <a16:creationId xmlns:a16="http://schemas.microsoft.com/office/drawing/2014/main" id="{A1EEDD05-8414-1359-A308-2372597FE4A1}"/>
              </a:ext>
            </a:extLst>
          </p:cNvPr>
          <p:cNvGraphicFramePr>
            <a:graphicFrameLocks noGrp="1"/>
          </p:cNvGraphicFramePr>
          <p:nvPr>
            <p:extLst>
              <p:ext uri="{D42A27DB-BD31-4B8C-83A1-F6EECF244321}">
                <p14:modId xmlns:p14="http://schemas.microsoft.com/office/powerpoint/2010/main" val="801726013"/>
              </p:ext>
            </p:extLst>
          </p:nvPr>
        </p:nvGraphicFramePr>
        <p:xfrm>
          <a:off x="2339817" y="876420"/>
          <a:ext cx="9556435" cy="4663440"/>
        </p:xfrm>
        <a:graphic>
          <a:graphicData uri="http://schemas.openxmlformats.org/drawingml/2006/table">
            <a:tbl>
              <a:tblPr firstRow="1" bandRow="1">
                <a:tableStyleId>{5C22544A-7EE6-4342-B048-85BDC9FD1C3A}</a:tableStyleId>
              </a:tblPr>
              <a:tblGrid>
                <a:gridCol w="2621482">
                  <a:extLst>
                    <a:ext uri="{9D8B030D-6E8A-4147-A177-3AD203B41FA5}">
                      <a16:colId xmlns:a16="http://schemas.microsoft.com/office/drawing/2014/main" val="782707206"/>
                    </a:ext>
                  </a:extLst>
                </a:gridCol>
                <a:gridCol w="1901228">
                  <a:extLst>
                    <a:ext uri="{9D8B030D-6E8A-4147-A177-3AD203B41FA5}">
                      <a16:colId xmlns:a16="http://schemas.microsoft.com/office/drawing/2014/main" val="1002305812"/>
                    </a:ext>
                  </a:extLst>
                </a:gridCol>
                <a:gridCol w="2996697">
                  <a:extLst>
                    <a:ext uri="{9D8B030D-6E8A-4147-A177-3AD203B41FA5}">
                      <a16:colId xmlns:a16="http://schemas.microsoft.com/office/drawing/2014/main" val="952778861"/>
                    </a:ext>
                  </a:extLst>
                </a:gridCol>
                <a:gridCol w="2037028">
                  <a:extLst>
                    <a:ext uri="{9D8B030D-6E8A-4147-A177-3AD203B41FA5}">
                      <a16:colId xmlns:a16="http://schemas.microsoft.com/office/drawing/2014/main" val="110036519"/>
                    </a:ext>
                  </a:extLst>
                </a:gridCol>
              </a:tblGrid>
              <a:tr h="213314">
                <a:tc>
                  <a:txBody>
                    <a:bodyPr/>
                    <a:lstStyle/>
                    <a:p>
                      <a:pPr lvl="0">
                        <a:buNone/>
                      </a:pPr>
                      <a:r>
                        <a:rPr lang="en-US" sz="1100" b="1" kern="1200" dirty="0">
                          <a:solidFill>
                            <a:schemeClr val="dk1"/>
                          </a:solidFill>
                          <a:latin typeface="+mn-lt"/>
                          <a:ea typeface="+mn-ea"/>
                          <a:cs typeface="+mn-cs"/>
                        </a:rPr>
                        <a:t>Forgiving Others</a:t>
                      </a:r>
                    </a:p>
                  </a:txBody>
                  <a:tcPr>
                    <a:lnL w="0">
                      <a:noFill/>
                    </a:lnL>
                    <a:lnR w="0">
                      <a:noFill/>
                    </a:lnR>
                    <a:lnT w="0">
                      <a:noFill/>
                    </a:lnT>
                    <a:lnB w="0">
                      <a:noFill/>
                    </a:lnB>
                    <a:lnTlToBr w="0">
                      <a:noFill/>
                    </a:lnTlToBr>
                    <a:lnBlToTr w="0">
                      <a:noFill/>
                    </a:lnBlToTr>
                    <a:noFill/>
                  </a:tcPr>
                </a:tc>
                <a:tc>
                  <a:txBody>
                    <a:bodyPr/>
                    <a:lstStyle/>
                    <a:p>
                      <a:pPr lvl="0">
                        <a:buNone/>
                      </a:pPr>
                      <a:r>
                        <a:rPr lang="en-US" sz="1100" b="0" kern="1200" dirty="0">
                          <a:solidFill>
                            <a:schemeClr val="dk1"/>
                          </a:solidFill>
                          <a:latin typeface="+mn-lt"/>
                          <a:ea typeface="+mn-ea"/>
                          <a:cs typeface="+mn-cs"/>
                        </a:rPr>
                        <a:t>Individual</a:t>
                      </a:r>
                    </a:p>
                  </a:txBody>
                  <a:tcPr>
                    <a:lnL w="0">
                      <a:noFill/>
                    </a:lnL>
                    <a:lnR w="0">
                      <a:noFill/>
                    </a:lnR>
                    <a:lnT w="0">
                      <a:noFill/>
                    </a:lnT>
                    <a:lnB w="0">
                      <a:noFill/>
                    </a:lnB>
                    <a:lnTlToBr w="0">
                      <a:noFill/>
                    </a:lnTlToBr>
                    <a:lnBlToTr w="0">
                      <a:noFill/>
                    </a:lnBlToTr>
                    <a:noFill/>
                  </a:tcPr>
                </a:tc>
                <a:tc>
                  <a:txBody>
                    <a:bodyPr/>
                    <a:lstStyle/>
                    <a:p>
                      <a:pPr marL="0" marR="0" lvl="0" indent="0" algn="l" defTabSz="914400" rtl="0">
                        <a:lnSpc>
                          <a:spcPct val="100000"/>
                        </a:lnSpc>
                        <a:spcBef>
                          <a:spcPts val="0"/>
                        </a:spcBef>
                        <a:spcAft>
                          <a:spcPts val="0"/>
                        </a:spcAft>
                        <a:buClrTx/>
                        <a:buSzTx/>
                        <a:buFontTx/>
                        <a:buNone/>
                        <a:tabLst/>
                        <a:defRPr/>
                      </a:pPr>
                      <a:r>
                        <a:rPr lang="en-US" sz="1100" b="0" i="0" u="none" strike="noStrike" kern="1200" cap="none" spc="0" normalizeH="0" baseline="0" noProof="0" dirty="0">
                          <a:ln>
                            <a:noFill/>
                          </a:ln>
                          <a:solidFill>
                            <a:srgbClr val="000000"/>
                          </a:solidFill>
                          <a:effectLst/>
                          <a:uLnTx/>
                          <a:uFillTx/>
                          <a:latin typeface="Franklin Gothic Book"/>
                          <a:ea typeface="+mn-ea"/>
                          <a:cs typeface="+mn-cs"/>
                        </a:rPr>
                        <a:t>Premier</a:t>
                      </a:r>
                      <a:endParaRPr lang="en-US" sz="1100" b="0" dirty="0"/>
                    </a:p>
                  </a:txBody>
                  <a:tcPr>
                    <a:lnL w="0">
                      <a:noFill/>
                    </a:lnL>
                    <a:lnR w="0">
                      <a:noFill/>
                    </a:lnR>
                    <a:lnT w="0">
                      <a:noFill/>
                    </a:lnT>
                    <a:lnB w="0">
                      <a:noFill/>
                    </a:lnB>
                    <a:lnTlToBr w="0">
                      <a:noFill/>
                    </a:lnTlToBr>
                    <a:lnBlToTr w="0">
                      <a:noFill/>
                    </a:lnBlToTr>
                    <a:noFill/>
                  </a:tcPr>
                </a:tc>
                <a:tc>
                  <a:txBody>
                    <a:bodyPr/>
                    <a:lstStyle/>
                    <a:p>
                      <a:pPr marL="0" marR="0" lvl="0" indent="0" algn="l" rtl="0">
                        <a:lnSpc>
                          <a:spcPct val="100000"/>
                        </a:lnSpc>
                        <a:spcBef>
                          <a:spcPts val="0"/>
                        </a:spcBef>
                        <a:spcAft>
                          <a:spcPts val="0"/>
                        </a:spcAft>
                        <a:buClrTx/>
                        <a:buSzTx/>
                        <a:buFontTx/>
                        <a:buNone/>
                      </a:pPr>
                      <a:r>
                        <a:rPr lang="en-US" sz="1050" b="1" dirty="0">
                          <a:solidFill>
                            <a:schemeClr val="bg1"/>
                          </a:solidFill>
                          <a:hlinkClick r:id="rId3" action="ppaction://hlinksldjump"/>
                        </a:rPr>
                        <a:t>60</a:t>
                      </a:r>
                      <a:endParaRPr lang="en-US" sz="1050" b="1" dirty="0">
                        <a:solidFill>
                          <a:schemeClr val="bg1"/>
                        </a:solidFill>
                      </a:endParaRPr>
                    </a:p>
                  </a:txBody>
                  <a:tcPr>
                    <a:lnL w="0">
                      <a:noFill/>
                    </a:lnL>
                    <a:lnR w="0">
                      <a:noFill/>
                    </a:lnR>
                    <a:lnT w="0">
                      <a:noFill/>
                    </a:lnT>
                    <a:lnB w="0">
                      <a:noFill/>
                    </a:lnB>
                    <a:lnTlToBr w="0">
                      <a:noFill/>
                    </a:lnTlToBr>
                    <a:lnBlToTr w="0">
                      <a:noFill/>
                    </a:lnBlToTr>
                    <a:noFill/>
                  </a:tcPr>
                </a:tc>
                <a:extLst>
                  <a:ext uri="{0D108BD9-81ED-4DB2-BD59-A6C34878D82A}">
                    <a16:rowId xmlns:a16="http://schemas.microsoft.com/office/drawing/2014/main" val="277186929"/>
                  </a:ext>
                </a:extLst>
              </a:tr>
              <a:tr h="213314">
                <a:tc>
                  <a:txBody>
                    <a:bodyPr/>
                    <a:lstStyle/>
                    <a:p>
                      <a:pPr lvl="0">
                        <a:buNone/>
                      </a:pPr>
                      <a:r>
                        <a:rPr lang="en-US" sz="1100" b="1" dirty="0"/>
                        <a:t>Guide Pages</a:t>
                      </a:r>
                      <a:endParaRPr lang="en-US" dirty="0"/>
                    </a:p>
                  </a:txBody>
                  <a:tcPr>
                    <a:lnL w="0">
                      <a:noFill/>
                    </a:lnL>
                    <a:lnR w="0">
                      <a:noFill/>
                    </a:lnR>
                    <a:lnT w="0">
                      <a:noFill/>
                    </a:lnT>
                    <a:lnB w="0">
                      <a:noFill/>
                    </a:lnB>
                    <a:lnTlToBr w="0">
                      <a:noFill/>
                    </a:lnTlToBr>
                    <a:lnBlToTr w="0">
                      <a:noFill/>
                    </a:lnBlToTr>
                    <a:noFill/>
                  </a:tcPr>
                </a:tc>
                <a:tc>
                  <a:txBody>
                    <a:bodyPr/>
                    <a:lstStyle/>
                    <a:p>
                      <a:pPr lvl="0">
                        <a:buNone/>
                      </a:pPr>
                      <a:r>
                        <a:rPr lang="en-US" sz="1100" b="0" dirty="0"/>
                        <a:t>Individual</a:t>
                      </a:r>
                      <a:endParaRPr lang="en-US" dirty="0"/>
                    </a:p>
                  </a:txBody>
                  <a:tcPr>
                    <a:lnL w="0">
                      <a:noFill/>
                    </a:lnL>
                    <a:lnR w="0">
                      <a:noFill/>
                    </a:lnR>
                    <a:lnT w="0">
                      <a:noFill/>
                    </a:lnT>
                    <a:lnB w="0">
                      <a:noFill/>
                    </a:lnB>
                    <a:lnTlToBr w="0">
                      <a:noFill/>
                    </a:lnTlToBr>
                    <a:lnBlToTr w="0">
                      <a:noFill/>
                    </a:lnBlToTr>
                    <a:noFill/>
                  </a:tcPr>
                </a:tc>
                <a:tc>
                  <a:txBody>
                    <a:bodyPr/>
                    <a:lstStyle/>
                    <a:p>
                      <a:pPr marL="0" marR="0" lvl="0" indent="0" algn="l" defTabSz="914400" rtl="0">
                        <a:lnSpc>
                          <a:spcPct val="100000"/>
                        </a:lnSpc>
                        <a:spcBef>
                          <a:spcPts val="0"/>
                        </a:spcBef>
                        <a:spcAft>
                          <a:spcPts val="0"/>
                        </a:spcAft>
                        <a:buClrTx/>
                        <a:buSzTx/>
                        <a:buFontTx/>
                        <a:buNone/>
                        <a:tabLst/>
                        <a:defRPr/>
                      </a:pPr>
                      <a:r>
                        <a:rPr lang="en-US" sz="1100" b="0" i="0" u="none" strike="noStrike" kern="1200" cap="none" spc="0" normalizeH="0" baseline="0" noProof="0" dirty="0">
                          <a:ln>
                            <a:noFill/>
                          </a:ln>
                          <a:solidFill>
                            <a:srgbClr val="000000"/>
                          </a:solidFill>
                          <a:effectLst/>
                          <a:uLnTx/>
                          <a:uFillTx/>
                          <a:latin typeface="Franklin Gothic Book"/>
                          <a:ea typeface="+mn-ea"/>
                          <a:cs typeface="+mn-cs"/>
                        </a:rPr>
                        <a:t>Premier</a:t>
                      </a:r>
                      <a:endParaRPr lang="en-US" sz="1100" b="0" dirty="0"/>
                    </a:p>
                  </a:txBody>
                  <a:tcPr>
                    <a:lnL w="0">
                      <a:noFill/>
                    </a:lnL>
                    <a:lnR w="0">
                      <a:noFill/>
                    </a:lnR>
                    <a:lnT w="0">
                      <a:noFill/>
                    </a:lnT>
                    <a:lnB w="0">
                      <a:noFill/>
                    </a:lnB>
                    <a:lnTlToBr w="0">
                      <a:noFill/>
                    </a:lnTlToBr>
                    <a:lnBlToTr w="0">
                      <a:noFill/>
                    </a:lnBlToTr>
                    <a:noFill/>
                  </a:tcPr>
                </a:tc>
                <a:tc>
                  <a:txBody>
                    <a:bodyPr/>
                    <a:lstStyle/>
                    <a:p>
                      <a:pPr marL="0" marR="0" lvl="0" indent="0" algn="l" rtl="0">
                        <a:lnSpc>
                          <a:spcPct val="100000"/>
                        </a:lnSpc>
                        <a:spcBef>
                          <a:spcPts val="0"/>
                        </a:spcBef>
                        <a:spcAft>
                          <a:spcPts val="0"/>
                        </a:spcAft>
                        <a:buClrTx/>
                        <a:buSzTx/>
                        <a:buFontTx/>
                        <a:buNone/>
                      </a:pPr>
                      <a:r>
                        <a:rPr lang="en-US" sz="1050" b="1" dirty="0">
                          <a:solidFill>
                            <a:schemeClr val="bg1"/>
                          </a:solidFill>
                          <a:hlinkClick r:id="rId4" action="ppaction://hlinksldjump"/>
                        </a:rPr>
                        <a:t>61</a:t>
                      </a:r>
                      <a:endParaRPr lang="en-US" sz="1050" b="1" dirty="0">
                        <a:solidFill>
                          <a:schemeClr val="bg1"/>
                        </a:solidFill>
                      </a:endParaRPr>
                    </a:p>
                  </a:txBody>
                  <a:tcPr>
                    <a:lnL w="0">
                      <a:noFill/>
                    </a:lnL>
                    <a:lnR w="0">
                      <a:noFill/>
                    </a:lnR>
                    <a:lnT w="0">
                      <a:noFill/>
                    </a:lnT>
                    <a:lnB w="0">
                      <a:noFill/>
                    </a:lnB>
                    <a:lnTlToBr w="0">
                      <a:noFill/>
                    </a:lnTlToBr>
                    <a:lnBlToTr w="0">
                      <a:noFill/>
                    </a:lnBlToTr>
                    <a:noFill/>
                  </a:tcPr>
                </a:tc>
                <a:extLst>
                  <a:ext uri="{0D108BD9-81ED-4DB2-BD59-A6C34878D82A}">
                    <a16:rowId xmlns:a16="http://schemas.microsoft.com/office/drawing/2014/main" val="1495650596"/>
                  </a:ext>
                </a:extLst>
              </a:tr>
              <a:tr h="213314">
                <a:tc>
                  <a:txBody>
                    <a:bodyPr/>
                    <a:lstStyle/>
                    <a:p>
                      <a:pPr lvl="0">
                        <a:buNone/>
                      </a:pPr>
                      <a:r>
                        <a:rPr lang="en-US" sz="1100" b="1">
                          <a:solidFill>
                            <a:schemeClr val="bg1"/>
                          </a:solidFill>
                        </a:rPr>
                        <a:t>Handling Commitment</a:t>
                      </a:r>
                      <a:endParaRPr lang="en-US">
                        <a:solidFill>
                          <a:schemeClr val="bg1"/>
                        </a:solidFill>
                      </a:endParaRPr>
                    </a:p>
                  </a:txBody>
                  <a:tcPr>
                    <a:lnL w="0">
                      <a:noFill/>
                    </a:lnL>
                    <a:lnR w="0">
                      <a:noFill/>
                    </a:lnR>
                    <a:lnT w="0">
                      <a:noFill/>
                    </a:lnT>
                    <a:lnB w="0">
                      <a:noFill/>
                    </a:lnB>
                    <a:lnTlToBr w="0">
                      <a:noFill/>
                    </a:lnTlToBr>
                    <a:lnBlToTr w="0">
                      <a:noFill/>
                    </a:lnBlToTr>
                    <a:noFill/>
                  </a:tcPr>
                </a:tc>
                <a:tc>
                  <a:txBody>
                    <a:bodyPr/>
                    <a:lstStyle/>
                    <a:p>
                      <a:pPr lvl="0">
                        <a:buNone/>
                      </a:pPr>
                      <a:r>
                        <a:rPr lang="en-US" sz="1100" b="0">
                          <a:solidFill>
                            <a:schemeClr val="bg1"/>
                          </a:solidFill>
                        </a:rPr>
                        <a:t>Individual, Group</a:t>
                      </a:r>
                      <a:endParaRPr lang="en-US">
                        <a:solidFill>
                          <a:schemeClr val="bg1"/>
                        </a:solidFill>
                      </a:endParaRPr>
                    </a:p>
                  </a:txBody>
                  <a:tcPr>
                    <a:lnL w="0">
                      <a:noFill/>
                    </a:lnL>
                    <a:lnR w="0">
                      <a:noFill/>
                    </a:lnR>
                    <a:lnT w="0">
                      <a:noFill/>
                    </a:lnT>
                    <a:lnB w="0">
                      <a:noFill/>
                    </a:lnB>
                    <a:lnTlToBr w="0">
                      <a:noFill/>
                    </a:lnTlToBr>
                    <a:lnBlToTr w="0">
                      <a:noFill/>
                    </a:lnBlToTr>
                    <a:noFill/>
                  </a:tcPr>
                </a:tc>
                <a:tc>
                  <a:txBody>
                    <a:bodyPr/>
                    <a:lstStyle/>
                    <a:p>
                      <a:pPr marL="0" marR="0" lvl="0" indent="0" algn="l" defTabSz="914400" rtl="0">
                        <a:lnSpc>
                          <a:spcPct val="100000"/>
                        </a:lnSpc>
                        <a:spcBef>
                          <a:spcPts val="0"/>
                        </a:spcBef>
                        <a:spcAft>
                          <a:spcPts val="0"/>
                        </a:spcAft>
                        <a:buClrTx/>
                        <a:buSzTx/>
                        <a:buFontTx/>
                        <a:buNone/>
                        <a:tabLst/>
                        <a:defRPr/>
                      </a:pPr>
                      <a:r>
                        <a:rPr lang="en-US" sz="1100" b="0" i="0" u="none" strike="noStrike" kern="1200" cap="none" spc="0" normalizeH="0" baseline="0" noProof="0">
                          <a:ln>
                            <a:noFill/>
                          </a:ln>
                          <a:solidFill>
                            <a:schemeClr val="bg1"/>
                          </a:solidFill>
                          <a:effectLst/>
                          <a:uLnTx/>
                          <a:uFillTx/>
                          <a:latin typeface="Franklin Gothic Book"/>
                          <a:ea typeface="+mn-ea"/>
                          <a:cs typeface="+mn-cs"/>
                        </a:rPr>
                        <a:t>Premier</a:t>
                      </a:r>
                      <a:endParaRPr lang="en-US" sz="1100" b="0">
                        <a:solidFill>
                          <a:schemeClr val="bg1"/>
                        </a:solidFill>
                      </a:endParaRPr>
                    </a:p>
                  </a:txBody>
                  <a:tcPr>
                    <a:lnL w="0">
                      <a:noFill/>
                    </a:lnL>
                    <a:lnR w="0">
                      <a:noFill/>
                    </a:lnR>
                    <a:lnT w="0">
                      <a:noFill/>
                    </a:lnT>
                    <a:lnB w="0">
                      <a:noFill/>
                    </a:lnB>
                    <a:lnTlToBr w="0">
                      <a:noFill/>
                    </a:lnTlToBr>
                    <a:lnBlToTr w="0">
                      <a:noFill/>
                    </a:lnBlToTr>
                    <a:noFill/>
                  </a:tcPr>
                </a:tc>
                <a:tc>
                  <a:txBody>
                    <a:bodyPr/>
                    <a:lstStyle/>
                    <a:p>
                      <a:pPr marL="0" marR="0" lvl="0" indent="0" algn="l" rtl="0">
                        <a:lnSpc>
                          <a:spcPct val="100000"/>
                        </a:lnSpc>
                        <a:spcBef>
                          <a:spcPts val="0"/>
                        </a:spcBef>
                        <a:spcAft>
                          <a:spcPts val="0"/>
                        </a:spcAft>
                        <a:buClrTx/>
                        <a:buSzTx/>
                        <a:buFontTx/>
                        <a:buNone/>
                      </a:pPr>
                      <a:r>
                        <a:rPr lang="en-US" sz="1050" b="1" dirty="0">
                          <a:solidFill>
                            <a:schemeClr val="bg1"/>
                          </a:solidFill>
                          <a:hlinkClick r:id="rId5" action="ppaction://hlinksldjump"/>
                        </a:rPr>
                        <a:t>62</a:t>
                      </a:r>
                      <a:r>
                        <a:rPr lang="en-US" sz="1050" b="1" dirty="0">
                          <a:solidFill>
                            <a:schemeClr val="bg1"/>
                          </a:solidFill>
                        </a:rPr>
                        <a:t>, </a:t>
                      </a:r>
                      <a:r>
                        <a:rPr lang="en-US" sz="1050" b="1" dirty="0">
                          <a:solidFill>
                            <a:schemeClr val="bg1"/>
                          </a:solidFill>
                          <a:hlinkClick r:id="rId6" action="ppaction://hlinksldjump"/>
                        </a:rPr>
                        <a:t>63</a:t>
                      </a:r>
                      <a:endParaRPr lang="en-US" sz="1050" b="1" dirty="0">
                        <a:solidFill>
                          <a:schemeClr val="bg1"/>
                        </a:solidFill>
                      </a:endParaRPr>
                    </a:p>
                  </a:txBody>
                  <a:tcPr>
                    <a:lnL w="0">
                      <a:noFill/>
                    </a:lnL>
                    <a:lnR w="0">
                      <a:noFill/>
                    </a:lnR>
                    <a:lnT w="0">
                      <a:noFill/>
                    </a:lnT>
                    <a:lnB w="0">
                      <a:noFill/>
                    </a:lnB>
                    <a:lnTlToBr w="0">
                      <a:noFill/>
                    </a:lnTlToBr>
                    <a:lnBlToTr w="0">
                      <a:noFill/>
                    </a:lnBlToTr>
                    <a:noFill/>
                  </a:tcPr>
                </a:tc>
                <a:extLst>
                  <a:ext uri="{0D108BD9-81ED-4DB2-BD59-A6C34878D82A}">
                    <a16:rowId xmlns:a16="http://schemas.microsoft.com/office/drawing/2014/main" val="4086200944"/>
                  </a:ext>
                </a:extLst>
              </a:tr>
              <a:tr h="213314">
                <a:tc>
                  <a:txBody>
                    <a:bodyPr/>
                    <a:lstStyle/>
                    <a:p>
                      <a:pPr lvl="0">
                        <a:buNone/>
                      </a:pPr>
                      <a:r>
                        <a:rPr lang="en-US" sz="1100" b="1">
                          <a:solidFill>
                            <a:schemeClr val="bg1"/>
                          </a:solidFill>
                        </a:rPr>
                        <a:t>How to Incentivize You</a:t>
                      </a:r>
                      <a:endParaRPr lang="en-US">
                        <a:solidFill>
                          <a:schemeClr val="bg1"/>
                        </a:solidFill>
                      </a:endParaRPr>
                    </a:p>
                  </a:txBody>
                  <a:tcPr>
                    <a:lnL w="0">
                      <a:noFill/>
                    </a:lnL>
                    <a:lnR w="0">
                      <a:noFill/>
                    </a:lnR>
                    <a:lnT w="0">
                      <a:noFill/>
                    </a:lnT>
                    <a:lnB w="0">
                      <a:noFill/>
                    </a:lnB>
                    <a:lnTlToBr w="0">
                      <a:noFill/>
                    </a:lnTlToBr>
                    <a:lnBlToTr w="0">
                      <a:noFill/>
                    </a:lnBlToTr>
                    <a:noFill/>
                  </a:tcPr>
                </a:tc>
                <a:tc>
                  <a:txBody>
                    <a:bodyPr/>
                    <a:lstStyle/>
                    <a:p>
                      <a:pPr lvl="0">
                        <a:buNone/>
                      </a:pPr>
                      <a:r>
                        <a:rPr lang="en-US" sz="1100" b="0">
                          <a:solidFill>
                            <a:schemeClr val="bg1"/>
                          </a:solidFill>
                        </a:rPr>
                        <a:t>Individual, Group</a:t>
                      </a:r>
                      <a:endParaRPr lang="en-US">
                        <a:solidFill>
                          <a:schemeClr val="bg1"/>
                        </a:solidFill>
                      </a:endParaRPr>
                    </a:p>
                  </a:txBody>
                  <a:tcPr>
                    <a:lnL w="0">
                      <a:noFill/>
                    </a:lnL>
                    <a:lnR w="0">
                      <a:noFill/>
                    </a:lnR>
                    <a:lnT w="0">
                      <a:noFill/>
                    </a:lnT>
                    <a:lnB w="0">
                      <a:noFill/>
                    </a:lnB>
                    <a:lnTlToBr w="0">
                      <a:noFill/>
                    </a:lnTlToBr>
                    <a:lnBlToTr w="0">
                      <a:noFill/>
                    </a:lnBlToTr>
                    <a:noFill/>
                  </a:tcPr>
                </a:tc>
                <a:tc>
                  <a:txBody>
                    <a:bodyPr/>
                    <a:lstStyle/>
                    <a:p>
                      <a:pPr marL="0" marR="0" lvl="0" indent="0" algn="l" defTabSz="914400" rtl="0">
                        <a:lnSpc>
                          <a:spcPct val="100000"/>
                        </a:lnSpc>
                        <a:spcBef>
                          <a:spcPts val="0"/>
                        </a:spcBef>
                        <a:spcAft>
                          <a:spcPts val="0"/>
                        </a:spcAft>
                        <a:buClrTx/>
                        <a:buSzTx/>
                        <a:buFontTx/>
                        <a:buNone/>
                        <a:tabLst/>
                        <a:defRPr/>
                      </a:pPr>
                      <a:r>
                        <a:rPr lang="en-US" sz="1100" b="0" i="0" u="none" strike="noStrike" kern="1200" cap="none" spc="0" normalizeH="0" baseline="0" noProof="0">
                          <a:ln>
                            <a:noFill/>
                          </a:ln>
                          <a:solidFill>
                            <a:schemeClr val="bg1"/>
                          </a:solidFill>
                          <a:effectLst/>
                          <a:uLnTx/>
                          <a:uFillTx/>
                          <a:latin typeface="Franklin Gothic Book"/>
                          <a:ea typeface="+mn-ea"/>
                          <a:cs typeface="+mn-cs"/>
                        </a:rPr>
                        <a:t>Premier</a:t>
                      </a:r>
                      <a:endParaRPr lang="en-US" sz="1100" b="0">
                        <a:solidFill>
                          <a:schemeClr val="bg1"/>
                        </a:solidFill>
                      </a:endParaRPr>
                    </a:p>
                  </a:txBody>
                  <a:tcPr>
                    <a:lnL w="0">
                      <a:noFill/>
                    </a:lnL>
                    <a:lnR w="0">
                      <a:noFill/>
                    </a:lnR>
                    <a:lnT w="0">
                      <a:noFill/>
                    </a:lnT>
                    <a:lnB w="0">
                      <a:noFill/>
                    </a:lnB>
                    <a:lnTlToBr w="0">
                      <a:noFill/>
                    </a:lnTlToBr>
                    <a:lnBlToTr w="0">
                      <a:noFill/>
                    </a:lnBlToTr>
                    <a:noFill/>
                  </a:tcPr>
                </a:tc>
                <a:tc>
                  <a:txBody>
                    <a:bodyPr/>
                    <a:lstStyle/>
                    <a:p>
                      <a:pPr marL="0" marR="0" lvl="0" indent="0" algn="l" rtl="0">
                        <a:lnSpc>
                          <a:spcPct val="100000"/>
                        </a:lnSpc>
                        <a:spcBef>
                          <a:spcPts val="0"/>
                        </a:spcBef>
                        <a:spcAft>
                          <a:spcPts val="0"/>
                        </a:spcAft>
                        <a:buClrTx/>
                        <a:buSzTx/>
                        <a:buFontTx/>
                        <a:buNone/>
                      </a:pPr>
                      <a:r>
                        <a:rPr lang="en-US" sz="1050" b="1" dirty="0">
                          <a:solidFill>
                            <a:schemeClr val="bg1"/>
                          </a:solidFill>
                          <a:hlinkClick r:id="rId7" action="ppaction://hlinksldjump"/>
                        </a:rPr>
                        <a:t>64</a:t>
                      </a:r>
                      <a:r>
                        <a:rPr lang="en-US" sz="1050" b="1" dirty="0">
                          <a:solidFill>
                            <a:schemeClr val="bg1"/>
                          </a:solidFill>
                        </a:rPr>
                        <a:t>, </a:t>
                      </a:r>
                      <a:r>
                        <a:rPr lang="en-US" sz="1050" b="1" dirty="0">
                          <a:solidFill>
                            <a:schemeClr val="bg1"/>
                          </a:solidFill>
                          <a:hlinkClick r:id="rId8" action="ppaction://hlinksldjump"/>
                        </a:rPr>
                        <a:t>65</a:t>
                      </a:r>
                      <a:endParaRPr lang="en-US" sz="1050" b="1" dirty="0">
                        <a:solidFill>
                          <a:schemeClr val="bg1"/>
                        </a:solidFill>
                      </a:endParaRPr>
                    </a:p>
                  </a:txBody>
                  <a:tcPr>
                    <a:lnL w="0">
                      <a:noFill/>
                    </a:lnL>
                    <a:lnR w="0">
                      <a:noFill/>
                    </a:lnR>
                    <a:lnT w="0">
                      <a:noFill/>
                    </a:lnT>
                    <a:lnB w="0">
                      <a:noFill/>
                    </a:lnB>
                    <a:lnTlToBr w="0">
                      <a:noFill/>
                    </a:lnTlToBr>
                    <a:lnBlToTr w="0">
                      <a:noFill/>
                    </a:lnBlToTr>
                    <a:noFill/>
                  </a:tcPr>
                </a:tc>
                <a:extLst>
                  <a:ext uri="{0D108BD9-81ED-4DB2-BD59-A6C34878D82A}">
                    <a16:rowId xmlns:a16="http://schemas.microsoft.com/office/drawing/2014/main" val="3665081419"/>
                  </a:ext>
                </a:extLst>
              </a:tr>
              <a:tr h="213315">
                <a:tc>
                  <a:txBody>
                    <a:bodyPr/>
                    <a:lstStyle/>
                    <a:p>
                      <a:pPr lvl="0">
                        <a:buNone/>
                      </a:pPr>
                      <a:r>
                        <a:rPr lang="en-US" sz="1100" b="1">
                          <a:solidFill>
                            <a:schemeClr val="bg1"/>
                          </a:solidFill>
                        </a:rPr>
                        <a:t>How You Handle Other People</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solidFill>
                            <a:schemeClr val="bg1"/>
                          </a:solidFill>
                        </a:rPr>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Book" panose="020B0503020102020204"/>
                          <a:ea typeface="+mn-ea"/>
                          <a:cs typeface="+mn-cs"/>
                        </a:rPr>
                        <a:t>Premier</a:t>
                      </a:r>
                      <a:endParaRPr lang="en-US" sz="11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9" action="ppaction://hlinksldjump"/>
                        </a:rPr>
                        <a:t>66</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505948"/>
                  </a:ext>
                </a:extLst>
              </a:tr>
              <a:tr h="213315">
                <a:tc>
                  <a:txBody>
                    <a:bodyPr/>
                    <a:lstStyle/>
                    <a:p>
                      <a:pPr lvl="0">
                        <a:buNone/>
                      </a:pPr>
                      <a:r>
                        <a:rPr lang="en-US" sz="1100" b="1">
                          <a:solidFill>
                            <a:schemeClr val="bg1"/>
                          </a:solidFill>
                        </a:rPr>
                        <a:t>How You Incentivize Others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solidFill>
                            <a:schemeClr val="bg1"/>
                          </a:solidFill>
                        </a:rPr>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Franklin Gothic Book" panose="020B0503020102020204"/>
                          <a:ea typeface="+mn-ea"/>
                          <a:cs typeface="+mn-cs"/>
                        </a:rPr>
                        <a:t>Premier</a:t>
                      </a:r>
                      <a:endParaRPr lang="en-US" sz="1100" b="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0" action="ppaction://hlinksldjump"/>
                        </a:rPr>
                        <a:t>67</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3762793"/>
                  </a:ext>
                </a:extLst>
              </a:tr>
              <a:tr h="213315">
                <a:tc>
                  <a:txBody>
                    <a:bodyPr/>
                    <a:lstStyle/>
                    <a:p>
                      <a:pPr lvl="0">
                        <a:buNone/>
                      </a:pPr>
                      <a:r>
                        <a:rPr lang="en-US" sz="1100" b="1"/>
                        <a:t>How You Influence Others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Book" panose="020B0503020102020204"/>
                          <a:ea typeface="+mn-ea"/>
                          <a:cs typeface="+mn-cs"/>
                        </a:rPr>
                        <a:t>Premier</a:t>
                      </a:r>
                      <a:endParaRPr lang="en-US" sz="11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1" action="ppaction://hlinksldjump"/>
                        </a:rPr>
                        <a:t>68</a:t>
                      </a:r>
                      <a:r>
                        <a:rPr lang="en-US" sz="1050" b="1" dirty="0">
                          <a:solidFill>
                            <a:schemeClr val="bg1"/>
                          </a:solidFill>
                        </a:rPr>
                        <a:t>, </a:t>
                      </a:r>
                      <a:r>
                        <a:rPr lang="en-US" sz="1050" b="1" dirty="0">
                          <a:solidFill>
                            <a:schemeClr val="bg1"/>
                          </a:solidFill>
                          <a:hlinkClick r:id="rId12" action="ppaction://hlinksldjump"/>
                        </a:rPr>
                        <a:t>69</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773604"/>
                  </a:ext>
                </a:extLst>
              </a:tr>
              <a:tr h="213315">
                <a:tc>
                  <a:txBody>
                    <a:bodyPr/>
                    <a:lstStyle/>
                    <a:p>
                      <a:pPr lvl="0">
                        <a:buNone/>
                      </a:pPr>
                      <a:r>
                        <a:rPr lang="en-US" sz="1100" b="1"/>
                        <a:t>Image Management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Book" panose="020B0503020102020204"/>
                          <a:ea typeface="+mn-ea"/>
                          <a:cs typeface="+mn-cs"/>
                        </a:rPr>
                        <a:t>Premier</a:t>
                      </a:r>
                      <a:endParaRPr lang="en-US" sz="11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3" action="ppaction://hlinksldjump"/>
                        </a:rPr>
                        <a:t>70</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4074872"/>
                  </a:ext>
                </a:extLst>
              </a:tr>
              <a:tr h="213315">
                <a:tc>
                  <a:txBody>
                    <a:bodyPr/>
                    <a:lstStyle/>
                    <a:p>
                      <a:pPr lvl="0">
                        <a:buNone/>
                      </a:pPr>
                      <a:r>
                        <a:rPr lang="en-US" sz="1100" b="1"/>
                        <a:t>Increasing Sales Effectiveness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Book" panose="020B0503020102020204"/>
                          <a:ea typeface="+mn-ea"/>
                          <a:cs typeface="+mn-cs"/>
                        </a:rPr>
                        <a:t>Premier</a:t>
                      </a:r>
                      <a:endParaRPr lang="en-US" sz="11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4" action="ppaction://hlinksldjump"/>
                        </a:rPr>
                        <a:t>71</a:t>
                      </a:r>
                      <a:r>
                        <a:rPr lang="en-US" sz="1050" b="1" dirty="0">
                          <a:solidFill>
                            <a:schemeClr val="bg1"/>
                          </a:solidFill>
                        </a:rPr>
                        <a:t>, </a:t>
                      </a:r>
                      <a:r>
                        <a:rPr lang="en-US" sz="1050" b="1" dirty="0">
                          <a:solidFill>
                            <a:schemeClr val="bg1"/>
                          </a:solidFill>
                          <a:hlinkClick r:id="rId15" action="ppaction://hlinksldjump"/>
                        </a:rPr>
                        <a:t>72</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7953059"/>
                  </a:ext>
                </a:extLst>
              </a:tr>
              <a:tr h="210472">
                <a:tc>
                  <a:txBody>
                    <a:bodyPr/>
                    <a:lstStyle/>
                    <a:p>
                      <a:pPr lvl="0">
                        <a:buNone/>
                      </a:pPr>
                      <a:r>
                        <a:rPr lang="en-US" sz="1100" b="1"/>
                        <a:t>Job Families / Job Titles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Book" panose="020B0503020102020204"/>
                          <a:ea typeface="+mn-ea"/>
                          <a:cs typeface="+mn-cs"/>
                        </a:rPr>
                        <a:t>Premier</a:t>
                      </a:r>
                      <a:endParaRPr lang="en-US" sz="11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6" action="ppaction://hlinksldjump"/>
                        </a:rPr>
                        <a:t>73</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6905815"/>
                  </a:ext>
                </a:extLst>
              </a:tr>
              <a:tr h="210472">
                <a:tc>
                  <a:txBody>
                    <a:bodyPr/>
                    <a:lstStyle/>
                    <a:p>
                      <a:pPr lvl="0">
                        <a:buNone/>
                      </a:pPr>
                      <a:r>
                        <a:rPr lang="en-US" sz="1100" b="1"/>
                        <a:t>Managerial Style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Book" panose="020B0503020102020204"/>
                          <a:ea typeface="+mn-ea"/>
                          <a:cs typeface="+mn-cs"/>
                        </a:rPr>
                        <a:t>Premier</a:t>
                      </a:r>
                      <a:endParaRPr lang="en-US" sz="11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7" action="ppaction://hlinksldjump"/>
                        </a:rPr>
                        <a:t>74</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370846"/>
                  </a:ext>
                </a:extLst>
              </a:tr>
              <a:tr h="210472">
                <a:tc>
                  <a:txBody>
                    <a:bodyPr/>
                    <a:lstStyle/>
                    <a:p>
                      <a:r>
                        <a:rPr lang="en-US" sz="1100" b="1"/>
                        <a:t>Organizational Focus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8" action="ppaction://hlinksldjump"/>
                        </a:rPr>
                        <a:t>75</a:t>
                      </a:r>
                      <a:r>
                        <a:rPr lang="en-US" sz="1050" b="1" dirty="0">
                          <a:solidFill>
                            <a:schemeClr val="bg1"/>
                          </a:solidFill>
                        </a:rPr>
                        <a:t>, </a:t>
                      </a:r>
                      <a:r>
                        <a:rPr lang="en-US" sz="1050" b="1" dirty="0">
                          <a:solidFill>
                            <a:schemeClr val="bg1"/>
                          </a:solidFill>
                          <a:hlinkClick r:id="rId19" action="ppaction://hlinksldjump"/>
                        </a:rPr>
                        <a:t>76</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4160967"/>
                  </a:ext>
                </a:extLst>
              </a:tr>
              <a:tr h="210472">
                <a:tc>
                  <a:txBody>
                    <a:bodyPr/>
                    <a:lstStyle/>
                    <a:p>
                      <a:pPr lvl="0">
                        <a:buNone/>
                      </a:pPr>
                      <a:r>
                        <a:rPr lang="en-US" sz="1100" b="1"/>
                        <a:t>Team Player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0" action="ppaction://hlinksldjump"/>
                        </a:rPr>
                        <a:t>77</a:t>
                      </a:r>
                      <a:r>
                        <a:rPr lang="en-US" sz="1050" b="1" dirty="0">
                          <a:solidFill>
                            <a:schemeClr val="bg1"/>
                          </a:solidFill>
                        </a:rPr>
                        <a:t>, </a:t>
                      </a:r>
                      <a:r>
                        <a:rPr lang="en-US" sz="1050" b="1" dirty="0">
                          <a:solidFill>
                            <a:schemeClr val="bg1"/>
                          </a:solidFill>
                          <a:hlinkClick r:id="rId21" action="ppaction://hlinksldjump"/>
                        </a:rPr>
                        <a:t>78</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8711105"/>
                  </a:ext>
                </a:extLst>
              </a:tr>
              <a:tr h="210472">
                <a:tc>
                  <a:txBody>
                    <a:bodyPr/>
                    <a:lstStyle/>
                    <a:p>
                      <a:pPr lvl="0">
                        <a:buNone/>
                      </a:pPr>
                      <a:r>
                        <a:rPr lang="en-US" sz="1100" b="1"/>
                        <a:t>Trust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b="1" dirty="0">
                          <a:solidFill>
                            <a:schemeClr val="bg1"/>
                          </a:solidFill>
                          <a:hlinkClick r:id="rId22" action="ppaction://hlinksldjump"/>
                        </a:rPr>
                        <a:t>79</a:t>
                      </a:r>
                      <a:r>
                        <a:rPr lang="en-US" sz="1050" b="1" dirty="0">
                          <a:solidFill>
                            <a:schemeClr val="bg1"/>
                          </a:solidFill>
                        </a:rPr>
                        <a:t>, </a:t>
                      </a:r>
                      <a:r>
                        <a:rPr lang="en-US" sz="1050" b="1" dirty="0">
                          <a:solidFill>
                            <a:schemeClr val="bg1"/>
                          </a:solidFill>
                          <a:hlinkClick r:id="rId23" action="ppaction://hlinksldjump"/>
                        </a:rPr>
                        <a:t>80</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2845302"/>
                  </a:ext>
                </a:extLst>
              </a:tr>
              <a:tr h="210472">
                <a:tc>
                  <a:txBody>
                    <a:bodyPr/>
                    <a:lstStyle/>
                    <a:p>
                      <a:pPr lvl="0">
                        <a:buNone/>
                      </a:pPr>
                      <a:r>
                        <a:rPr lang="en-US" sz="1100" b="1"/>
                        <a:t>Your Possible Ineffective Tactics</a:t>
                      </a:r>
                      <a:endParaRPr lang="en-US" sz="11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4" action="ppaction://hlinksldjump"/>
                        </a:rPr>
                        <a:t>81</a:t>
                      </a:r>
                      <a:r>
                        <a:rPr lang="en-US" sz="1050" b="1" dirty="0">
                          <a:solidFill>
                            <a:schemeClr val="bg1"/>
                          </a:solidFill>
                        </a:rPr>
                        <a:t>, </a:t>
                      </a:r>
                      <a:r>
                        <a:rPr lang="en-US" sz="1050" b="1" dirty="0">
                          <a:solidFill>
                            <a:schemeClr val="bg1"/>
                          </a:solidFill>
                          <a:hlinkClick r:id="rId25" action="ppaction://hlinksldjump"/>
                        </a:rPr>
                        <a:t>82</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017335"/>
                  </a:ext>
                </a:extLst>
              </a:tr>
              <a:tr h="210472">
                <a:tc>
                  <a:txBody>
                    <a:bodyPr/>
                    <a:lstStyle/>
                    <a:p>
                      <a:pPr lvl="0">
                        <a:buNone/>
                      </a:pPr>
                      <a:r>
                        <a:rPr lang="en-US" sz="1100" b="1"/>
                        <a:t>Your Leadership Style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Book" panose="020B0503020102020204"/>
                          <a:ea typeface="+mn-ea"/>
                          <a:cs typeface="+mn-cs"/>
                        </a:rPr>
                        <a:t>Premier</a:t>
                      </a:r>
                      <a:endParaRPr lang="en-US" sz="11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6" action="ppaction://hlinksldjump"/>
                        </a:rPr>
                        <a:t>83</a:t>
                      </a:r>
                      <a:r>
                        <a:rPr lang="en-US" sz="1050" b="1" dirty="0">
                          <a:solidFill>
                            <a:schemeClr val="bg1"/>
                          </a:solidFill>
                        </a:rPr>
                        <a:t>, </a:t>
                      </a:r>
                      <a:r>
                        <a:rPr lang="en-US" sz="1050" b="1" dirty="0">
                          <a:solidFill>
                            <a:schemeClr val="bg1"/>
                          </a:solidFill>
                          <a:hlinkClick r:id="rId27" action="ppaction://hlinksldjump"/>
                        </a:rPr>
                        <a:t>84</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3189954"/>
                  </a:ext>
                </a:extLst>
              </a:tr>
              <a:tr h="210472">
                <a:tc>
                  <a:txBody>
                    <a:bodyPr/>
                    <a:lstStyle/>
                    <a:p>
                      <a:pPr lvl="0">
                        <a:buNone/>
                      </a:pPr>
                      <a:r>
                        <a:rPr lang="en-US" sz="1100" b="1"/>
                        <a:t>Your Relationship with Child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Book" panose="020B0503020102020204"/>
                          <a:ea typeface="+mn-ea"/>
                          <a:cs typeface="+mn-cs"/>
                        </a:rPr>
                        <a:t>Premier</a:t>
                      </a:r>
                      <a:endParaRPr lang="en-US" sz="11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8" action="ppaction://hlinksldjump"/>
                        </a:rPr>
                        <a:t>85</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2345334"/>
                  </a:ext>
                </a:extLst>
              </a:tr>
              <a:tr h="210472">
                <a:tc>
                  <a:txBody>
                    <a:bodyPr/>
                    <a:lstStyle/>
                    <a:p>
                      <a:pPr lvl="0">
                        <a:buNone/>
                      </a:pPr>
                      <a:r>
                        <a:rPr lang="en-US" sz="1100" b="1"/>
                        <a:t>Your Relationship with Partner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9" action="ppaction://hlinksldjump"/>
                        </a:rPr>
                        <a:t>86</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9889642"/>
                  </a:ext>
                </a:extLst>
              </a:tr>
            </a:tbl>
          </a:graphicData>
        </a:graphic>
      </p:graphicFrame>
      <p:sp>
        <p:nvSpPr>
          <p:cNvPr id="3" name="TextBox 2">
            <a:extLst>
              <a:ext uri="{FF2B5EF4-FFF2-40B4-BE49-F238E27FC236}">
                <a16:creationId xmlns:a16="http://schemas.microsoft.com/office/drawing/2014/main" id="{DFD866FB-45BF-1341-B7CF-3DDF4EA9A4D1}"/>
              </a:ext>
            </a:extLst>
          </p:cNvPr>
          <p:cNvSpPr txBox="1"/>
          <p:nvPr/>
        </p:nvSpPr>
        <p:spPr>
          <a:xfrm>
            <a:off x="11853333" y="6622815"/>
            <a:ext cx="319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5</a:t>
            </a:r>
          </a:p>
        </p:txBody>
      </p:sp>
    </p:spTree>
    <p:extLst>
      <p:ext uri="{BB962C8B-B14F-4D97-AF65-F5344CB8AC3E}">
        <p14:creationId xmlns:p14="http://schemas.microsoft.com/office/powerpoint/2010/main" val="13629834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7AD79EEC-D9C5-5D06-F937-5B790CC6F3BC}"/>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85787" y="684213"/>
            <a:ext cx="3914664"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sz="3600">
                <a:latin typeface="Work Sans"/>
              </a:rPr>
              <a:t>Your Strengths</a:t>
            </a:r>
            <a:br>
              <a:rPr lang="en-US" sz="3600">
                <a:latin typeface="Work Sans"/>
              </a:rPr>
            </a:br>
            <a:r>
              <a:rPr lang="en-US" sz="2200">
                <a:latin typeface="Work Sans"/>
              </a:rPr>
              <a:t>GROUP</a:t>
            </a:r>
            <a:endParaRPr lang="en-US" sz="2200" b="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00532" y="4791075"/>
            <a:ext cx="3857290" cy="206805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a:ea typeface="+mn-lt"/>
                <a:cs typeface="+mn-lt"/>
              </a:rPr>
              <a:t>This is the Group version of the YOUR STRENGTHS report.</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a:latin typeface="Franklin Gothic Book"/>
                <a:ea typeface="Roboto"/>
              </a:rPr>
              <a:t># of Pages:  </a:t>
            </a:r>
            <a:r>
              <a:rPr lang="en-US" sz="1800">
                <a:ea typeface="Roboto"/>
              </a:rPr>
              <a:t>Multiple pages dependent on the size of group</a:t>
            </a:r>
            <a:endParaRPr lang="en-US" sz="1800">
              <a:ea typeface="Roboto"/>
              <a:cs typeface="Roboto"/>
            </a:endParaRP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E11CA71B-054D-5A2C-6466-25789E3362C2}"/>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50</a:t>
            </a:r>
          </a:p>
        </p:txBody>
      </p:sp>
    </p:spTree>
    <p:extLst>
      <p:ext uri="{BB962C8B-B14F-4D97-AF65-F5344CB8AC3E}">
        <p14:creationId xmlns:p14="http://schemas.microsoft.com/office/powerpoint/2010/main" val="5519874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10;&#10;Description automatically generated with medium confidence">
            <a:extLst>
              <a:ext uri="{FF2B5EF4-FFF2-40B4-BE49-F238E27FC236}">
                <a16:creationId xmlns:a16="http://schemas.microsoft.com/office/drawing/2014/main" id="{91EBB4A1-9D2B-949F-21F8-0B8C74A9AF0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4241" y="684213"/>
            <a:ext cx="3937755"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A Guide For Your Sales Manager</a:t>
            </a:r>
            <a:br>
              <a:rPr lang="en-US">
                <a:latin typeface="Work Sans"/>
              </a:rPr>
            </a:br>
            <a:r>
              <a:rPr lang="en-US" sz="2200">
                <a:latin typeface="Work Sans"/>
              </a:rPr>
              <a:t>INDIVIDUAL</a:t>
            </a:r>
            <a:endParaRPr lang="en-US" sz="2200"/>
          </a:p>
        </p:txBody>
      </p:sp>
      <p:sp>
        <p:nvSpPr>
          <p:cNvPr id="4" name="Content Placeholder 2">
            <a:extLst>
              <a:ext uri="{FF2B5EF4-FFF2-40B4-BE49-F238E27FC236}">
                <a16:creationId xmlns:a16="http://schemas.microsoft.com/office/drawing/2014/main" id="{DC9C78E0-FC43-24A2-91F6-A5A5C1053FA1}"/>
              </a:ext>
            </a:extLst>
          </p:cNvPr>
          <p:cNvSpPr txBox="1">
            <a:spLocks/>
          </p:cNvSpPr>
          <p:nvPr/>
        </p:nvSpPr>
        <p:spPr>
          <a:xfrm>
            <a:off x="460100" y="3689937"/>
            <a:ext cx="3713874" cy="316418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dirty="0">
                <a:solidFill>
                  <a:schemeClr val="bg1"/>
                </a:solidFill>
                <a:effectLst/>
                <a:ea typeface="Roboto"/>
                <a:cs typeface="Roboto"/>
              </a:rPr>
              <a:t>This </a:t>
            </a:r>
            <a:r>
              <a:rPr lang="en-US" sz="1800" dirty="0">
                <a:solidFill>
                  <a:schemeClr val="bg1"/>
                </a:solidFill>
                <a:ea typeface="Roboto"/>
                <a:cs typeface="Roboto"/>
              </a:rPr>
              <a:t>topic</a:t>
            </a:r>
            <a:r>
              <a:rPr lang="en-US" sz="1800" dirty="0">
                <a:solidFill>
                  <a:schemeClr val="bg1"/>
                </a:solidFill>
                <a:effectLst/>
                <a:ea typeface="Roboto"/>
                <a:cs typeface="Roboto"/>
              </a:rPr>
              <a:t> </a:t>
            </a:r>
            <a:r>
              <a:rPr lang="en-US" sz="1800" dirty="0">
                <a:solidFill>
                  <a:schemeClr val="bg1"/>
                </a:solidFill>
                <a:ea typeface="Roboto"/>
                <a:cs typeface="Roboto"/>
              </a:rPr>
              <a:t>serves as a guide for </a:t>
            </a:r>
            <a:r>
              <a:rPr lang="en-US" sz="1800" dirty="0">
                <a:solidFill>
                  <a:schemeClr val="bg1"/>
                </a:solidFill>
                <a:effectLst/>
                <a:ea typeface="Roboto"/>
                <a:cs typeface="Roboto"/>
              </a:rPr>
              <a:t>your </a:t>
            </a:r>
            <a:r>
              <a:rPr lang="en-US" sz="1800" dirty="0">
                <a:solidFill>
                  <a:schemeClr val="bg1"/>
                </a:solidFill>
                <a:ea typeface="Roboto"/>
                <a:cs typeface="Roboto"/>
              </a:rPr>
              <a:t>sales manager on how to best work with you.  The report is divided into three sections:  What you tend to do well, what your manager can do to increase your effectiveness, and what may happen if you are not managed properly.</a:t>
            </a:r>
            <a:endParaRPr lang="en-US" sz="1800" dirty="0">
              <a:solidFill>
                <a:schemeClr val="bg1"/>
              </a:solidFill>
              <a:effectLst/>
              <a:ea typeface="Roboto"/>
              <a:cs typeface="Roboto"/>
            </a:endParaRPr>
          </a:p>
          <a:p>
            <a:endParaRPr lang="en-US" sz="1800" dirty="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1-2</a:t>
            </a: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8" name="TextBox 7">
            <a:extLst>
              <a:ext uri="{FF2B5EF4-FFF2-40B4-BE49-F238E27FC236}">
                <a16:creationId xmlns:a16="http://schemas.microsoft.com/office/drawing/2014/main" id="{8FCF3CB1-B03B-1E69-1999-447D4492A941}"/>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51</a:t>
            </a:r>
          </a:p>
        </p:txBody>
      </p:sp>
    </p:spTree>
    <p:extLst>
      <p:ext uri="{BB962C8B-B14F-4D97-AF65-F5344CB8AC3E}">
        <p14:creationId xmlns:p14="http://schemas.microsoft.com/office/powerpoint/2010/main" val="2800820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with medium confidence">
            <a:extLst>
              <a:ext uri="{FF2B5EF4-FFF2-40B4-BE49-F238E27FC236}">
                <a16:creationId xmlns:a16="http://schemas.microsoft.com/office/drawing/2014/main" id="{4A7CF9D3-FA5B-9C6A-74A8-A74799AA7EE3}"/>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1894" y="684213"/>
            <a:ext cx="3962449"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874241" cy="2600069"/>
          </a:xfrm>
        </p:spPr>
        <p:txBody>
          <a:bodyPr/>
          <a:lstStyle/>
          <a:p>
            <a:r>
              <a:rPr lang="en-US">
                <a:latin typeface="Work Sans"/>
              </a:rPr>
              <a:t>Accountability</a:t>
            </a:r>
            <a:br>
              <a:rPr lang="en-US">
                <a:latin typeface="Work Sans"/>
              </a:rPr>
            </a:br>
            <a:r>
              <a:rPr lang="en-US" sz="2200">
                <a:latin typeface="Work Sans"/>
              </a:rPr>
              <a:t>INDIVIDUAL</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3228975"/>
            <a:ext cx="3713874" cy="362515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a:solidFill>
                  <a:schemeClr val="bg1"/>
                </a:solidFill>
                <a:effectLst/>
                <a:ea typeface="Roboto"/>
                <a:cs typeface="Roboto"/>
              </a:rPr>
              <a:t>This </a:t>
            </a:r>
            <a:r>
              <a:rPr lang="en-US" sz="1800" dirty="0">
                <a:solidFill>
                  <a:schemeClr val="bg1"/>
                </a:solidFill>
                <a:ea typeface="Roboto"/>
                <a:cs typeface="Roboto"/>
              </a:rPr>
              <a:t>Insights topic</a:t>
            </a:r>
            <a:r>
              <a:rPr lang="en-US" sz="1800">
                <a:solidFill>
                  <a:schemeClr val="bg1"/>
                </a:solidFill>
                <a:effectLst/>
                <a:ea typeface="Roboto"/>
                <a:cs typeface="Roboto"/>
              </a:rPr>
              <a:t> focuses on accountability. The report is divided into three sections: how you encourage accountability in others (Component Usual scores), how others can encourage accountability with you (Component Need scores), and what happens to your accountability when things go wrong (Component Stress scores).</a:t>
            </a:r>
          </a:p>
          <a:p>
            <a:endParaRPr lang="en-US" sz="180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1-2</a:t>
            </a:r>
            <a:endParaRPr lang="en-US" sz="1800">
              <a:solidFill>
                <a:schemeClr val="bg1"/>
              </a:solidFill>
              <a:latin typeface="Franklin Gothic Book"/>
              <a:ea typeface="Roboto"/>
            </a:endParaRP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A6DDD733-11C1-0D9C-4A64-28856D6C1D79}"/>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52</a:t>
            </a:r>
          </a:p>
        </p:txBody>
      </p:sp>
    </p:spTree>
    <p:extLst>
      <p:ext uri="{BB962C8B-B14F-4D97-AF65-F5344CB8AC3E}">
        <p14:creationId xmlns:p14="http://schemas.microsoft.com/office/powerpoint/2010/main" val="3897994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DB003527-E3D4-B014-D542-501ACA57D37C}"/>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0599" y="684213"/>
            <a:ext cx="3965040"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902462" cy="2600069"/>
          </a:xfrm>
        </p:spPr>
        <p:txBody>
          <a:bodyPr/>
          <a:lstStyle/>
          <a:p>
            <a:r>
              <a:rPr lang="en-US">
                <a:latin typeface="Work Sans"/>
              </a:rPr>
              <a:t>Accountability</a:t>
            </a:r>
            <a:br>
              <a:rPr lang="en-US">
                <a:latin typeface="Work Sans"/>
              </a:rPr>
            </a:br>
            <a:r>
              <a:rPr lang="en-US" sz="2200" dirty="0">
                <a:latin typeface="Work Sans"/>
              </a:rPr>
              <a:t>GROUP</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4886324"/>
            <a:ext cx="3909258" cy="1967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is the Group version of the ACCOUNTABILITY report.</a:t>
            </a:r>
          </a:p>
          <a:p>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a:solidFill>
                  <a:schemeClr val="bg1"/>
                </a:solidFill>
                <a:ea typeface="Roboto"/>
              </a:rPr>
              <a:t>Multiple pages dependent on the size of group</a:t>
            </a: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91321C04-6DA5-8795-7C65-35AF2434CC28}"/>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53</a:t>
            </a:r>
          </a:p>
        </p:txBody>
      </p:sp>
    </p:spTree>
    <p:extLst>
      <p:ext uri="{BB962C8B-B14F-4D97-AF65-F5344CB8AC3E}">
        <p14:creationId xmlns:p14="http://schemas.microsoft.com/office/powerpoint/2010/main" val="19723488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 email&#10;&#10;Description automatically generated">
            <a:extLst>
              <a:ext uri="{FF2B5EF4-FFF2-40B4-BE49-F238E27FC236}">
                <a16:creationId xmlns:a16="http://schemas.microsoft.com/office/drawing/2014/main" id="{22E80043-C2CB-06F8-C5DC-A8F77C9FD143}"/>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515976" y="684213"/>
            <a:ext cx="3854285"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normAutofit/>
          </a:bodyPr>
          <a:lstStyle/>
          <a:p>
            <a:r>
              <a:rPr lang="en-US">
                <a:latin typeface="Work Sans"/>
              </a:rPr>
              <a:t>Advanced Behavioral Analysis</a:t>
            </a:r>
            <a:br>
              <a:rPr lang="en-US">
                <a:latin typeface="Work Sans"/>
              </a:rPr>
            </a:br>
            <a:r>
              <a:rPr lang="en-US" sz="2200">
                <a:latin typeface="Work Sans"/>
              </a:rPr>
              <a:t>INDIVIDUAL</a:t>
            </a:r>
            <a:endParaRPr lang="en-US"/>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3933824"/>
            <a:ext cx="3857290" cy="286025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buNone/>
              <a:defRPr/>
            </a:pPr>
            <a:r>
              <a:rPr lang="en-US" sz="1800" dirty="0">
                <a:latin typeface="Franklin Gothic Book"/>
                <a:ea typeface="Roboto"/>
                <a:cs typeface="Roboto"/>
              </a:rPr>
              <a:t>This report utilizes advanced Birkman interpretation concepts to identify significant scores and patterns. This report is intended for use only by Birkman Certified Professionals. The language in the report is direct and likely not suitable for the respondent.</a:t>
            </a:r>
          </a:p>
          <a:p>
            <a:pPr marL="0" indent="0">
              <a:lnSpc>
                <a:spcPct val="100000"/>
              </a:lnSpc>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ea typeface="Roboto"/>
              </a:rPr>
              <a:t>2</a:t>
            </a:r>
            <a:endParaRPr lang="en-US" sz="1800" dirty="0">
              <a:ea typeface="Roboto"/>
              <a:cs typeface="Roboto"/>
            </a:endParaRPr>
          </a:p>
          <a:p>
            <a:pPr marL="0" indent="0">
              <a:lnSpc>
                <a:spcPct val="150000"/>
              </a:lnSpc>
              <a:spcBef>
                <a:spcPts val="0"/>
              </a:spcBef>
              <a:buFontTx/>
              <a:buNone/>
              <a:defRPr/>
            </a:pPr>
            <a:endParaRPr lang="en-US" sz="2000" dirty="0">
              <a:ea typeface="Roboto"/>
            </a:endParaRPr>
          </a:p>
          <a:p>
            <a:pPr>
              <a:buFontTx/>
              <a:buChar char="•"/>
              <a:defRPr/>
            </a:pPr>
            <a:endParaRPr lang="en-US" dirty="0"/>
          </a:p>
        </p:txBody>
      </p:sp>
      <p:sp>
        <p:nvSpPr>
          <p:cNvPr id="4" name="TextBox 3">
            <a:extLst>
              <a:ext uri="{FF2B5EF4-FFF2-40B4-BE49-F238E27FC236}">
                <a16:creationId xmlns:a16="http://schemas.microsoft.com/office/drawing/2014/main" id="{C6EEC60B-CC0A-8EF2-BDEC-2479A4D622E7}"/>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54</a:t>
            </a:r>
          </a:p>
        </p:txBody>
      </p:sp>
    </p:spTree>
    <p:extLst>
      <p:ext uri="{BB962C8B-B14F-4D97-AF65-F5344CB8AC3E}">
        <p14:creationId xmlns:p14="http://schemas.microsoft.com/office/powerpoint/2010/main" val="36848287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324DEAF-969F-6696-2DF4-18FC153602C7}"/>
              </a:ext>
            </a:extLst>
          </p:cNvPr>
          <p:cNvPicPr>
            <a:picLocks noGrp="1" noChangeAspect="1"/>
          </p:cNvPicPr>
          <p:nvPr>
            <p:ph sz="quarter" idx="10"/>
          </p:nvPr>
        </p:nvPicPr>
        <p:blipFill>
          <a:blip r:embed="rId2"/>
          <a:stretch>
            <a:fillRect/>
          </a:stretch>
        </p:blipFill>
        <p:spPr>
          <a:xfrm>
            <a:off x="6476309" y="684213"/>
            <a:ext cx="3933619"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dirty="0">
                <a:latin typeface="Work Sans"/>
              </a:rPr>
              <a:t>Advanced Summary</a:t>
            </a:r>
            <a:br>
              <a:rPr lang="en-US" dirty="0">
                <a:latin typeface="Work Sans"/>
              </a:rPr>
            </a:br>
            <a:r>
              <a:rPr lang="en-US" sz="2200">
                <a:latin typeface="Work Sans"/>
              </a:rPr>
              <a:t>INDIVIDUAL</a:t>
            </a:r>
            <a:endParaRPr lang="en-US" sz="2200" b="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00532" y="2638425"/>
            <a:ext cx="3988993" cy="422070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dirty="0">
                <a:ea typeface="+mn-lt"/>
                <a:cs typeface="+mn-lt"/>
              </a:rPr>
              <a:t>The Advanced Summary offers the BCP a quick way to view most of a respondent’s results on one page.  This page includes scores for the Birkman Map, Birkman Interests, Birkman Components, Organizational (Task) Focus, Work Styles and Image Management. This report is specifically for the BCP and is not generally recommended for </a:t>
            </a:r>
            <a:r>
              <a:rPr lang="en-US" sz="1800">
                <a:ea typeface="+mn-lt"/>
                <a:cs typeface="+mn-lt"/>
              </a:rPr>
              <a:t>the respondent.</a:t>
            </a:r>
            <a:endParaRPr lang="en-US" sz="1800" dirty="0">
              <a:ea typeface="+mn-lt"/>
              <a:cs typeface="+mn-lt"/>
            </a:endParaRPr>
          </a:p>
          <a:p>
            <a:pPr marL="0" indent="0">
              <a:lnSpc>
                <a:spcPct val="100000"/>
              </a:lnSpc>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ea typeface="Roboto"/>
              </a:rPr>
              <a:t>1</a:t>
            </a:r>
            <a:endParaRPr lang="en-US" sz="1800" dirty="0">
              <a:ea typeface="Roboto"/>
              <a:cs typeface="Roboto"/>
            </a:endParaRPr>
          </a:p>
          <a:p>
            <a:pPr marL="0" indent="0">
              <a:lnSpc>
                <a:spcPct val="150000"/>
              </a:lnSpc>
              <a:spcBef>
                <a:spcPts val="0"/>
              </a:spcBef>
              <a:buFontTx/>
              <a:buNone/>
              <a:defRPr/>
            </a:pPr>
            <a:endParaRPr lang="en-US" sz="2000" dirty="0">
              <a:ea typeface="Roboto"/>
            </a:endParaRPr>
          </a:p>
          <a:p>
            <a:pPr>
              <a:buFontTx/>
              <a:buChar char="•"/>
              <a:defRPr/>
            </a:pPr>
            <a:endParaRPr lang="en-US" dirty="0"/>
          </a:p>
        </p:txBody>
      </p:sp>
      <p:sp>
        <p:nvSpPr>
          <p:cNvPr id="4" name="TextBox 3">
            <a:extLst>
              <a:ext uri="{FF2B5EF4-FFF2-40B4-BE49-F238E27FC236}">
                <a16:creationId xmlns:a16="http://schemas.microsoft.com/office/drawing/2014/main" id="{8AE7841C-D79F-7F19-E89C-CE821B90C97E}"/>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55</a:t>
            </a:r>
            <a:endParaRPr lang="en-US" dirty="0">
              <a:solidFill>
                <a:schemeClr val="bg1"/>
              </a:solidFill>
            </a:endParaRPr>
          </a:p>
        </p:txBody>
      </p:sp>
    </p:spTree>
    <p:extLst>
      <p:ext uri="{BB962C8B-B14F-4D97-AF65-F5344CB8AC3E}">
        <p14:creationId xmlns:p14="http://schemas.microsoft.com/office/powerpoint/2010/main" val="2833851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xt, application, Word&#10;&#10;Description automatically generated">
            <a:extLst>
              <a:ext uri="{FF2B5EF4-FFF2-40B4-BE49-F238E27FC236}">
                <a16:creationId xmlns:a16="http://schemas.microsoft.com/office/drawing/2014/main" id="{7B1C550E-E0C9-2F2C-8923-92A587276FA5}"/>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503491" y="684213"/>
            <a:ext cx="3879256"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Coaching Report</a:t>
            </a:r>
            <a:br>
              <a:rPr lang="en-US">
                <a:latin typeface="Work Sans"/>
              </a:rPr>
            </a:br>
            <a:r>
              <a:rPr lang="en-US" sz="2200">
                <a:latin typeface="Work Sans"/>
              </a:rPr>
              <a:t>INDIVIDUAL</a:t>
            </a:r>
            <a:endParaRPr lang="en-US" sz="2200"/>
          </a:p>
        </p:txBody>
      </p:sp>
      <p:sp>
        <p:nvSpPr>
          <p:cNvPr id="4" name="Content Placeholder 2">
            <a:extLst>
              <a:ext uri="{FF2B5EF4-FFF2-40B4-BE49-F238E27FC236}">
                <a16:creationId xmlns:a16="http://schemas.microsoft.com/office/drawing/2014/main" id="{AD518E9D-34FE-57AA-9463-F5D3E99996FC}"/>
              </a:ext>
            </a:extLst>
          </p:cNvPr>
          <p:cNvSpPr txBox="1">
            <a:spLocks/>
          </p:cNvSpPr>
          <p:nvPr/>
        </p:nvSpPr>
        <p:spPr>
          <a:xfrm>
            <a:off x="400532" y="3933824"/>
            <a:ext cx="3857290" cy="286025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buNone/>
              <a:defRPr/>
            </a:pPr>
            <a:r>
              <a:rPr lang="en-US" sz="1800" dirty="0">
                <a:latin typeface="Franklin Gothic Book"/>
                <a:ea typeface="Roboto"/>
                <a:cs typeface="Roboto"/>
              </a:rPr>
              <a:t>This Coaching Report is a comprehensive report that is designed for use by both the coach and client.  The report's primary purpose is to assist the respondent towards making meaningful changes during the coaching process.</a:t>
            </a:r>
          </a:p>
          <a:p>
            <a:pPr marL="0" indent="0">
              <a:lnSpc>
                <a:spcPct val="100000"/>
              </a:lnSpc>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ea typeface="Roboto"/>
              </a:rPr>
              <a:t>2</a:t>
            </a:r>
            <a:endParaRPr lang="en-US" sz="1800" dirty="0">
              <a:ea typeface="Roboto"/>
              <a:cs typeface="Roboto"/>
            </a:endParaRP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7" name="TextBox 6">
            <a:extLst>
              <a:ext uri="{FF2B5EF4-FFF2-40B4-BE49-F238E27FC236}">
                <a16:creationId xmlns:a16="http://schemas.microsoft.com/office/drawing/2014/main" id="{A9B521B2-1589-6E5A-7486-D714A3787954}"/>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56</a:t>
            </a:r>
          </a:p>
        </p:txBody>
      </p:sp>
    </p:spTree>
    <p:extLst>
      <p:ext uri="{BB962C8B-B14F-4D97-AF65-F5344CB8AC3E}">
        <p14:creationId xmlns:p14="http://schemas.microsoft.com/office/powerpoint/2010/main" val="9058167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able&#10;&#10;Description automatically generated">
            <a:extLst>
              <a:ext uri="{FF2B5EF4-FFF2-40B4-BE49-F238E27FC236}">
                <a16:creationId xmlns:a16="http://schemas.microsoft.com/office/drawing/2014/main" id="{817C3A3C-EC96-634F-6B2A-67914DBF951F}"/>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04794" y="859631"/>
            <a:ext cx="3676650" cy="4733925"/>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Coaching to Needs</a:t>
            </a:r>
            <a:br>
              <a:rPr lang="en-US">
                <a:latin typeface="Work Sans"/>
              </a:rPr>
            </a:br>
            <a:r>
              <a:rPr lang="en-US" sz="2200">
                <a:latin typeface="Work Sans"/>
              </a:rPr>
              <a:t>INDIVIDUAL</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3228975"/>
            <a:ext cx="3713874" cy="362515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a:solidFill>
                  <a:schemeClr val="bg1"/>
                </a:solidFill>
                <a:effectLst/>
                <a:ea typeface="Roboto"/>
                <a:cs typeface="Roboto"/>
              </a:rPr>
              <a:t>The Coaching to Needs Report is a summary of the respondent's key strengths and the support needed from the environment in a coaching context. The first part of </a:t>
            </a:r>
            <a:r>
              <a:rPr lang="en-US" sz="1800" dirty="0">
                <a:solidFill>
                  <a:schemeClr val="bg1"/>
                </a:solidFill>
                <a:ea typeface="Roboto"/>
                <a:cs typeface="Roboto"/>
              </a:rPr>
              <a:t>each statement</a:t>
            </a:r>
            <a:r>
              <a:rPr lang="en-US" sz="1800">
                <a:solidFill>
                  <a:schemeClr val="bg1"/>
                </a:solidFill>
                <a:effectLst/>
                <a:ea typeface="Roboto"/>
                <a:cs typeface="Roboto"/>
              </a:rPr>
              <a:t> describes the respondent's style; the second offers coaching suggestions based on the respondent's </a:t>
            </a:r>
            <a:r>
              <a:rPr lang="en-US" sz="1800" dirty="0">
                <a:solidFill>
                  <a:schemeClr val="bg1"/>
                </a:solidFill>
                <a:ea typeface="Roboto"/>
                <a:cs typeface="Roboto"/>
              </a:rPr>
              <a:t>Needs</a:t>
            </a:r>
            <a:r>
              <a:rPr lang="en-US" sz="1800">
                <a:solidFill>
                  <a:schemeClr val="bg1"/>
                </a:solidFill>
                <a:effectLst/>
                <a:ea typeface="Roboto"/>
                <a:cs typeface="Roboto"/>
              </a:rPr>
              <a:t> scores.</a:t>
            </a:r>
          </a:p>
          <a:p>
            <a:endParaRPr lang="en-US" sz="180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1</a:t>
            </a:r>
            <a:endParaRPr lang="en-US" sz="1800">
              <a:solidFill>
                <a:schemeClr val="bg1"/>
              </a:solidFill>
              <a:latin typeface="Franklin Gothic Book"/>
              <a:ea typeface="Roboto"/>
            </a:endParaRP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B0BEC755-72CE-9697-528D-94FE81687F7E}"/>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57</a:t>
            </a:r>
          </a:p>
        </p:txBody>
      </p:sp>
    </p:spTree>
    <p:extLst>
      <p:ext uri="{BB962C8B-B14F-4D97-AF65-F5344CB8AC3E}">
        <p14:creationId xmlns:p14="http://schemas.microsoft.com/office/powerpoint/2010/main" val="20491580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ext&#10;&#10;Description automatically generated with low confidence">
            <a:extLst>
              <a:ext uri="{FF2B5EF4-FFF2-40B4-BE49-F238E27FC236}">
                <a16:creationId xmlns:a16="http://schemas.microsoft.com/office/drawing/2014/main" id="{C332EF4D-6E04-D3CF-14AC-34F7637312E5}"/>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47656" y="859631"/>
            <a:ext cx="3590925" cy="4733925"/>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940093" cy="2600069"/>
          </a:xfrm>
        </p:spPr>
        <p:txBody>
          <a:bodyPr/>
          <a:lstStyle/>
          <a:p>
            <a:r>
              <a:rPr lang="en-US">
                <a:latin typeface="Work Sans"/>
              </a:rPr>
              <a:t>Component Combinations</a:t>
            </a:r>
            <a:br>
              <a:rPr lang="en-US">
                <a:latin typeface="Work Sans"/>
              </a:rPr>
            </a:br>
            <a:r>
              <a:rPr lang="en-US" sz="2200" dirty="0">
                <a:latin typeface="Work Sans"/>
              </a:rPr>
              <a:t>GROUP</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3429000"/>
            <a:ext cx="3909258" cy="34251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is a </a:t>
            </a:r>
            <a:r>
              <a:rPr lang="en-US" sz="1800" dirty="0">
                <a:solidFill>
                  <a:schemeClr val="bg1"/>
                </a:solidFill>
                <a:ea typeface="+mn-lt"/>
                <a:cs typeface="+mn-lt"/>
              </a:rPr>
              <a:t>Group</a:t>
            </a:r>
            <a:r>
              <a:rPr lang="en-US" sz="1800">
                <a:solidFill>
                  <a:schemeClr val="bg1"/>
                </a:solidFill>
                <a:ea typeface="+mn-lt"/>
                <a:cs typeface="+mn-lt"/>
              </a:rPr>
              <a:t> report that combines the information from two Birkman Components to illustrate how different scoring combinations can impact behavior. It is great to use with teams who have a solid understanding of the Birkman Components and are ready to go to the next level. Five Component combinations are offered.</a:t>
            </a:r>
          </a:p>
          <a:p>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a:solidFill>
                  <a:schemeClr val="bg1"/>
                </a:solidFill>
                <a:ea typeface="Roboto"/>
              </a:rPr>
              <a:t>up to 15</a:t>
            </a: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DF044C27-D54D-415B-54D5-AAEED9656AB7}"/>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58</a:t>
            </a:r>
          </a:p>
        </p:txBody>
      </p:sp>
    </p:spTree>
    <p:extLst>
      <p:ext uri="{BB962C8B-B14F-4D97-AF65-F5344CB8AC3E}">
        <p14:creationId xmlns:p14="http://schemas.microsoft.com/office/powerpoint/2010/main" val="29852753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458506" cy="2600069"/>
          </a:xfrm>
        </p:spPr>
        <p:txBody>
          <a:bodyPr>
            <a:normAutofit/>
          </a:bodyPr>
          <a:lstStyle/>
          <a:p>
            <a:r>
              <a:rPr lang="en-US">
                <a:latin typeface="Work Sans"/>
              </a:rPr>
              <a:t>Comprint</a:t>
            </a:r>
            <a:br>
              <a:rPr lang="en-US">
                <a:latin typeface="Work Sans"/>
              </a:rPr>
            </a:br>
            <a:r>
              <a:rPr lang="en-US" sz="2200">
                <a:latin typeface="Work Sans"/>
              </a:rPr>
              <a:t>GROUP</a:t>
            </a:r>
            <a:endParaRPr lang="en-US"/>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3429000"/>
            <a:ext cx="3857290" cy="336507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2"/>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This report is a </a:t>
            </a:r>
            <a:r>
              <a:rPr lang="en-US" sz="1800" dirty="0">
                <a:latin typeface="Franklin Gothic Book"/>
                <a:ea typeface="Roboto"/>
                <a:cs typeface="Roboto"/>
              </a:rPr>
              <a:t>BCP-only</a:t>
            </a:r>
            <a:r>
              <a:rPr lang="en-US" sz="1800">
                <a:latin typeface="Franklin Gothic Book"/>
                <a:ea typeface="Roboto"/>
                <a:cs typeface="Roboto"/>
              </a:rPr>
              <a:t> tool for analyzing and comparing Birkman data. Because scores are the only information provided, the report requires a good working knowledge of Birkman scales and should only be used by Birkman Certified Professionals.</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a:ea typeface="Roboto"/>
              </a:rPr>
              <a:t>Multiple pages dependent on the size of group</a:t>
            </a:r>
            <a:endParaRPr lang="en-US" sz="1800">
              <a:ea typeface="Roboto"/>
              <a:cs typeface="Roboto"/>
            </a:endParaRPr>
          </a:p>
          <a:p>
            <a:pPr marL="0" indent="0">
              <a:lnSpc>
                <a:spcPct val="100000"/>
              </a:lnSpc>
              <a:spcBef>
                <a:spcPts val="0"/>
              </a:spcBef>
              <a:buNone/>
              <a:defRPr/>
            </a:pPr>
            <a:endParaRPr lang="en-US" sz="2000">
              <a:ea typeface="Roboto"/>
            </a:endParaRPr>
          </a:p>
          <a:p>
            <a:pPr>
              <a:buFontTx/>
              <a:buChar char="•"/>
              <a:defRPr/>
            </a:pPr>
            <a:endParaRPr lang="en-US"/>
          </a:p>
        </p:txBody>
      </p:sp>
      <p:pic>
        <p:nvPicPr>
          <p:cNvPr id="7" name="Content Placeholder 6" descr="Application&#10;&#10;Description automatically generated">
            <a:extLst>
              <a:ext uri="{FF2B5EF4-FFF2-40B4-BE49-F238E27FC236}">
                <a16:creationId xmlns:a16="http://schemas.microsoft.com/office/drawing/2014/main" id="{4AF63492-E2B6-9FBC-5329-30C179C7DED2}"/>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604794" y="864394"/>
            <a:ext cx="3676650" cy="4724400"/>
          </a:xfrm>
          <a:prstGeom prst="rect">
            <a:avLst/>
          </a:prstGeom>
        </p:spPr>
      </p:pic>
      <p:sp>
        <p:nvSpPr>
          <p:cNvPr id="4" name="TextBox 3">
            <a:extLst>
              <a:ext uri="{FF2B5EF4-FFF2-40B4-BE49-F238E27FC236}">
                <a16:creationId xmlns:a16="http://schemas.microsoft.com/office/drawing/2014/main" id="{D38C6FAC-D984-023B-23AD-BBAE4B3B3318}"/>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59</a:t>
            </a:r>
          </a:p>
        </p:txBody>
      </p:sp>
    </p:spTree>
    <p:extLst>
      <p:ext uri="{BB962C8B-B14F-4D97-AF65-F5344CB8AC3E}">
        <p14:creationId xmlns:p14="http://schemas.microsoft.com/office/powerpoint/2010/main" val="2278880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indoor&#10;&#10;Description automatically generated">
            <a:extLst>
              <a:ext uri="{FF2B5EF4-FFF2-40B4-BE49-F238E27FC236}">
                <a16:creationId xmlns:a16="http://schemas.microsoft.com/office/drawing/2014/main" id="{5D511ECB-2758-ED4D-987F-F0F1588B0CD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92" b="12592"/>
          <a:stretch>
            <a:fillRect/>
          </a:stretch>
        </p:blipFill>
        <p:spPr/>
      </p:pic>
      <p:sp>
        <p:nvSpPr>
          <p:cNvPr id="3" name="Subtitle 2">
            <a:extLst>
              <a:ext uri="{FF2B5EF4-FFF2-40B4-BE49-F238E27FC236}">
                <a16:creationId xmlns:a16="http://schemas.microsoft.com/office/drawing/2014/main" id="{BEACFC5B-EEE1-4F09-8023-9C03CDD0D85A}"/>
              </a:ext>
            </a:extLst>
          </p:cNvPr>
          <p:cNvSpPr>
            <a:spLocks noGrp="1"/>
          </p:cNvSpPr>
          <p:nvPr>
            <p:ph sz="half" idx="4294967295"/>
          </p:nvPr>
        </p:nvSpPr>
        <p:spPr>
          <a:xfrm>
            <a:off x="7174755" y="3749056"/>
            <a:ext cx="5089570" cy="2854944"/>
          </a:xfrm>
        </p:spPr>
        <p:txBody>
          <a:bodyPr vert="horz" lIns="91440" tIns="45720" rIns="91440" bIns="45720" rtlCol="0" anchor="t">
            <a:noAutofit/>
          </a:bodyPr>
          <a:lstStyle/>
          <a:p>
            <a:pPr marL="0" indent="0">
              <a:lnSpc>
                <a:spcPts val="7500"/>
              </a:lnSpc>
              <a:buNone/>
            </a:pPr>
            <a:r>
              <a:rPr lang="en-US" sz="6000" b="1">
                <a:latin typeface="Work Sans"/>
                <a:ea typeface="Roboto"/>
              </a:rPr>
              <a:t>Sample Reports</a:t>
            </a:r>
          </a:p>
        </p:txBody>
      </p:sp>
      <p:sp>
        <p:nvSpPr>
          <p:cNvPr id="2" name="TextBox 1">
            <a:extLst>
              <a:ext uri="{FF2B5EF4-FFF2-40B4-BE49-F238E27FC236}">
                <a16:creationId xmlns:a16="http://schemas.microsoft.com/office/drawing/2014/main" id="{DA07CEAB-6304-4F7E-C8EC-F9BA1FD9E569}"/>
              </a:ext>
            </a:extLst>
          </p:cNvPr>
          <p:cNvSpPr txBox="1"/>
          <p:nvPr/>
        </p:nvSpPr>
        <p:spPr>
          <a:xfrm>
            <a:off x="11853333" y="6622815"/>
            <a:ext cx="319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6</a:t>
            </a:r>
          </a:p>
        </p:txBody>
      </p:sp>
    </p:spTree>
    <p:extLst>
      <p:ext uri="{BB962C8B-B14F-4D97-AF65-F5344CB8AC3E}">
        <p14:creationId xmlns:p14="http://schemas.microsoft.com/office/powerpoint/2010/main" val="32552371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EB62729-107C-19D9-B09A-A7EB9A818192}"/>
              </a:ext>
            </a:extLst>
          </p:cNvPr>
          <p:cNvPicPr>
            <a:picLocks noGrp="1" noChangeAspect="1"/>
          </p:cNvPicPr>
          <p:nvPr>
            <p:ph sz="quarter" idx="10"/>
          </p:nvPr>
        </p:nvPicPr>
        <p:blipFill>
          <a:blip r:embed="rId2"/>
          <a:stretch>
            <a:fillRect/>
          </a:stretch>
        </p:blipFill>
        <p:spPr>
          <a:xfrm>
            <a:off x="6476309" y="684213"/>
            <a:ext cx="3933619"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dirty="0">
                <a:latin typeface="Work Sans"/>
              </a:rPr>
              <a:t>Forgiving Others</a:t>
            </a:r>
            <a:br>
              <a:rPr lang="en-US" dirty="0">
                <a:latin typeface="Work Sans"/>
              </a:rPr>
            </a:br>
            <a:r>
              <a:rPr lang="en-US" sz="2200">
                <a:latin typeface="Work Sans"/>
              </a:rPr>
              <a:t>INDIVIDUAL</a:t>
            </a:r>
            <a:endParaRPr lang="en-US" sz="2200" b="0">
              <a:latin typeface="Work Sans"/>
            </a:endParaRPr>
          </a:p>
          <a:p>
            <a:endParaRPr lang="en-US">
              <a:latin typeface="Work Sans"/>
            </a:endParaRPr>
          </a:p>
        </p:txBody>
      </p:sp>
      <p:sp>
        <p:nvSpPr>
          <p:cNvPr id="4" name="Content Placeholder 2">
            <a:extLst>
              <a:ext uri="{FF2B5EF4-FFF2-40B4-BE49-F238E27FC236}">
                <a16:creationId xmlns:a16="http://schemas.microsoft.com/office/drawing/2014/main" id="{5F896298-FF6D-F98E-1830-9D172EB06EE8}"/>
              </a:ext>
            </a:extLst>
          </p:cNvPr>
          <p:cNvSpPr txBox="1">
            <a:spLocks/>
          </p:cNvSpPr>
          <p:nvPr/>
        </p:nvSpPr>
        <p:spPr>
          <a:xfrm>
            <a:off x="400532" y="3570111"/>
            <a:ext cx="3857290" cy="3223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buNone/>
              <a:defRPr/>
            </a:pPr>
            <a:r>
              <a:rPr lang="en-US" sz="1800" dirty="0">
                <a:latin typeface="Franklin Gothic Book"/>
                <a:ea typeface="Roboto"/>
                <a:cs typeface="Roboto"/>
              </a:rPr>
              <a:t>This topic addresses forgiveness.  It discusses why forgiveness may be difficult for the respondent and provides suggestions for working toward forgiving.  The statements are generated from the Component Need and Stress scores.</a:t>
            </a:r>
          </a:p>
          <a:p>
            <a:pPr marL="0" indent="0">
              <a:lnSpc>
                <a:spcPct val="100000"/>
              </a:lnSpc>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ea typeface="Roboto"/>
              </a:rPr>
              <a:t>1-2</a:t>
            </a:r>
            <a:endParaRPr lang="en-US" sz="1800" dirty="0">
              <a:ea typeface="Roboto"/>
              <a:cs typeface="Roboto"/>
            </a:endParaRPr>
          </a:p>
          <a:p>
            <a:pPr marL="0" indent="0">
              <a:lnSpc>
                <a:spcPct val="100000"/>
              </a:lnSpc>
              <a:spcBef>
                <a:spcPts val="0"/>
              </a:spcBef>
              <a:buNone/>
              <a:defRPr/>
            </a:pPr>
            <a:endParaRPr lang="en-US" sz="2000">
              <a:ea typeface="Roboto"/>
            </a:endParaRPr>
          </a:p>
          <a:p>
            <a:pPr>
              <a:buFontTx/>
              <a:buChar char="•"/>
              <a:defRPr/>
            </a:pPr>
            <a:endParaRPr lang="en-US"/>
          </a:p>
        </p:txBody>
      </p:sp>
      <p:sp>
        <p:nvSpPr>
          <p:cNvPr id="8" name="TextBox 7">
            <a:extLst>
              <a:ext uri="{FF2B5EF4-FFF2-40B4-BE49-F238E27FC236}">
                <a16:creationId xmlns:a16="http://schemas.microsoft.com/office/drawing/2014/main" id="{E4F30ABB-C941-024F-94CB-DCEEBB21A3C6}"/>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60</a:t>
            </a:r>
          </a:p>
        </p:txBody>
      </p:sp>
    </p:spTree>
    <p:extLst>
      <p:ext uri="{BB962C8B-B14F-4D97-AF65-F5344CB8AC3E}">
        <p14:creationId xmlns:p14="http://schemas.microsoft.com/office/powerpoint/2010/main" val="26777784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 Word&#10;&#10;Description automatically generated">
            <a:extLst>
              <a:ext uri="{FF2B5EF4-FFF2-40B4-BE49-F238E27FC236}">
                <a16:creationId xmlns:a16="http://schemas.microsoft.com/office/drawing/2014/main" id="{35FE1FC0-6427-4CDC-D1F7-A3B38B86A7D7}"/>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42894" y="859631"/>
            <a:ext cx="3600450" cy="4733925"/>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Guide Pages</a:t>
            </a:r>
            <a:br>
              <a:rPr lang="en-US">
                <a:latin typeface="Work Sans"/>
              </a:rPr>
            </a:br>
            <a:r>
              <a:rPr lang="en-US" sz="2200">
                <a:latin typeface="Work Sans"/>
              </a:rPr>
              <a:t>INDIVIDUAL</a:t>
            </a:r>
            <a:endParaRPr lang="en-US" sz="2200"/>
          </a:p>
        </p:txBody>
      </p:sp>
      <p:sp>
        <p:nvSpPr>
          <p:cNvPr id="4" name="Content Placeholder 2">
            <a:extLst>
              <a:ext uri="{FF2B5EF4-FFF2-40B4-BE49-F238E27FC236}">
                <a16:creationId xmlns:a16="http://schemas.microsoft.com/office/drawing/2014/main" id="{80A53103-AB4C-3DAD-C2A7-81F64A1CF515}"/>
              </a:ext>
            </a:extLst>
          </p:cNvPr>
          <p:cNvSpPr txBox="1">
            <a:spLocks/>
          </p:cNvSpPr>
          <p:nvPr/>
        </p:nvSpPr>
        <p:spPr>
          <a:xfrm>
            <a:off x="400532" y="3645370"/>
            <a:ext cx="3857290" cy="314870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buNone/>
              <a:defRPr/>
            </a:pPr>
            <a:r>
              <a:rPr lang="en-US" sz="1800" dirty="0">
                <a:latin typeface="Franklin Gothic Book"/>
                <a:ea typeface="Roboto"/>
                <a:cs typeface="Roboto"/>
              </a:rPr>
              <a:t>This is a report that describes a respondent’s Usual Behavior, Needs, and Stress Behavior in five distinct areas.  It uses simple, everyday language and is suitable for applications where someone may not be well-versed in the Birkman Component names.</a:t>
            </a:r>
          </a:p>
          <a:p>
            <a:pPr marL="0" indent="0">
              <a:lnSpc>
                <a:spcPct val="100000"/>
              </a:lnSpc>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rPr>
              <a:t>5 </a:t>
            </a:r>
            <a:endParaRPr lang="en-US" sz="1800" dirty="0">
              <a:ea typeface="Roboto"/>
              <a:cs typeface="Roboto"/>
            </a:endParaRPr>
          </a:p>
          <a:p>
            <a:pPr marL="0" indent="0">
              <a:lnSpc>
                <a:spcPct val="100000"/>
              </a:lnSpc>
              <a:spcBef>
                <a:spcPts val="0"/>
              </a:spcBef>
              <a:buNone/>
              <a:defRPr/>
            </a:pPr>
            <a:endParaRPr lang="en-US" sz="2000" dirty="0">
              <a:ea typeface="Roboto"/>
            </a:endParaRPr>
          </a:p>
          <a:p>
            <a:pPr>
              <a:buFontTx/>
              <a:buChar char="•"/>
              <a:defRPr/>
            </a:pPr>
            <a:endParaRPr lang="en-US" dirty="0"/>
          </a:p>
        </p:txBody>
      </p:sp>
      <p:sp>
        <p:nvSpPr>
          <p:cNvPr id="8" name="TextBox 7">
            <a:extLst>
              <a:ext uri="{FF2B5EF4-FFF2-40B4-BE49-F238E27FC236}">
                <a16:creationId xmlns:a16="http://schemas.microsoft.com/office/drawing/2014/main" id="{92925A5A-817F-2CE8-3B22-948A5E2BE91A}"/>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61</a:t>
            </a:r>
          </a:p>
        </p:txBody>
      </p:sp>
    </p:spTree>
    <p:extLst>
      <p:ext uri="{BB962C8B-B14F-4D97-AF65-F5344CB8AC3E}">
        <p14:creationId xmlns:p14="http://schemas.microsoft.com/office/powerpoint/2010/main" val="30961579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with low confidence">
            <a:extLst>
              <a:ext uri="{FF2B5EF4-FFF2-40B4-BE49-F238E27FC236}">
                <a16:creationId xmlns:a16="http://schemas.microsoft.com/office/drawing/2014/main" id="{33DD7BBE-F300-EB57-F0EC-E3FED9B92CF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09556" y="854869"/>
            <a:ext cx="3667125" cy="4743450"/>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582612" cy="2600069"/>
          </a:xfrm>
        </p:spPr>
        <p:txBody>
          <a:bodyPr/>
          <a:lstStyle/>
          <a:p>
            <a:r>
              <a:rPr lang="en-US">
                <a:latin typeface="Work Sans"/>
              </a:rPr>
              <a:t>Handling Commitment</a:t>
            </a:r>
            <a:br>
              <a:rPr lang="en-US">
                <a:latin typeface="Work Sans"/>
              </a:rPr>
            </a:br>
            <a:r>
              <a:rPr lang="en-US" sz="2200">
                <a:latin typeface="Work Sans"/>
              </a:rPr>
              <a:t>INDIVIDUAL</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3209925"/>
            <a:ext cx="3713874" cy="364420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a:solidFill>
                  <a:schemeClr val="bg1"/>
                </a:solidFill>
                <a:effectLst/>
                <a:ea typeface="Roboto"/>
                <a:cs typeface="Roboto"/>
              </a:rPr>
              <a:t>This </a:t>
            </a:r>
            <a:r>
              <a:rPr lang="en-US" sz="1800" dirty="0">
                <a:solidFill>
                  <a:schemeClr val="bg1"/>
                </a:solidFill>
                <a:ea typeface="Roboto"/>
                <a:cs typeface="Roboto"/>
              </a:rPr>
              <a:t>Insights topic</a:t>
            </a:r>
            <a:r>
              <a:rPr lang="en-US" sz="1800">
                <a:solidFill>
                  <a:schemeClr val="bg1"/>
                </a:solidFill>
                <a:effectLst/>
                <a:ea typeface="Roboto"/>
                <a:cs typeface="Roboto"/>
              </a:rPr>
              <a:t> focuses on handling commitment. The report is divided into three sections: effective approach to handling commitment (Component Usual scores), less effective approach to handling commitment (Component Stress scores), and </a:t>
            </a:r>
            <a:r>
              <a:rPr lang="en-US" sz="1800" dirty="0">
                <a:solidFill>
                  <a:schemeClr val="bg1"/>
                </a:solidFill>
                <a:ea typeface="Roboto"/>
                <a:cs typeface="Roboto"/>
              </a:rPr>
              <a:t>increasing</a:t>
            </a:r>
            <a:r>
              <a:rPr lang="en-US" sz="1800">
                <a:solidFill>
                  <a:schemeClr val="bg1"/>
                </a:solidFill>
                <a:effectLst/>
                <a:ea typeface="Roboto"/>
                <a:cs typeface="Roboto"/>
              </a:rPr>
              <a:t> your level of commitment in handling conflict (Component Need scores).</a:t>
            </a:r>
          </a:p>
          <a:p>
            <a:endParaRPr lang="en-US" sz="180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1-2</a:t>
            </a:r>
            <a:endParaRPr lang="en-US" sz="1800">
              <a:solidFill>
                <a:schemeClr val="bg1"/>
              </a:solidFill>
              <a:latin typeface="Franklin Gothic Book"/>
              <a:ea typeface="Roboto"/>
            </a:endParaRP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D218EF0B-5F25-1E0A-3C61-A9CB98306719}"/>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62</a:t>
            </a:r>
          </a:p>
        </p:txBody>
      </p:sp>
    </p:spTree>
    <p:extLst>
      <p:ext uri="{BB962C8B-B14F-4D97-AF65-F5344CB8AC3E}">
        <p14:creationId xmlns:p14="http://schemas.microsoft.com/office/powerpoint/2010/main" val="8068647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640C0716-2BEA-CE2F-4B60-77BAAD4F7CDC}"/>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585744" y="850106"/>
            <a:ext cx="3714750" cy="4752975"/>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526167" cy="2600069"/>
          </a:xfrm>
        </p:spPr>
        <p:txBody>
          <a:bodyPr/>
          <a:lstStyle/>
          <a:p>
            <a:r>
              <a:rPr lang="en-US">
                <a:latin typeface="Work Sans"/>
              </a:rPr>
              <a:t>Handling Commitment</a:t>
            </a:r>
            <a:br>
              <a:rPr lang="en-US">
                <a:latin typeface="Work Sans"/>
              </a:rPr>
            </a:br>
            <a:r>
              <a:rPr lang="en-US" sz="2200" dirty="0">
                <a:latin typeface="Work Sans"/>
              </a:rPr>
              <a:t>GROUP</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4924424"/>
            <a:ext cx="3909258" cy="19297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is the Group version of the HANDLING COMMITMENT report.</a:t>
            </a:r>
          </a:p>
          <a:p>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a:solidFill>
                  <a:schemeClr val="bg1"/>
                </a:solidFill>
                <a:ea typeface="Roboto"/>
              </a:rPr>
              <a:t>Multiple pages dependent on the size of group</a:t>
            </a:r>
            <a:endParaRPr lang="en-US" sz="1800" b="1">
              <a:solidFill>
                <a:schemeClr val="bg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0243DA53-0D9B-A01B-16E2-652DF183D1DB}"/>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63</a:t>
            </a:r>
          </a:p>
        </p:txBody>
      </p:sp>
    </p:spTree>
    <p:extLst>
      <p:ext uri="{BB962C8B-B14F-4D97-AF65-F5344CB8AC3E}">
        <p14:creationId xmlns:p14="http://schemas.microsoft.com/office/powerpoint/2010/main" val="5066583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Description automatically generated">
            <a:extLst>
              <a:ext uri="{FF2B5EF4-FFF2-40B4-BE49-F238E27FC236}">
                <a16:creationId xmlns:a16="http://schemas.microsoft.com/office/drawing/2014/main" id="{6F8CF197-9680-28E4-CD96-702320BA10DE}"/>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04794" y="854869"/>
            <a:ext cx="3676650" cy="4743450"/>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normAutofit/>
          </a:bodyPr>
          <a:lstStyle/>
          <a:p>
            <a:r>
              <a:rPr lang="en-US">
                <a:latin typeface="Work Sans"/>
              </a:rPr>
              <a:t>How to Incentivize You</a:t>
            </a:r>
            <a:br>
              <a:rPr lang="en-US">
                <a:latin typeface="Work Sans"/>
              </a:rPr>
            </a:br>
            <a:r>
              <a:rPr lang="en-US" sz="2200">
                <a:latin typeface="Work Sans"/>
              </a:rPr>
              <a:t>INDIVIDUAL</a:t>
            </a:r>
            <a:endParaRPr lang="en-US"/>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315865" y="4081118"/>
            <a:ext cx="4054845" cy="27035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This </a:t>
            </a:r>
            <a:r>
              <a:rPr lang="en-US" sz="1800" dirty="0">
                <a:latin typeface="Franklin Gothic Book"/>
                <a:ea typeface="Roboto"/>
                <a:cs typeface="Roboto"/>
              </a:rPr>
              <a:t>Insights </a:t>
            </a:r>
            <a:r>
              <a:rPr lang="en-US" sz="1800">
                <a:latin typeface="Franklin Gothic Book"/>
                <a:ea typeface="Roboto"/>
                <a:cs typeface="Roboto"/>
              </a:rPr>
              <a:t>topic addresses incentives, specifically</a:t>
            </a:r>
            <a:r>
              <a:rPr lang="en-US" sz="1800" dirty="0">
                <a:latin typeface="Franklin Gothic Book"/>
                <a:ea typeface="Roboto"/>
                <a:cs typeface="Roboto"/>
              </a:rPr>
              <a:t>,</a:t>
            </a:r>
            <a:r>
              <a:rPr lang="en-US" sz="1800">
                <a:latin typeface="Franklin Gothic Book"/>
                <a:ea typeface="Roboto"/>
                <a:cs typeface="Roboto"/>
              </a:rPr>
              <a:t> the most effective way to motivate you through incentives. The statements are generated from your Component Need scores.</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a:ea typeface="Roboto"/>
              </a:rPr>
              <a:t>1</a:t>
            </a:r>
            <a:endParaRPr lang="en-US" sz="1800">
              <a:ea typeface="Roboto"/>
              <a:cs typeface="Roboto"/>
            </a:endParaRPr>
          </a:p>
          <a:p>
            <a:pPr marL="0" indent="0">
              <a:lnSpc>
                <a:spcPct val="100000"/>
              </a:lnSpc>
              <a:spcBef>
                <a:spcPts val="0"/>
              </a:spcBef>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D990C465-205A-BD1F-75EC-49D23E48B5CF}"/>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64</a:t>
            </a:r>
          </a:p>
        </p:txBody>
      </p:sp>
    </p:spTree>
    <p:extLst>
      <p:ext uri="{BB962C8B-B14F-4D97-AF65-F5344CB8AC3E}">
        <p14:creationId xmlns:p14="http://schemas.microsoft.com/office/powerpoint/2010/main" val="9516120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Table&#10;&#10;Description automatically generated with low confidence">
            <a:extLst>
              <a:ext uri="{FF2B5EF4-FFF2-40B4-BE49-F238E27FC236}">
                <a16:creationId xmlns:a16="http://schemas.microsoft.com/office/drawing/2014/main" id="{A1EC6D2F-45DA-02FB-53E0-A84E2EBE66D1}"/>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04794" y="859631"/>
            <a:ext cx="3676650" cy="4733925"/>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dirty="0">
                <a:latin typeface="Work Sans"/>
              </a:rPr>
              <a:t>How to Incentivize You</a:t>
            </a:r>
            <a:br>
              <a:rPr lang="en-US" dirty="0">
                <a:latin typeface="Work Sans"/>
              </a:rPr>
            </a:br>
            <a:r>
              <a:rPr lang="en-US" sz="2200">
                <a:latin typeface="Work Sans"/>
              </a:rPr>
              <a:t>GROUP</a:t>
            </a:r>
            <a:endParaRPr lang="en-US" sz="2200" b="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00532" y="4762499"/>
            <a:ext cx="3857290" cy="20966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a:ea typeface="+mn-lt"/>
                <a:cs typeface="+mn-lt"/>
              </a:rPr>
              <a:t>This is the Group version of the HOW TO INCENTIVIZE YOU </a:t>
            </a:r>
            <a:r>
              <a:rPr lang="en-US" sz="1800" dirty="0">
                <a:ea typeface="+mn-lt"/>
                <a:cs typeface="+mn-lt"/>
              </a:rPr>
              <a:t>report</a:t>
            </a:r>
            <a:r>
              <a:rPr lang="en-US" sz="1800">
                <a:ea typeface="+mn-lt"/>
                <a:cs typeface="+mn-lt"/>
              </a:rPr>
              <a:t>.</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a:latin typeface="Franklin Gothic Book"/>
                <a:ea typeface="Roboto"/>
              </a:rPr>
              <a:t># of Pages:  </a:t>
            </a:r>
            <a:r>
              <a:rPr lang="en-US" sz="1800">
                <a:ea typeface="Roboto"/>
              </a:rPr>
              <a:t>Multiple pages dependent on the size of group</a:t>
            </a:r>
            <a:endParaRPr lang="en-US" sz="1800">
              <a:ea typeface="Roboto"/>
              <a:cs typeface="Roboto"/>
            </a:endParaRP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5" name="TextBox 4">
            <a:extLst>
              <a:ext uri="{FF2B5EF4-FFF2-40B4-BE49-F238E27FC236}">
                <a16:creationId xmlns:a16="http://schemas.microsoft.com/office/drawing/2014/main" id="{CBCCEAF3-3DBC-2A73-EE21-A3E1F7703DD8}"/>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65</a:t>
            </a:r>
          </a:p>
        </p:txBody>
      </p:sp>
    </p:spTree>
    <p:extLst>
      <p:ext uri="{BB962C8B-B14F-4D97-AF65-F5344CB8AC3E}">
        <p14:creationId xmlns:p14="http://schemas.microsoft.com/office/powerpoint/2010/main" val="19177145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10;&#10;Description automatically generated with low confidence">
            <a:extLst>
              <a:ext uri="{FF2B5EF4-FFF2-40B4-BE49-F238E27FC236}">
                <a16:creationId xmlns:a16="http://schemas.microsoft.com/office/drawing/2014/main" id="{848B1614-55C6-4E46-FCC5-2C4DD4D9B300}"/>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04794" y="864394"/>
            <a:ext cx="3676650" cy="4724400"/>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479130" cy="2600069"/>
          </a:xfrm>
        </p:spPr>
        <p:txBody>
          <a:bodyPr>
            <a:normAutofit/>
          </a:bodyPr>
          <a:lstStyle/>
          <a:p>
            <a:r>
              <a:rPr lang="en-US">
                <a:latin typeface="Work Sans"/>
              </a:rPr>
              <a:t>How You Handle Other People</a:t>
            </a:r>
            <a:br>
              <a:rPr lang="en-US">
                <a:latin typeface="Work Sans"/>
              </a:rPr>
            </a:br>
            <a:r>
              <a:rPr lang="en-US" sz="2200">
                <a:latin typeface="Work Sans"/>
              </a:rPr>
              <a:t>INDIVIDUAL</a:t>
            </a:r>
            <a:endParaRPr lang="en-US" sz="2200"/>
          </a:p>
        </p:txBody>
      </p:sp>
      <p:sp>
        <p:nvSpPr>
          <p:cNvPr id="4" name="Content Placeholder 2">
            <a:extLst>
              <a:ext uri="{FF2B5EF4-FFF2-40B4-BE49-F238E27FC236}">
                <a16:creationId xmlns:a16="http://schemas.microsoft.com/office/drawing/2014/main" id="{8E79553C-E80F-FBC2-1A5A-CB7670ADFF66}"/>
              </a:ext>
            </a:extLst>
          </p:cNvPr>
          <p:cNvSpPr txBox="1">
            <a:spLocks/>
          </p:cNvSpPr>
          <p:nvPr/>
        </p:nvSpPr>
        <p:spPr>
          <a:xfrm>
            <a:off x="460100" y="3670887"/>
            <a:ext cx="3713874" cy="318324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dirty="0">
                <a:solidFill>
                  <a:schemeClr val="bg1"/>
                </a:solidFill>
                <a:effectLst/>
                <a:ea typeface="Roboto"/>
                <a:cs typeface="Roboto"/>
              </a:rPr>
              <a:t>This </a:t>
            </a:r>
            <a:r>
              <a:rPr lang="en-US" sz="1800" dirty="0">
                <a:solidFill>
                  <a:schemeClr val="bg1"/>
                </a:solidFill>
                <a:ea typeface="Roboto"/>
                <a:cs typeface="Roboto"/>
              </a:rPr>
              <a:t>topic</a:t>
            </a:r>
            <a:r>
              <a:rPr lang="en-US" sz="1800" dirty="0">
                <a:solidFill>
                  <a:schemeClr val="bg1"/>
                </a:solidFill>
                <a:effectLst/>
                <a:ea typeface="Roboto"/>
                <a:cs typeface="Roboto"/>
              </a:rPr>
              <a:t> </a:t>
            </a:r>
            <a:r>
              <a:rPr lang="en-US" sz="1800" dirty="0">
                <a:solidFill>
                  <a:schemeClr val="bg1"/>
                </a:solidFill>
                <a:ea typeface="Roboto"/>
                <a:cs typeface="Roboto"/>
              </a:rPr>
              <a:t>addresses how you work with other people</a:t>
            </a:r>
            <a:r>
              <a:rPr lang="en-US" sz="1800" dirty="0">
                <a:solidFill>
                  <a:schemeClr val="bg1"/>
                </a:solidFill>
                <a:effectLst/>
                <a:ea typeface="Roboto"/>
                <a:cs typeface="Roboto"/>
              </a:rPr>
              <a:t>.</a:t>
            </a:r>
            <a:r>
              <a:rPr lang="en-US" sz="1800" dirty="0">
                <a:solidFill>
                  <a:schemeClr val="bg1"/>
                </a:solidFill>
                <a:ea typeface="Roboto"/>
                <a:cs typeface="Roboto"/>
              </a:rPr>
              <a:t>  The report is divided into two sections:  how you work with people when you are at your best (Component Usual scores) and your less effective approach to working with other (Component Stress scores).</a:t>
            </a:r>
            <a:endParaRPr lang="en-US" sz="1800" dirty="0">
              <a:solidFill>
                <a:schemeClr val="bg1"/>
              </a:solidFill>
              <a:effectLst/>
              <a:ea typeface="Roboto"/>
              <a:cs typeface="Roboto"/>
            </a:endParaRPr>
          </a:p>
          <a:p>
            <a:endParaRPr lang="en-US" sz="1800" dirty="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2</a:t>
            </a: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10" name="TextBox 9">
            <a:extLst>
              <a:ext uri="{FF2B5EF4-FFF2-40B4-BE49-F238E27FC236}">
                <a16:creationId xmlns:a16="http://schemas.microsoft.com/office/drawing/2014/main" id="{5F5AF3E7-030B-E914-3ABC-3B8F9F6434D1}"/>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66</a:t>
            </a:r>
          </a:p>
        </p:txBody>
      </p:sp>
    </p:spTree>
    <p:extLst>
      <p:ext uri="{BB962C8B-B14F-4D97-AF65-F5344CB8AC3E}">
        <p14:creationId xmlns:p14="http://schemas.microsoft.com/office/powerpoint/2010/main" val="12962735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 letter&#10;&#10;Description automatically generated">
            <a:extLst>
              <a:ext uri="{FF2B5EF4-FFF2-40B4-BE49-F238E27FC236}">
                <a16:creationId xmlns:a16="http://schemas.microsoft.com/office/drawing/2014/main" id="{F65CDFB7-B574-7F5D-6E2E-5AF2C2CC67FF}"/>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00031" y="859631"/>
            <a:ext cx="3686175" cy="4733925"/>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How You Incentivize Others</a:t>
            </a:r>
            <a:br>
              <a:rPr lang="en-US">
                <a:latin typeface="Work Sans"/>
              </a:rPr>
            </a:br>
            <a:r>
              <a:rPr lang="en-US" sz="2200">
                <a:latin typeface="Work Sans"/>
              </a:rPr>
              <a:t>INDIVIDUAL</a:t>
            </a:r>
            <a:endParaRPr lang="en-US"/>
          </a:p>
        </p:txBody>
      </p:sp>
      <p:sp>
        <p:nvSpPr>
          <p:cNvPr id="4" name="Content Placeholder 2">
            <a:extLst>
              <a:ext uri="{FF2B5EF4-FFF2-40B4-BE49-F238E27FC236}">
                <a16:creationId xmlns:a16="http://schemas.microsoft.com/office/drawing/2014/main" id="{13A06632-80FD-B834-2BFE-84E8E33DE2A2}"/>
              </a:ext>
            </a:extLst>
          </p:cNvPr>
          <p:cNvSpPr txBox="1">
            <a:spLocks/>
          </p:cNvSpPr>
          <p:nvPr/>
        </p:nvSpPr>
        <p:spPr>
          <a:xfrm>
            <a:off x="460100" y="4131849"/>
            <a:ext cx="3713874" cy="272227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dirty="0">
                <a:solidFill>
                  <a:schemeClr val="bg1"/>
                </a:solidFill>
                <a:effectLst/>
                <a:ea typeface="Roboto"/>
                <a:cs typeface="Roboto"/>
              </a:rPr>
              <a:t>This </a:t>
            </a:r>
            <a:r>
              <a:rPr lang="en-US" sz="1800" dirty="0">
                <a:solidFill>
                  <a:schemeClr val="bg1"/>
                </a:solidFill>
                <a:ea typeface="Roboto"/>
                <a:cs typeface="Roboto"/>
              </a:rPr>
              <a:t>Insights topic addresses incentives, specifically the way you are likely to motivate others through incentives.  The statements are generated from your Component Usual scores.</a:t>
            </a:r>
            <a:endParaRPr lang="en-US" sz="1800" dirty="0">
              <a:solidFill>
                <a:schemeClr val="bg1"/>
              </a:solidFill>
              <a:effectLst/>
              <a:ea typeface="Roboto"/>
              <a:cs typeface="Roboto"/>
            </a:endParaRPr>
          </a:p>
          <a:p>
            <a:endParaRPr lang="en-US" sz="1800" dirty="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1</a:t>
            </a:r>
            <a:endParaRPr lang="en-US" sz="1800" dirty="0">
              <a:solidFill>
                <a:schemeClr val="bg1"/>
              </a:solidFill>
              <a:latin typeface="Franklin Gothic Book"/>
              <a:ea typeface="Roboto"/>
            </a:endParaRP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7" name="TextBox 6">
            <a:extLst>
              <a:ext uri="{FF2B5EF4-FFF2-40B4-BE49-F238E27FC236}">
                <a16:creationId xmlns:a16="http://schemas.microsoft.com/office/drawing/2014/main" id="{8ED3B1F1-C732-647C-C90D-088652361A84}"/>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67</a:t>
            </a:r>
          </a:p>
        </p:txBody>
      </p:sp>
    </p:spTree>
    <p:extLst>
      <p:ext uri="{BB962C8B-B14F-4D97-AF65-F5344CB8AC3E}">
        <p14:creationId xmlns:p14="http://schemas.microsoft.com/office/powerpoint/2010/main" val="11303059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10;&#10;Description automatically generated">
            <a:extLst>
              <a:ext uri="{FF2B5EF4-FFF2-40B4-BE49-F238E27FC236}">
                <a16:creationId xmlns:a16="http://schemas.microsoft.com/office/drawing/2014/main" id="{0CAC1E85-3E64-5C29-FFEF-BD97B9FBECBD}"/>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04794" y="864394"/>
            <a:ext cx="3676650" cy="4724400"/>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How You Seek to Influence Others</a:t>
            </a:r>
            <a:br>
              <a:rPr lang="en-US">
                <a:latin typeface="Work Sans"/>
              </a:rPr>
            </a:br>
            <a:r>
              <a:rPr lang="en-US" sz="2200" dirty="0">
                <a:latin typeface="Work Sans"/>
              </a:rPr>
              <a:t>INDIVIDUAL</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3938257"/>
            <a:ext cx="3909258" cy="291586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a:t>
            </a:r>
            <a:r>
              <a:rPr lang="en-US" sz="1800" dirty="0">
                <a:solidFill>
                  <a:schemeClr val="bg1"/>
                </a:solidFill>
                <a:ea typeface="+mn-lt"/>
                <a:cs typeface="+mn-lt"/>
              </a:rPr>
              <a:t>Insights </a:t>
            </a:r>
            <a:r>
              <a:rPr lang="en-US" sz="1800">
                <a:solidFill>
                  <a:schemeClr val="bg1"/>
                </a:solidFill>
                <a:ea typeface="+mn-lt"/>
                <a:cs typeface="+mn-lt"/>
              </a:rPr>
              <a:t>topic focuses on influence. The report is divided into two sections: your effective approach to influencing others (Component Usual scores) and your less effective approach to influencing others (Component Stress scores).</a:t>
            </a:r>
          </a:p>
          <a:p>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a:solidFill>
                  <a:schemeClr val="bg1"/>
                </a:solidFill>
                <a:ea typeface="Roboto"/>
              </a:rPr>
              <a:t>1</a:t>
            </a:r>
            <a:endParaRPr lang="en-US" sz="1800" b="1">
              <a:solidFill>
                <a:schemeClr val="bg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D371102C-F53C-D49F-0B4F-9EBBB3734D4C}"/>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68</a:t>
            </a:r>
          </a:p>
        </p:txBody>
      </p:sp>
    </p:spTree>
    <p:extLst>
      <p:ext uri="{BB962C8B-B14F-4D97-AF65-F5344CB8AC3E}">
        <p14:creationId xmlns:p14="http://schemas.microsoft.com/office/powerpoint/2010/main" val="41535276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458506" cy="2600069"/>
          </a:xfrm>
        </p:spPr>
        <p:txBody>
          <a:bodyPr>
            <a:normAutofit/>
          </a:bodyPr>
          <a:lstStyle/>
          <a:p>
            <a:r>
              <a:rPr lang="en-US">
                <a:latin typeface="Work Sans"/>
              </a:rPr>
              <a:t>How You Seek to Influence Others</a:t>
            </a:r>
            <a:br>
              <a:rPr lang="en-US">
                <a:latin typeface="Work Sans"/>
              </a:rPr>
            </a:br>
            <a:r>
              <a:rPr lang="en-US" sz="2200">
                <a:latin typeface="Work Sans"/>
              </a:rPr>
              <a:t>GROUP</a:t>
            </a:r>
            <a:endParaRPr lang="en-US"/>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4427145"/>
            <a:ext cx="3857290" cy="236693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This is the Group version of the HOW YOU SEEK TO INFLUENCE OTHERS report.</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a:ea typeface="Roboto"/>
              </a:rPr>
              <a:t>Multiple pages dependent on the size of group</a:t>
            </a:r>
            <a:endParaRPr lang="en-US" sz="1800">
              <a:ea typeface="Roboto"/>
              <a:cs typeface="Roboto"/>
            </a:endParaRPr>
          </a:p>
          <a:p>
            <a:pPr marL="0" indent="0">
              <a:lnSpc>
                <a:spcPct val="100000"/>
              </a:lnSpc>
              <a:spcBef>
                <a:spcPts val="0"/>
              </a:spcBef>
              <a:buNone/>
              <a:defRPr/>
            </a:pPr>
            <a:endParaRPr lang="en-US" sz="2000">
              <a:ea typeface="Roboto"/>
            </a:endParaRPr>
          </a:p>
          <a:p>
            <a:pPr>
              <a:buFontTx/>
              <a:buChar char="•"/>
              <a:defRPr/>
            </a:pPr>
            <a:endParaRPr lang="en-US"/>
          </a:p>
        </p:txBody>
      </p:sp>
      <p:pic>
        <p:nvPicPr>
          <p:cNvPr id="7" name="Content Placeholder 6" descr="Table&#10;&#10;Description automatically generated">
            <a:extLst>
              <a:ext uri="{FF2B5EF4-FFF2-40B4-BE49-F238E27FC236}">
                <a16:creationId xmlns:a16="http://schemas.microsoft.com/office/drawing/2014/main" id="{0BD78211-FC3F-8905-B149-735F54FFBA3F}"/>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600031" y="854869"/>
            <a:ext cx="3686175" cy="4743450"/>
          </a:xfrm>
          <a:prstGeom prst="rect">
            <a:avLst/>
          </a:prstGeom>
        </p:spPr>
      </p:pic>
      <p:sp>
        <p:nvSpPr>
          <p:cNvPr id="4" name="TextBox 3">
            <a:extLst>
              <a:ext uri="{FF2B5EF4-FFF2-40B4-BE49-F238E27FC236}">
                <a16:creationId xmlns:a16="http://schemas.microsoft.com/office/drawing/2014/main" id="{72A36F2D-C6DF-A96E-9B7B-BB68C26A7594}"/>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69</a:t>
            </a:r>
          </a:p>
        </p:txBody>
      </p:sp>
    </p:spTree>
    <p:extLst>
      <p:ext uri="{BB962C8B-B14F-4D97-AF65-F5344CB8AC3E}">
        <p14:creationId xmlns:p14="http://schemas.microsoft.com/office/powerpoint/2010/main" val="466156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419429" cy="2600069"/>
          </a:xfrm>
        </p:spPr>
        <p:txBody>
          <a:bodyPr/>
          <a:lstStyle/>
          <a:p>
            <a:r>
              <a:rPr lang="en-US" dirty="0" err="1">
                <a:latin typeface="Work Sans SemiBold"/>
              </a:rPr>
              <a:t>careertyping</a:t>
            </a:r>
            <a:br>
              <a:rPr lang="en-US">
                <a:latin typeface="Work Sans SemiBold"/>
              </a:rPr>
            </a:br>
            <a:r>
              <a:rPr lang="en-US" sz="2200" dirty="0">
                <a:latin typeface="Work Sans SemiBold"/>
              </a:rPr>
              <a:t>INDIVIDUAL</a:t>
            </a:r>
            <a:endParaRPr lang="en-US" sz="2200" dirty="0" err="1"/>
          </a:p>
        </p:txBody>
      </p:sp>
      <p:pic>
        <p:nvPicPr>
          <p:cNvPr id="10" name="Picture 9">
            <a:extLst>
              <a:ext uri="{FF2B5EF4-FFF2-40B4-BE49-F238E27FC236}">
                <a16:creationId xmlns:a16="http://schemas.microsoft.com/office/drawing/2014/main" id="{2A596869-F00C-306B-5898-AD5426C12FED}"/>
              </a:ext>
            </a:extLst>
          </p:cNvPr>
          <p:cNvPicPr>
            <a:picLocks noChangeAspect="1"/>
          </p:cNvPicPr>
          <p:nvPr/>
        </p:nvPicPr>
        <p:blipFill>
          <a:blip r:embed="rId2"/>
          <a:stretch>
            <a:fillRect/>
          </a:stretch>
        </p:blipFill>
        <p:spPr>
          <a:xfrm>
            <a:off x="6470820" y="737678"/>
            <a:ext cx="3934567" cy="5084064"/>
          </a:xfrm>
          <a:prstGeom prst="rect">
            <a:avLst/>
          </a:prstGeom>
        </p:spPr>
      </p:pic>
      <p:sp>
        <p:nvSpPr>
          <p:cNvPr id="6" name="Content Placeholder 2">
            <a:extLst>
              <a:ext uri="{FF2B5EF4-FFF2-40B4-BE49-F238E27FC236}">
                <a16:creationId xmlns:a16="http://schemas.microsoft.com/office/drawing/2014/main" id="{F1FDB003-945C-79C5-BBD1-C1BC144B443B}"/>
              </a:ext>
            </a:extLst>
          </p:cNvPr>
          <p:cNvSpPr>
            <a:spLocks noGrp="1"/>
          </p:cNvSpPr>
          <p:nvPr/>
        </p:nvSpPr>
        <p:spPr>
          <a:xfrm>
            <a:off x="400532" y="3537586"/>
            <a:ext cx="3857290" cy="32564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a:latin typeface="Franklin Gothic Book"/>
              <a:ea typeface="Roboto"/>
            </a:endParaRPr>
          </a:p>
          <a:p>
            <a:pPr marL="0" indent="0">
              <a:lnSpc>
                <a:spcPct val="100000"/>
              </a:lnSpc>
              <a:spcBef>
                <a:spcPts val="0"/>
              </a:spcBef>
              <a:buNone/>
              <a:defRPr/>
            </a:pPr>
            <a:r>
              <a:rPr lang="en-US" sz="1800" dirty="0">
                <a:ea typeface="Roboto"/>
              </a:rPr>
              <a:t>The </a:t>
            </a:r>
            <a:r>
              <a:rPr lang="en-US" sz="1800" dirty="0" err="1">
                <a:ea typeface="Roboto"/>
              </a:rPr>
              <a:t>careertyping</a:t>
            </a:r>
            <a:r>
              <a:rPr lang="en-US" sz="1800" dirty="0">
                <a:ea typeface="Roboto"/>
              </a:rPr>
              <a:t> report is a customized PDF report that helps a respondent discover and take steps toward a future career. This report offers information on Birkman Interests and Management Styles. It also provides unique insights that may impact a job search.</a:t>
            </a:r>
            <a:endParaRPr lang="en-US"/>
          </a:p>
          <a:p>
            <a:pPr marL="0" indent="0">
              <a:lnSpc>
                <a:spcPct val="100000"/>
              </a:lnSpc>
              <a:spcBef>
                <a:spcPts val="0"/>
              </a:spcBef>
              <a:buNone/>
              <a:defRPr/>
            </a:pPr>
            <a:endParaRPr lang="en-US" sz="1800" dirty="0">
              <a:ea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rPr>
              <a:t>16</a:t>
            </a:r>
          </a:p>
          <a:p>
            <a:pPr marL="0" indent="0">
              <a:lnSpc>
                <a:spcPct val="150000"/>
              </a:lnSpc>
              <a:spcBef>
                <a:spcPts val="0"/>
              </a:spcBef>
              <a:buNone/>
              <a:defRPr/>
            </a:pPr>
            <a:endParaRPr lang="en-US" sz="2000">
              <a:ea typeface="Roboto"/>
            </a:endParaRPr>
          </a:p>
          <a:p>
            <a:pPr>
              <a:buChar char="•"/>
              <a:defRPr/>
            </a:pPr>
            <a:endParaRPr lang="en-US"/>
          </a:p>
        </p:txBody>
      </p:sp>
      <p:sp>
        <p:nvSpPr>
          <p:cNvPr id="3" name="TextBox 2">
            <a:extLst>
              <a:ext uri="{FF2B5EF4-FFF2-40B4-BE49-F238E27FC236}">
                <a16:creationId xmlns:a16="http://schemas.microsoft.com/office/drawing/2014/main" id="{67D0774F-15C1-FE73-4376-0B0A59405338}"/>
              </a:ext>
            </a:extLst>
          </p:cNvPr>
          <p:cNvSpPr txBox="1"/>
          <p:nvPr/>
        </p:nvSpPr>
        <p:spPr>
          <a:xfrm>
            <a:off x="11853333" y="6622815"/>
            <a:ext cx="319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7</a:t>
            </a:r>
          </a:p>
        </p:txBody>
      </p:sp>
    </p:spTree>
    <p:extLst>
      <p:ext uri="{BB962C8B-B14F-4D97-AF65-F5344CB8AC3E}">
        <p14:creationId xmlns:p14="http://schemas.microsoft.com/office/powerpoint/2010/main" val="8807574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2C4AABA-70A6-8C1A-E206-8620A1FE9099}"/>
              </a:ext>
            </a:extLst>
          </p:cNvPr>
          <p:cNvPicPr>
            <a:picLocks noGrp="1" noChangeAspect="1"/>
          </p:cNvPicPr>
          <p:nvPr>
            <p:ph sz="quarter" idx="10"/>
          </p:nvPr>
        </p:nvPicPr>
        <p:blipFill>
          <a:blip r:embed="rId2"/>
          <a:stretch>
            <a:fillRect/>
          </a:stretch>
        </p:blipFill>
        <p:spPr>
          <a:xfrm>
            <a:off x="6473762" y="684213"/>
            <a:ext cx="3938714"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479130" cy="2600069"/>
          </a:xfrm>
        </p:spPr>
        <p:txBody>
          <a:bodyPr/>
          <a:lstStyle/>
          <a:p>
            <a:r>
              <a:rPr lang="en-US" dirty="0">
                <a:latin typeface="Work Sans"/>
              </a:rPr>
              <a:t>Image Management</a:t>
            </a:r>
            <a:br>
              <a:rPr lang="en-US" dirty="0">
                <a:latin typeface="Work Sans"/>
              </a:rPr>
            </a:br>
            <a:r>
              <a:rPr lang="en-US" sz="2200">
                <a:latin typeface="Work Sans"/>
              </a:rPr>
              <a:t>INDIVIDUAL</a:t>
            </a:r>
            <a:endParaRPr lang="en-US" sz="2200" b="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00532" y="2589291"/>
            <a:ext cx="4092475" cy="42698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a:ea typeface="+mn-lt"/>
                <a:cs typeface="+mn-lt"/>
              </a:rPr>
              <a:t>The Image Management report reveals the extent to which a respondent will devote energy to managing and maintaining a favorable public image. The report provides information on the strengths and possible challenges of the respondent’s perspective.</a:t>
            </a:r>
            <a:r>
              <a:rPr lang="en-US" sz="1800" dirty="0">
                <a:ea typeface="+mn-lt"/>
                <a:cs typeface="+mn-lt"/>
              </a:rPr>
              <a:t> </a:t>
            </a:r>
            <a:r>
              <a:rPr lang="en-US" sz="1800">
                <a:ea typeface="+mn-lt"/>
                <a:cs typeface="+mn-lt"/>
              </a:rPr>
              <a:t> It also provides information about how </a:t>
            </a:r>
            <a:r>
              <a:rPr lang="en-US" sz="1800" dirty="0">
                <a:ea typeface="+mn-lt"/>
                <a:cs typeface="+mn-lt"/>
              </a:rPr>
              <a:t>others </a:t>
            </a:r>
            <a:r>
              <a:rPr lang="en-US" sz="1800">
                <a:ea typeface="+mn-lt"/>
                <a:cs typeface="+mn-lt"/>
              </a:rPr>
              <a:t>may perceive those with this perspective.</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a:latin typeface="Franklin Gothic Book"/>
                <a:ea typeface="Roboto"/>
              </a:rPr>
              <a:t># of Pages: </a:t>
            </a:r>
            <a:r>
              <a:rPr lang="en-US" sz="1800">
                <a:ea typeface="Roboto"/>
              </a:rPr>
              <a:t>1-2</a:t>
            </a: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493CE3CC-9729-AC42-B30F-1F6D42BC2E5B}"/>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70</a:t>
            </a:r>
          </a:p>
        </p:txBody>
      </p:sp>
    </p:spTree>
    <p:extLst>
      <p:ext uri="{BB962C8B-B14F-4D97-AF65-F5344CB8AC3E}">
        <p14:creationId xmlns:p14="http://schemas.microsoft.com/office/powerpoint/2010/main" val="24957866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 Word&#10;&#10;Description automatically generated">
            <a:extLst>
              <a:ext uri="{FF2B5EF4-FFF2-40B4-BE49-F238E27FC236}">
                <a16:creationId xmlns:a16="http://schemas.microsoft.com/office/drawing/2014/main" id="{6CEB30EB-7F6C-0473-66BB-4084308B1AA0}"/>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38131" y="878681"/>
            <a:ext cx="3609975" cy="4695825"/>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791163" y="484094"/>
            <a:ext cx="3648464" cy="2600069"/>
          </a:xfrm>
        </p:spPr>
        <p:txBody>
          <a:bodyPr>
            <a:normAutofit/>
          </a:bodyPr>
          <a:lstStyle/>
          <a:p>
            <a:r>
              <a:rPr lang="en-US">
                <a:latin typeface="Work Sans"/>
              </a:rPr>
              <a:t>Increasing Your Sales Effectiveness</a:t>
            </a:r>
            <a:br>
              <a:rPr lang="en-US">
                <a:latin typeface="Work Sans"/>
              </a:rPr>
            </a:br>
            <a:r>
              <a:rPr lang="en-US" sz="2200">
                <a:latin typeface="Work Sans"/>
              </a:rPr>
              <a:t>INDIVIDUAL</a:t>
            </a:r>
            <a:endParaRPr lang="en-US" sz="2200"/>
          </a:p>
        </p:txBody>
      </p:sp>
      <p:sp>
        <p:nvSpPr>
          <p:cNvPr id="4" name="Content Placeholder 2">
            <a:extLst>
              <a:ext uri="{FF2B5EF4-FFF2-40B4-BE49-F238E27FC236}">
                <a16:creationId xmlns:a16="http://schemas.microsoft.com/office/drawing/2014/main" id="{DF00327C-409B-793C-A92C-382541CE7525}"/>
              </a:ext>
            </a:extLst>
          </p:cNvPr>
          <p:cNvSpPr txBox="1">
            <a:spLocks/>
          </p:cNvSpPr>
          <p:nvPr/>
        </p:nvSpPr>
        <p:spPr>
          <a:xfrm>
            <a:off x="400532" y="3059660"/>
            <a:ext cx="4092475" cy="379946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dirty="0">
                <a:ea typeface="+mn-lt"/>
                <a:cs typeface="+mn-lt"/>
              </a:rPr>
              <a:t>This Insights topic addresses how to increase your sales effectiveness.  The report is divided into four sections:  your likely effective sales style, what you need from others and the environment to be most effective, your less effective style, and action questions to start the process of increasing your sales effectiveness.</a:t>
            </a:r>
          </a:p>
          <a:p>
            <a:pPr marL="0" indent="0">
              <a:lnSpc>
                <a:spcPct val="100000"/>
              </a:lnSpc>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ea typeface="Roboto"/>
              </a:rPr>
              <a:t>2-3</a:t>
            </a:r>
          </a:p>
          <a:p>
            <a:pPr>
              <a:buFontTx/>
              <a:buChar char="•"/>
              <a:defRPr/>
            </a:pPr>
            <a:endParaRPr lang="en-US"/>
          </a:p>
        </p:txBody>
      </p:sp>
      <p:sp>
        <p:nvSpPr>
          <p:cNvPr id="8" name="TextBox 7">
            <a:extLst>
              <a:ext uri="{FF2B5EF4-FFF2-40B4-BE49-F238E27FC236}">
                <a16:creationId xmlns:a16="http://schemas.microsoft.com/office/drawing/2014/main" id="{20ED4CAA-12DD-39D4-9176-0909C4CCEAB2}"/>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71</a:t>
            </a:r>
          </a:p>
        </p:txBody>
      </p:sp>
    </p:spTree>
    <p:extLst>
      <p:ext uri="{BB962C8B-B14F-4D97-AF65-F5344CB8AC3E}">
        <p14:creationId xmlns:p14="http://schemas.microsoft.com/office/powerpoint/2010/main" val="1679119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CC5D6095-35BF-5A92-0F07-124B9BC8A1EA}"/>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09556" y="854869"/>
            <a:ext cx="3667125" cy="4743450"/>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657871" cy="2600069"/>
          </a:xfrm>
        </p:spPr>
        <p:txBody>
          <a:bodyPr/>
          <a:lstStyle/>
          <a:p>
            <a:r>
              <a:rPr lang="en-US">
                <a:latin typeface="Work Sans"/>
              </a:rPr>
              <a:t>Increasing Your Sales Effectiveness</a:t>
            </a:r>
            <a:br>
              <a:rPr lang="en-US">
                <a:latin typeface="Work Sans"/>
              </a:rPr>
            </a:br>
            <a:r>
              <a:rPr lang="en-US" sz="2200">
                <a:latin typeface="Work Sans"/>
              </a:rPr>
              <a:t>GROUP</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4590107"/>
            <a:ext cx="3713874" cy="226401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a:solidFill>
                  <a:schemeClr val="bg1"/>
                </a:solidFill>
                <a:effectLst/>
                <a:ea typeface="Roboto"/>
                <a:cs typeface="Roboto"/>
              </a:rPr>
              <a:t>This is the Group version of the INCREASING</a:t>
            </a:r>
            <a:r>
              <a:rPr lang="en-US" sz="1800" dirty="0">
                <a:solidFill>
                  <a:schemeClr val="bg1"/>
                </a:solidFill>
                <a:ea typeface="Roboto"/>
                <a:cs typeface="Roboto"/>
              </a:rPr>
              <a:t> YOUR</a:t>
            </a:r>
            <a:r>
              <a:rPr lang="en-US" sz="1800" dirty="0">
                <a:solidFill>
                  <a:schemeClr val="bg1"/>
                </a:solidFill>
                <a:effectLst/>
                <a:ea typeface="Roboto"/>
                <a:cs typeface="Roboto"/>
              </a:rPr>
              <a:t> </a:t>
            </a:r>
            <a:r>
              <a:rPr lang="en-US" sz="1800">
                <a:solidFill>
                  <a:schemeClr val="bg1"/>
                </a:solidFill>
                <a:effectLst/>
                <a:ea typeface="Roboto"/>
                <a:cs typeface="Roboto"/>
              </a:rPr>
              <a:t>SALES EFFECTIVENESS report.</a:t>
            </a:r>
          </a:p>
          <a:p>
            <a:endParaRPr lang="en-US" sz="180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a:solidFill>
                  <a:schemeClr val="bg1"/>
                </a:solidFill>
                <a:ea typeface="Roboto"/>
              </a:rPr>
              <a:t>Multiple pages dependent on the size of group</a:t>
            </a: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11E54629-75DD-DB6A-2CA9-DBB2154DA5E0}"/>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72</a:t>
            </a:r>
          </a:p>
        </p:txBody>
      </p:sp>
    </p:spTree>
    <p:extLst>
      <p:ext uri="{BB962C8B-B14F-4D97-AF65-F5344CB8AC3E}">
        <p14:creationId xmlns:p14="http://schemas.microsoft.com/office/powerpoint/2010/main" val="26479902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Description automatically generated">
            <a:extLst>
              <a:ext uri="{FF2B5EF4-FFF2-40B4-BE49-F238E27FC236}">
                <a16:creationId xmlns:a16="http://schemas.microsoft.com/office/drawing/2014/main" id="{F81EBEE3-A62C-1B29-7DCD-286DE37DF0D1}"/>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42894" y="850106"/>
            <a:ext cx="3600450" cy="4752975"/>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996539" cy="2600069"/>
          </a:xfrm>
        </p:spPr>
        <p:txBody>
          <a:bodyPr/>
          <a:lstStyle/>
          <a:p>
            <a:r>
              <a:rPr lang="en-US">
                <a:latin typeface="Work Sans"/>
              </a:rPr>
              <a:t>Job Families/ Job Titles</a:t>
            </a:r>
            <a:br>
              <a:rPr lang="en-US">
                <a:latin typeface="Work Sans"/>
              </a:rPr>
            </a:br>
            <a:r>
              <a:rPr lang="en-US" sz="2200" dirty="0">
                <a:latin typeface="Work Sans"/>
              </a:rPr>
              <a:t>INDIVIDUAL</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2987644"/>
            <a:ext cx="3909258" cy="386648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report offers a breakdown of the respondent’s Birkman Career data. It includes a description of </a:t>
            </a:r>
            <a:r>
              <a:rPr lang="en-US" sz="1800" dirty="0">
                <a:solidFill>
                  <a:schemeClr val="bg1"/>
                </a:solidFill>
                <a:ea typeface="+mn-lt"/>
                <a:cs typeface="+mn-lt"/>
              </a:rPr>
              <a:t>each reported </a:t>
            </a:r>
            <a:r>
              <a:rPr lang="en-US" sz="1800">
                <a:solidFill>
                  <a:schemeClr val="bg1"/>
                </a:solidFill>
                <a:ea typeface="+mn-lt"/>
                <a:cs typeface="+mn-lt"/>
              </a:rPr>
              <a:t>Job Family and a list of customized Job Titles the respondent most closely matches. The Job Titles are hyperlinked to the relevant US Department of Labor </a:t>
            </a:r>
            <a:r>
              <a:rPr lang="en-US" sz="1800" dirty="0">
                <a:solidFill>
                  <a:schemeClr val="bg1"/>
                </a:solidFill>
                <a:ea typeface="+mn-lt"/>
                <a:cs typeface="+mn-lt"/>
              </a:rPr>
              <a:t>O*Net </a:t>
            </a:r>
            <a:r>
              <a:rPr lang="en-US" sz="1800">
                <a:solidFill>
                  <a:schemeClr val="bg1"/>
                </a:solidFill>
                <a:ea typeface="+mn-lt"/>
                <a:cs typeface="+mn-lt"/>
              </a:rPr>
              <a:t>web page, which offers a substantial amount of additional data </a:t>
            </a:r>
            <a:r>
              <a:rPr lang="en-US" sz="1800" dirty="0">
                <a:solidFill>
                  <a:schemeClr val="bg1"/>
                </a:solidFill>
                <a:ea typeface="+mn-lt"/>
                <a:cs typeface="+mn-lt"/>
              </a:rPr>
              <a:t>which</a:t>
            </a:r>
            <a:r>
              <a:rPr lang="en-US" sz="1800">
                <a:solidFill>
                  <a:schemeClr val="bg1"/>
                </a:solidFill>
                <a:ea typeface="+mn-lt"/>
                <a:cs typeface="+mn-lt"/>
              </a:rPr>
              <a:t> is updated on an ongoing basis.</a:t>
            </a:r>
          </a:p>
          <a:p>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 4</a:t>
            </a: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A0C8DBDD-DB05-775E-DD2A-C7FA3DDC2BEE}"/>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73</a:t>
            </a:r>
          </a:p>
        </p:txBody>
      </p:sp>
    </p:spTree>
    <p:extLst>
      <p:ext uri="{BB962C8B-B14F-4D97-AF65-F5344CB8AC3E}">
        <p14:creationId xmlns:p14="http://schemas.microsoft.com/office/powerpoint/2010/main" val="12516647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application, Word&#10;&#10;Description automatically generated">
            <a:extLst>
              <a:ext uri="{FF2B5EF4-FFF2-40B4-BE49-F238E27FC236}">
                <a16:creationId xmlns:a16="http://schemas.microsoft.com/office/drawing/2014/main" id="{49C947A2-8DF2-47E4-2554-289E69EC46D5}"/>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504689" y="684213"/>
            <a:ext cx="3876859"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normAutofit/>
          </a:bodyPr>
          <a:lstStyle/>
          <a:p>
            <a:r>
              <a:rPr lang="en-US">
                <a:latin typeface="Work Sans"/>
              </a:rPr>
              <a:t>Managerial Style</a:t>
            </a:r>
            <a:br>
              <a:rPr lang="en-US">
                <a:latin typeface="Work Sans"/>
              </a:rPr>
            </a:br>
            <a:r>
              <a:rPr lang="en-US" sz="2200">
                <a:latin typeface="Work Sans"/>
              </a:rPr>
              <a:t>INDIVIDUAL</a:t>
            </a:r>
            <a:endParaRPr lang="en-US"/>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3883937"/>
            <a:ext cx="3857290" cy="29101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The Managerial Style Report provides a narrative description of the </a:t>
            </a:r>
            <a:r>
              <a:rPr lang="en-US" sz="1800" dirty="0">
                <a:latin typeface="Franklin Gothic Book"/>
                <a:ea typeface="Roboto"/>
                <a:cs typeface="Roboto"/>
              </a:rPr>
              <a:t>respondent's </a:t>
            </a:r>
            <a:r>
              <a:rPr lang="en-US" sz="1800">
                <a:latin typeface="Franklin Gothic Book"/>
                <a:ea typeface="Roboto"/>
                <a:cs typeface="Roboto"/>
              </a:rPr>
              <a:t>preferred managerial styles in four classic management areas</a:t>
            </a:r>
            <a:r>
              <a:rPr lang="en-US" sz="1800" dirty="0">
                <a:latin typeface="Franklin Gothic Book"/>
                <a:ea typeface="Roboto"/>
                <a:cs typeface="Roboto"/>
              </a:rPr>
              <a:t>: </a:t>
            </a:r>
            <a:r>
              <a:rPr lang="en-US" sz="1800">
                <a:latin typeface="Franklin Gothic Book"/>
                <a:ea typeface="Roboto"/>
                <a:cs typeface="Roboto"/>
              </a:rPr>
              <a:t> Planning, Organization, Directing, and Controlling.</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a:ea typeface="Roboto"/>
              </a:rPr>
              <a:t>1-4</a:t>
            </a:r>
            <a:endParaRPr lang="en-US" sz="1800">
              <a:ea typeface="Roboto"/>
              <a:cs typeface="Roboto"/>
            </a:endParaRPr>
          </a:p>
          <a:p>
            <a:pPr marL="0" indent="0">
              <a:lnSpc>
                <a:spcPct val="100000"/>
              </a:lnSpc>
              <a:spcBef>
                <a:spcPts val="0"/>
              </a:spcBef>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2489C30D-6CBC-0D32-6DF5-C4C453E7931C}"/>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74</a:t>
            </a:r>
          </a:p>
        </p:txBody>
      </p:sp>
    </p:spTree>
    <p:extLst>
      <p:ext uri="{BB962C8B-B14F-4D97-AF65-F5344CB8AC3E}">
        <p14:creationId xmlns:p14="http://schemas.microsoft.com/office/powerpoint/2010/main" val="2749484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hart&#10;&#10;Description automatically generated with medium confidence">
            <a:extLst>
              <a:ext uri="{FF2B5EF4-FFF2-40B4-BE49-F238E27FC236}">
                <a16:creationId xmlns:a16="http://schemas.microsoft.com/office/drawing/2014/main" id="{87AEDA4C-BC0D-6127-E434-FF962EFBDBD8}"/>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6100" y="684213"/>
            <a:ext cx="3934037"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546571" y="484094"/>
            <a:ext cx="3874241" cy="2600069"/>
          </a:xfrm>
        </p:spPr>
        <p:txBody>
          <a:bodyPr/>
          <a:lstStyle/>
          <a:p>
            <a:r>
              <a:rPr lang="en-US">
                <a:latin typeface="Work Sans"/>
              </a:rPr>
              <a:t>Organizational Focus</a:t>
            </a:r>
            <a:br>
              <a:rPr lang="en-US">
                <a:latin typeface="Work Sans"/>
              </a:rPr>
            </a:br>
            <a:r>
              <a:rPr lang="en-US" sz="2200" dirty="0">
                <a:latin typeface="Work Sans"/>
              </a:rPr>
              <a:t>INDIVIDUAL</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4399984"/>
            <a:ext cx="3909258" cy="24541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report uses the Organizational Focus bars to help describe preferred work environment. A description of each Organizational Focus color is included.</a:t>
            </a:r>
          </a:p>
          <a:p>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 1</a:t>
            </a: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5CACBACC-18CF-5B72-EA44-F0A999250F7C}"/>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75</a:t>
            </a:r>
          </a:p>
        </p:txBody>
      </p:sp>
    </p:spTree>
    <p:extLst>
      <p:ext uri="{BB962C8B-B14F-4D97-AF65-F5344CB8AC3E}">
        <p14:creationId xmlns:p14="http://schemas.microsoft.com/office/powerpoint/2010/main" val="32212928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10;&#10;Description automatically generated">
            <a:extLst>
              <a:ext uri="{FF2B5EF4-FFF2-40B4-BE49-F238E27FC236}">
                <a16:creationId xmlns:a16="http://schemas.microsoft.com/office/drawing/2014/main" id="{D9DF811D-8E99-4567-81E2-DCAAA27C7F21}"/>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513794" y="684213"/>
            <a:ext cx="3858649"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499534" y="484094"/>
            <a:ext cx="3855427" cy="2600069"/>
          </a:xfrm>
        </p:spPr>
        <p:txBody>
          <a:bodyPr>
            <a:normAutofit/>
          </a:bodyPr>
          <a:lstStyle/>
          <a:p>
            <a:r>
              <a:rPr lang="en-US">
                <a:latin typeface="Work Sans"/>
              </a:rPr>
              <a:t>Organizational Focus</a:t>
            </a:r>
            <a:br>
              <a:rPr lang="en-US">
                <a:latin typeface="Work Sans"/>
              </a:rPr>
            </a:br>
            <a:r>
              <a:rPr lang="en-US" sz="2200">
                <a:latin typeface="Work Sans"/>
              </a:rPr>
              <a:t>GROUP</a:t>
            </a:r>
            <a:endParaRPr lang="en-US"/>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3883937"/>
            <a:ext cx="3857290" cy="29101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This is a </a:t>
            </a:r>
            <a:r>
              <a:rPr lang="en-US" sz="1800" dirty="0">
                <a:latin typeface="Franklin Gothic Book"/>
                <a:ea typeface="Roboto"/>
                <a:cs typeface="Roboto"/>
              </a:rPr>
              <a:t>Group </a:t>
            </a:r>
            <a:r>
              <a:rPr lang="en-US" sz="1800">
                <a:latin typeface="Franklin Gothic Book"/>
                <a:ea typeface="Roboto"/>
                <a:cs typeface="Roboto"/>
              </a:rPr>
              <a:t>version of the ORGANIZATIONAL FOCUS report, which includes a cumulative average of the group at the top and a breakdown of the </a:t>
            </a:r>
            <a:r>
              <a:rPr lang="en-US" sz="1800" dirty="0">
                <a:latin typeface="Franklin Gothic Book"/>
                <a:ea typeface="Roboto"/>
                <a:cs typeface="Roboto"/>
              </a:rPr>
              <a:t>respondent's</a:t>
            </a:r>
            <a:r>
              <a:rPr lang="en-US" sz="1800">
                <a:latin typeface="Franklin Gothic Book"/>
                <a:ea typeface="Roboto"/>
                <a:cs typeface="Roboto"/>
              </a:rPr>
              <a:t> scores below.</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rPr>
              <a:t>6</a:t>
            </a:r>
            <a:endParaRPr lang="en-US" sz="1800" dirty="0">
              <a:latin typeface="Franklin Gothic Book"/>
              <a:ea typeface="Roboto"/>
              <a:cs typeface="Roboto"/>
            </a:endParaRPr>
          </a:p>
          <a:p>
            <a:pPr marL="0" indent="0">
              <a:lnSpc>
                <a:spcPct val="100000"/>
              </a:lnSpc>
              <a:spcBef>
                <a:spcPts val="0"/>
              </a:spcBef>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5A876B9F-EFD1-75C6-4A16-2E5E7D693FE3}"/>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76</a:t>
            </a:r>
          </a:p>
        </p:txBody>
      </p:sp>
    </p:spTree>
    <p:extLst>
      <p:ext uri="{BB962C8B-B14F-4D97-AF65-F5344CB8AC3E}">
        <p14:creationId xmlns:p14="http://schemas.microsoft.com/office/powerpoint/2010/main" val="9687505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Description automatically generated">
            <a:extLst>
              <a:ext uri="{FF2B5EF4-FFF2-40B4-BE49-F238E27FC236}">
                <a16:creationId xmlns:a16="http://schemas.microsoft.com/office/drawing/2014/main" id="{A9E38831-88E2-C20F-6170-24E6CA3E5671}"/>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8908" y="684213"/>
            <a:ext cx="3948421"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676686" cy="2600069"/>
          </a:xfrm>
        </p:spPr>
        <p:txBody>
          <a:bodyPr/>
          <a:lstStyle/>
          <a:p>
            <a:r>
              <a:rPr lang="en-US" dirty="0">
                <a:latin typeface="Work Sans"/>
              </a:rPr>
              <a:t>What Kind of Team Player Are You</a:t>
            </a:r>
            <a:br>
              <a:rPr lang="en-US" dirty="0">
                <a:latin typeface="Work Sans"/>
              </a:rPr>
            </a:br>
            <a:r>
              <a:rPr lang="en-US" sz="2200">
                <a:latin typeface="Work Sans"/>
              </a:rPr>
              <a:t>INDIVIDUAL</a:t>
            </a:r>
            <a:endParaRPr lang="en-US" sz="2200" b="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19347" y="4640180"/>
            <a:ext cx="3857290" cy="210605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a:ea typeface="+mn-lt"/>
                <a:cs typeface="+mn-lt"/>
              </a:rPr>
              <a:t>This </a:t>
            </a:r>
            <a:r>
              <a:rPr lang="en-US" sz="1800" dirty="0">
                <a:ea typeface="+mn-lt"/>
                <a:cs typeface="+mn-lt"/>
              </a:rPr>
              <a:t>Insights </a:t>
            </a:r>
            <a:r>
              <a:rPr lang="en-US" sz="1800">
                <a:ea typeface="+mn-lt"/>
                <a:cs typeface="+mn-lt"/>
              </a:rPr>
              <a:t>topic addresses what kind of team player you are by analyzing your Component Usual scores.</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a:latin typeface="Franklin Gothic Book"/>
                <a:ea typeface="Roboto"/>
              </a:rPr>
              <a:t># of Pages: </a:t>
            </a:r>
            <a:r>
              <a:rPr lang="en-US" sz="1800">
                <a:latin typeface="Franklin Gothic Book"/>
                <a:ea typeface="Roboto"/>
              </a:rPr>
              <a:t>1</a:t>
            </a: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0DE6917C-F9AD-9861-CFDF-FF8AA843BB77}"/>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77</a:t>
            </a:r>
          </a:p>
        </p:txBody>
      </p:sp>
    </p:spTree>
    <p:extLst>
      <p:ext uri="{BB962C8B-B14F-4D97-AF65-F5344CB8AC3E}">
        <p14:creationId xmlns:p14="http://schemas.microsoft.com/office/powerpoint/2010/main" val="38179833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with low confidence">
            <a:extLst>
              <a:ext uri="{FF2B5EF4-FFF2-40B4-BE49-F238E27FC236}">
                <a16:creationId xmlns:a16="http://schemas.microsoft.com/office/drawing/2014/main" id="{17B2A1AD-7A42-18FA-FDC5-C02F392CFF8F}"/>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8908" y="684213"/>
            <a:ext cx="3948421"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479130" cy="2600069"/>
          </a:xfrm>
        </p:spPr>
        <p:txBody>
          <a:bodyPr>
            <a:normAutofit/>
          </a:bodyPr>
          <a:lstStyle/>
          <a:p>
            <a:r>
              <a:rPr lang="en-US">
                <a:latin typeface="Work Sans"/>
              </a:rPr>
              <a:t>What Kind of Team Player Are You</a:t>
            </a:r>
            <a:br>
              <a:rPr lang="en-US">
                <a:latin typeface="Work Sans"/>
              </a:rPr>
            </a:br>
            <a:r>
              <a:rPr lang="en-US" sz="2200">
                <a:latin typeface="Work Sans"/>
              </a:rPr>
              <a:t>GROUP</a:t>
            </a:r>
            <a:endParaRPr lang="en-US" sz="2200"/>
          </a:p>
        </p:txBody>
      </p:sp>
      <p:sp>
        <p:nvSpPr>
          <p:cNvPr id="4" name="Content Placeholder 2">
            <a:extLst>
              <a:ext uri="{FF2B5EF4-FFF2-40B4-BE49-F238E27FC236}">
                <a16:creationId xmlns:a16="http://schemas.microsoft.com/office/drawing/2014/main" id="{91ED8001-B954-9A51-E850-BB6B75829C26}"/>
              </a:ext>
            </a:extLst>
          </p:cNvPr>
          <p:cNvSpPr txBox="1">
            <a:spLocks/>
          </p:cNvSpPr>
          <p:nvPr/>
        </p:nvSpPr>
        <p:spPr>
          <a:xfrm>
            <a:off x="419347" y="4367366"/>
            <a:ext cx="3857290" cy="23788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dirty="0">
                <a:ea typeface="+mn-lt"/>
                <a:cs typeface="+mn-lt"/>
              </a:rPr>
              <a:t>This is the Group version of the WHAT KIND OF TEAM PLAYER ARE YOU? report.</a:t>
            </a:r>
          </a:p>
          <a:p>
            <a:pPr marL="0" indent="0">
              <a:lnSpc>
                <a:spcPct val="100000"/>
              </a:lnSpc>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rPr>
              <a:t>Multiple pages dependent on the size of group</a:t>
            </a:r>
            <a:endParaRPr lang="en-US" sz="1800" dirty="0">
              <a:ea typeface="Roboto"/>
            </a:endParaRPr>
          </a:p>
          <a:p>
            <a:pPr>
              <a:buFontTx/>
              <a:buChar char="•"/>
              <a:defRPr/>
            </a:pPr>
            <a:endParaRPr lang="en-US"/>
          </a:p>
        </p:txBody>
      </p:sp>
      <p:sp>
        <p:nvSpPr>
          <p:cNvPr id="8" name="TextBox 7">
            <a:extLst>
              <a:ext uri="{FF2B5EF4-FFF2-40B4-BE49-F238E27FC236}">
                <a16:creationId xmlns:a16="http://schemas.microsoft.com/office/drawing/2014/main" id="{85BBABD9-48E1-1C3B-5BAC-0ABF63C267B1}"/>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78</a:t>
            </a:r>
          </a:p>
        </p:txBody>
      </p:sp>
    </p:spTree>
    <p:extLst>
      <p:ext uri="{BB962C8B-B14F-4D97-AF65-F5344CB8AC3E}">
        <p14:creationId xmlns:p14="http://schemas.microsoft.com/office/powerpoint/2010/main" val="897339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with medium confidence">
            <a:extLst>
              <a:ext uri="{FF2B5EF4-FFF2-40B4-BE49-F238E27FC236}">
                <a16:creationId xmlns:a16="http://schemas.microsoft.com/office/drawing/2014/main" id="{4F7CEABA-53C3-7FB5-4638-4F4068F60FB8}"/>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6112" y="684213"/>
            <a:ext cx="3954014"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Trust</a:t>
            </a:r>
            <a:br>
              <a:rPr lang="en-US">
                <a:latin typeface="Work Sans"/>
              </a:rPr>
            </a:br>
            <a:r>
              <a:rPr lang="en-US" sz="2200">
                <a:latin typeface="Work Sans"/>
              </a:rPr>
              <a:t>INDIVIDUAL</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3702867"/>
            <a:ext cx="3713874" cy="315125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a:solidFill>
                  <a:schemeClr val="bg1"/>
                </a:solidFill>
                <a:effectLst/>
                <a:ea typeface="Roboto"/>
                <a:cs typeface="Roboto"/>
              </a:rPr>
              <a:t>This </a:t>
            </a:r>
            <a:r>
              <a:rPr lang="en-US" sz="1800" dirty="0">
                <a:solidFill>
                  <a:schemeClr val="bg1"/>
                </a:solidFill>
                <a:ea typeface="Roboto"/>
                <a:cs typeface="Roboto"/>
              </a:rPr>
              <a:t>Insights topic</a:t>
            </a:r>
            <a:r>
              <a:rPr lang="en-US" sz="1800">
                <a:solidFill>
                  <a:schemeClr val="bg1"/>
                </a:solidFill>
                <a:effectLst/>
                <a:ea typeface="Roboto"/>
                <a:cs typeface="Roboto"/>
              </a:rPr>
              <a:t> focuses on trust. The report is divided into three sections: how you encourage trust in others (Component Usual scores), how others can encourage trust in you (Component Need scores), and what happens when your trust level drops (Component Stress scores).</a:t>
            </a:r>
          </a:p>
          <a:p>
            <a:endParaRPr lang="en-US" sz="180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a:solidFill>
                  <a:schemeClr val="bg1"/>
                </a:solidFill>
                <a:ea typeface="Roboto"/>
              </a:rPr>
              <a:t>1</a:t>
            </a: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7AD089CC-B170-0A7E-2F43-638282940A39}"/>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79</a:t>
            </a:r>
          </a:p>
        </p:txBody>
      </p:sp>
    </p:spTree>
    <p:extLst>
      <p:ext uri="{BB962C8B-B14F-4D97-AF65-F5344CB8AC3E}">
        <p14:creationId xmlns:p14="http://schemas.microsoft.com/office/powerpoint/2010/main" val="1122676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chart of different colored circles&#10;&#10;Description automatically generated">
            <a:extLst>
              <a:ext uri="{FF2B5EF4-FFF2-40B4-BE49-F238E27FC236}">
                <a16:creationId xmlns:a16="http://schemas.microsoft.com/office/drawing/2014/main" id="{D05E88E5-FD87-301F-B835-15F5E8FE8242}"/>
              </a:ext>
            </a:extLst>
          </p:cNvPr>
          <p:cNvPicPr>
            <a:picLocks noGrp="1" noChangeAspect="1"/>
          </p:cNvPicPr>
          <p:nvPr>
            <p:ph sz="quarter" idx="10"/>
          </p:nvPr>
        </p:nvPicPr>
        <p:blipFill>
          <a:blip r:embed="rId2"/>
          <a:stretch>
            <a:fillRect/>
          </a:stretch>
        </p:blipFill>
        <p:spPr>
          <a:xfrm>
            <a:off x="6457746" y="684213"/>
            <a:ext cx="3970746"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SemiBold"/>
              </a:rPr>
              <a:t>Birkman </a:t>
            </a:r>
            <a:r>
              <a:rPr lang="en-US" dirty="0">
                <a:latin typeface="Work Sans SemiBold"/>
              </a:rPr>
              <a:t>Interests</a:t>
            </a:r>
            <a:br>
              <a:rPr lang="en-US">
                <a:latin typeface="Work Sans SemiBold"/>
              </a:rPr>
            </a:br>
            <a:r>
              <a:rPr lang="en-US" sz="2200">
                <a:latin typeface="Work Sans SemiBold"/>
              </a:rPr>
              <a:t>INDIVIDUAL</a:t>
            </a:r>
          </a:p>
        </p:txBody>
      </p:sp>
      <p:sp>
        <p:nvSpPr>
          <p:cNvPr id="3" name="Content Placeholder 2">
            <a:extLst>
              <a:ext uri="{FF2B5EF4-FFF2-40B4-BE49-F238E27FC236}">
                <a16:creationId xmlns:a16="http://schemas.microsoft.com/office/drawing/2014/main" id="{F1FDB003-945C-79C5-BBD1-C1BC144B443B}"/>
              </a:ext>
            </a:extLst>
          </p:cNvPr>
          <p:cNvSpPr>
            <a:spLocks noGrp="1"/>
          </p:cNvSpPr>
          <p:nvPr/>
        </p:nvSpPr>
        <p:spPr>
          <a:xfrm>
            <a:off x="400532" y="4048574"/>
            <a:ext cx="3857290" cy="274550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a:latin typeface="Franklin Gothic Book"/>
              <a:ea typeface="Roboto"/>
            </a:endParaRPr>
          </a:p>
          <a:p>
            <a:pPr marL="0" indent="0">
              <a:lnSpc>
                <a:spcPct val="100000"/>
              </a:lnSpc>
              <a:spcBef>
                <a:spcPts val="0"/>
              </a:spcBef>
              <a:buNone/>
              <a:defRPr/>
            </a:pPr>
            <a:r>
              <a:rPr lang="en-US" sz="1800" dirty="0">
                <a:ea typeface="Roboto"/>
              </a:rPr>
              <a:t>This report lists a respondent's scores (as a percentage) for the ten Birkman Interests scales in descending order.  Each Birkman Interest includes a brief description and several example activities.</a:t>
            </a:r>
          </a:p>
          <a:p>
            <a:pPr marL="0" indent="0">
              <a:lnSpc>
                <a:spcPct val="100000"/>
              </a:lnSpc>
              <a:spcBef>
                <a:spcPts val="0"/>
              </a:spcBef>
              <a:buNone/>
              <a:defRPr/>
            </a:pPr>
            <a:endParaRPr lang="en-US" sz="1800" dirty="0">
              <a:ea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rPr>
              <a:t>1</a:t>
            </a:r>
          </a:p>
          <a:p>
            <a:pPr marL="0" indent="0">
              <a:lnSpc>
                <a:spcPct val="150000"/>
              </a:lnSpc>
              <a:spcBef>
                <a:spcPts val="0"/>
              </a:spcBef>
              <a:buNone/>
              <a:defRPr/>
            </a:pPr>
            <a:endParaRPr lang="en-US" sz="2000">
              <a:ea typeface="Roboto"/>
            </a:endParaRPr>
          </a:p>
          <a:p>
            <a:pPr>
              <a:buChar char="•"/>
              <a:defRPr/>
            </a:pPr>
            <a:endParaRPr lang="en-US"/>
          </a:p>
        </p:txBody>
      </p:sp>
      <p:sp>
        <p:nvSpPr>
          <p:cNvPr id="5" name="TextBox 4">
            <a:extLst>
              <a:ext uri="{FF2B5EF4-FFF2-40B4-BE49-F238E27FC236}">
                <a16:creationId xmlns:a16="http://schemas.microsoft.com/office/drawing/2014/main" id="{5110289E-981E-750E-C157-0A8E235927EF}"/>
              </a:ext>
            </a:extLst>
          </p:cNvPr>
          <p:cNvSpPr txBox="1"/>
          <p:nvPr/>
        </p:nvSpPr>
        <p:spPr>
          <a:xfrm>
            <a:off x="11853333" y="6622815"/>
            <a:ext cx="319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8</a:t>
            </a:r>
          </a:p>
        </p:txBody>
      </p:sp>
    </p:spTree>
    <p:extLst>
      <p:ext uri="{BB962C8B-B14F-4D97-AF65-F5344CB8AC3E}">
        <p14:creationId xmlns:p14="http://schemas.microsoft.com/office/powerpoint/2010/main" val="16737915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1A66B42F-415E-CD22-5A99-44CB07A28F93}"/>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7305" y="684213"/>
            <a:ext cx="3951627"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Trust</a:t>
            </a:r>
            <a:br>
              <a:rPr lang="en-US">
                <a:latin typeface="Work Sans"/>
              </a:rPr>
            </a:br>
            <a:r>
              <a:rPr lang="en-US" sz="2200" dirty="0">
                <a:latin typeface="Work Sans"/>
              </a:rPr>
              <a:t>GROUP</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4843604"/>
            <a:ext cx="3909258" cy="201052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is the Group version of the TRUST report.</a:t>
            </a:r>
          </a:p>
          <a:p>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 </a:t>
            </a:r>
            <a:r>
              <a:rPr lang="en-US" sz="1800">
                <a:solidFill>
                  <a:schemeClr val="bg1"/>
                </a:solidFill>
                <a:ea typeface="Roboto"/>
              </a:rPr>
              <a:t>Multiple pages dependent on the size of group</a:t>
            </a: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019BF629-B57A-D72E-E0BB-D0CEA51F8001}"/>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80</a:t>
            </a:r>
          </a:p>
        </p:txBody>
      </p:sp>
    </p:spTree>
    <p:extLst>
      <p:ext uri="{BB962C8B-B14F-4D97-AF65-F5344CB8AC3E}">
        <p14:creationId xmlns:p14="http://schemas.microsoft.com/office/powerpoint/2010/main" val="26149681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 email&#10;&#10;Description automatically generated">
            <a:extLst>
              <a:ext uri="{FF2B5EF4-FFF2-40B4-BE49-F238E27FC236}">
                <a16:creationId xmlns:a16="http://schemas.microsoft.com/office/drawing/2014/main" id="{F179EBE2-9EAE-CAB8-7B3A-374E4F9ABEB1}"/>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8908" y="684213"/>
            <a:ext cx="3948421"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639056" cy="2600069"/>
          </a:xfrm>
        </p:spPr>
        <p:txBody>
          <a:bodyPr>
            <a:normAutofit/>
          </a:bodyPr>
          <a:lstStyle/>
          <a:p>
            <a:r>
              <a:rPr lang="en-US">
                <a:latin typeface="Work Sans"/>
              </a:rPr>
              <a:t>Your Possible Ineffective Tactics in Meetings</a:t>
            </a:r>
            <a:br>
              <a:rPr lang="en-US">
                <a:latin typeface="Work Sans"/>
              </a:rPr>
            </a:br>
            <a:r>
              <a:rPr lang="en-US" sz="2200">
                <a:latin typeface="Work Sans"/>
              </a:rPr>
              <a:t>INDIVIDUAL</a:t>
            </a:r>
            <a:endParaRPr lang="en-US"/>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4508625"/>
            <a:ext cx="3857290" cy="2285449"/>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This </a:t>
            </a:r>
            <a:r>
              <a:rPr lang="en-US" sz="1800" dirty="0">
                <a:latin typeface="Franklin Gothic Book"/>
                <a:ea typeface="Roboto"/>
                <a:cs typeface="Roboto"/>
              </a:rPr>
              <a:t>Insights </a:t>
            </a:r>
            <a:r>
              <a:rPr lang="en-US" sz="1800">
                <a:latin typeface="Franklin Gothic Book"/>
                <a:ea typeface="Roboto"/>
                <a:cs typeface="Roboto"/>
              </a:rPr>
              <a:t>topic addresses how you may react when frustrated in meetings. The statements are generated from the Component Stress scores.</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rPr>
              <a:t>1</a:t>
            </a:r>
            <a:endParaRPr lang="en-US" sz="1800">
              <a:latin typeface="Franklin Gothic Book"/>
              <a:ea typeface="Roboto"/>
              <a:cs typeface="Roboto"/>
            </a:endParaRPr>
          </a:p>
          <a:p>
            <a:pPr marL="0" indent="0">
              <a:lnSpc>
                <a:spcPct val="100000"/>
              </a:lnSpc>
              <a:spcBef>
                <a:spcPts val="0"/>
              </a:spcBef>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A4A56A1D-7EC2-BBB3-9B58-025469802147}"/>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81</a:t>
            </a:r>
          </a:p>
        </p:txBody>
      </p:sp>
    </p:spTree>
    <p:extLst>
      <p:ext uri="{BB962C8B-B14F-4D97-AF65-F5344CB8AC3E}">
        <p14:creationId xmlns:p14="http://schemas.microsoft.com/office/powerpoint/2010/main" val="32901030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C212F712-2D6D-E5F8-AF5D-04C32CB60693}"/>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2504" y="684213"/>
            <a:ext cx="3941229"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762941" y="484094"/>
            <a:ext cx="3639056" cy="2600069"/>
          </a:xfrm>
        </p:spPr>
        <p:txBody>
          <a:bodyPr>
            <a:normAutofit/>
          </a:bodyPr>
          <a:lstStyle/>
          <a:p>
            <a:r>
              <a:rPr lang="en-US" dirty="0">
                <a:latin typeface="Work Sans"/>
              </a:rPr>
              <a:t>Your Possible Ineffective Tactics in Meetings</a:t>
            </a:r>
            <a:br>
              <a:rPr lang="en-US" dirty="0">
                <a:latin typeface="Work Sans"/>
              </a:rPr>
            </a:br>
            <a:r>
              <a:rPr lang="en-US" sz="2200">
                <a:latin typeface="Work Sans"/>
              </a:rPr>
              <a:t>GROUP</a:t>
            </a:r>
            <a:endParaRPr lang="en-US" sz="2200" b="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00532" y="4508626"/>
            <a:ext cx="3857290" cy="235050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a:ea typeface="+mn-lt"/>
                <a:cs typeface="+mn-lt"/>
              </a:rPr>
              <a:t>This is the Group version of the YOUR POSSIBLE INEFFECTIVE TACTICS IN MEETINGS report.</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a:latin typeface="Franklin Gothic Book"/>
                <a:ea typeface="Roboto"/>
              </a:rPr>
              <a:t># of Pages: </a:t>
            </a:r>
            <a:r>
              <a:rPr lang="en-US" sz="1800">
                <a:ea typeface="Roboto"/>
              </a:rPr>
              <a:t>Multiple pages dependent on the size of group</a:t>
            </a: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05117E61-6D6F-4DDC-98F3-72E4B068AE34}"/>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82</a:t>
            </a:r>
          </a:p>
        </p:txBody>
      </p:sp>
    </p:spTree>
    <p:extLst>
      <p:ext uri="{BB962C8B-B14F-4D97-AF65-F5344CB8AC3E}">
        <p14:creationId xmlns:p14="http://schemas.microsoft.com/office/powerpoint/2010/main" val="40747018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10;&#10;Description automatically generated">
            <a:extLst>
              <a:ext uri="{FF2B5EF4-FFF2-40B4-BE49-F238E27FC236}">
                <a16:creationId xmlns:a16="http://schemas.microsoft.com/office/drawing/2014/main" id="{1038C9F5-7AF3-2622-0A9B-19A5F2A14077}"/>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8878" y="684213"/>
            <a:ext cx="3928481"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normAutofit/>
          </a:bodyPr>
          <a:lstStyle/>
          <a:p>
            <a:r>
              <a:rPr lang="en-US">
                <a:latin typeface="Work Sans"/>
              </a:rPr>
              <a:t>Your Leadership Style</a:t>
            </a:r>
            <a:br>
              <a:rPr lang="en-US">
                <a:latin typeface="Work Sans"/>
              </a:rPr>
            </a:br>
            <a:r>
              <a:rPr lang="en-US" sz="2200">
                <a:latin typeface="Work Sans"/>
              </a:rPr>
              <a:t>INDIVIDUAL</a:t>
            </a:r>
            <a:endParaRPr lang="en-US" sz="2200"/>
          </a:p>
        </p:txBody>
      </p:sp>
      <p:sp>
        <p:nvSpPr>
          <p:cNvPr id="4" name="Content Placeholder 2">
            <a:extLst>
              <a:ext uri="{FF2B5EF4-FFF2-40B4-BE49-F238E27FC236}">
                <a16:creationId xmlns:a16="http://schemas.microsoft.com/office/drawing/2014/main" id="{F386FD33-3393-922D-FE3A-6C9AD8CEAF2D}"/>
              </a:ext>
            </a:extLst>
          </p:cNvPr>
          <p:cNvSpPr txBox="1">
            <a:spLocks/>
          </p:cNvSpPr>
          <p:nvPr/>
        </p:nvSpPr>
        <p:spPr>
          <a:xfrm>
            <a:off x="400532" y="3859514"/>
            <a:ext cx="3857290" cy="29345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buNone/>
              <a:defRPr/>
            </a:pPr>
            <a:r>
              <a:rPr lang="en-US" sz="1800" dirty="0">
                <a:latin typeface="Franklin Gothic Book"/>
                <a:ea typeface="Roboto"/>
                <a:cs typeface="Roboto"/>
              </a:rPr>
              <a:t>This Insights topic addresses leadership style and identifies areas where you may show distinct leadership behavior.  The statements are generated from the Component Usual and Component Need scores.</a:t>
            </a:r>
          </a:p>
          <a:p>
            <a:pPr marL="0" indent="0">
              <a:lnSpc>
                <a:spcPct val="100000"/>
              </a:lnSpc>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rPr>
              <a:t>1</a:t>
            </a:r>
            <a:endParaRPr lang="en-US" sz="1800">
              <a:latin typeface="Franklin Gothic Book"/>
              <a:ea typeface="Roboto"/>
              <a:cs typeface="Roboto"/>
            </a:endParaRPr>
          </a:p>
          <a:p>
            <a:pPr marL="0" indent="0">
              <a:lnSpc>
                <a:spcPct val="100000"/>
              </a:lnSpc>
              <a:spcBef>
                <a:spcPts val="0"/>
              </a:spcBef>
              <a:buNone/>
              <a:defRPr/>
            </a:pPr>
            <a:endParaRPr lang="en-US" sz="2000">
              <a:ea typeface="Roboto"/>
            </a:endParaRPr>
          </a:p>
          <a:p>
            <a:pPr>
              <a:buFontTx/>
              <a:buChar char="•"/>
              <a:defRPr/>
            </a:pPr>
            <a:endParaRPr lang="en-US"/>
          </a:p>
        </p:txBody>
      </p:sp>
      <p:sp>
        <p:nvSpPr>
          <p:cNvPr id="8" name="TextBox 7">
            <a:extLst>
              <a:ext uri="{FF2B5EF4-FFF2-40B4-BE49-F238E27FC236}">
                <a16:creationId xmlns:a16="http://schemas.microsoft.com/office/drawing/2014/main" id="{5C7F385E-84E6-4404-E941-F5D011C09DBF}"/>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83</a:t>
            </a:r>
          </a:p>
        </p:txBody>
      </p:sp>
    </p:spTree>
    <p:extLst>
      <p:ext uri="{BB962C8B-B14F-4D97-AF65-F5344CB8AC3E}">
        <p14:creationId xmlns:p14="http://schemas.microsoft.com/office/powerpoint/2010/main" val="2375961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5FB54685-E02B-A3D2-17A1-FD2C62ED2F5F}"/>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8908" y="684213"/>
            <a:ext cx="3948421"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Your Leadership Style</a:t>
            </a:r>
            <a:br>
              <a:rPr lang="en-US">
                <a:latin typeface="Work Sans"/>
              </a:rPr>
            </a:br>
            <a:r>
              <a:rPr lang="en-US" sz="2200">
                <a:latin typeface="Work Sans"/>
              </a:rPr>
              <a:t>GROUP</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4701432"/>
            <a:ext cx="3713874" cy="215269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sz="1800" b="1" dirty="0">
                <a:solidFill>
                  <a:schemeClr val="bg1"/>
                </a:solidFill>
                <a:latin typeface="Franklin Gothic Book"/>
              </a:rPr>
              <a:t>Description: </a:t>
            </a:r>
            <a:r>
              <a:rPr lang="en-US" sz="1800" dirty="0">
                <a:solidFill>
                  <a:schemeClr val="bg1"/>
                </a:solidFill>
                <a:latin typeface="Franklin Gothic Book"/>
              </a:rPr>
              <a:t> </a:t>
            </a:r>
          </a:p>
          <a:p>
            <a:pPr>
              <a:lnSpc>
                <a:spcPct val="100000"/>
              </a:lnSpc>
            </a:pPr>
            <a:r>
              <a:rPr lang="en-US" sz="1800" dirty="0">
                <a:solidFill>
                  <a:schemeClr val="bg1"/>
                </a:solidFill>
                <a:latin typeface="Franklin Gothic Book"/>
              </a:rPr>
              <a:t>This is the Group version of the YOUR LEADERSHIP STYLE report.</a:t>
            </a:r>
          </a:p>
          <a:p>
            <a:pPr>
              <a:lnSpc>
                <a:spcPct val="100000"/>
              </a:lnSpc>
            </a:pPr>
            <a:endParaRPr lang="en-US" sz="1800" dirty="0">
              <a:solidFill>
                <a:schemeClr val="bg1"/>
              </a:solidFill>
              <a:latin typeface="Franklin Gothic Book"/>
            </a:endParaRPr>
          </a:p>
          <a:p>
            <a:pPr>
              <a:lnSpc>
                <a:spcPct val="100000"/>
              </a:lnSpc>
              <a:spcBef>
                <a:spcPts val="0"/>
              </a:spcBef>
            </a:pPr>
            <a:r>
              <a:rPr lang="en-US" sz="1800" b="1" dirty="0">
                <a:solidFill>
                  <a:schemeClr val="bg1"/>
                </a:solidFill>
                <a:latin typeface="Franklin Gothic Book"/>
              </a:rPr>
              <a:t># of Pages: </a:t>
            </a:r>
            <a:r>
              <a:rPr lang="en-US" sz="1800" dirty="0">
                <a:solidFill>
                  <a:schemeClr val="bg1"/>
                </a:solidFill>
                <a:latin typeface="Franklin Gothic Book"/>
              </a:rPr>
              <a:t>Multiple pages dependent on the size of group</a:t>
            </a:r>
          </a:p>
          <a:p>
            <a:pPr marL="285750" indent="-285750">
              <a:buFont typeface="Arial"/>
              <a:buChar char="•"/>
            </a:pPr>
            <a:endParaRPr lang="en-US" sz="2800">
              <a:solidFill>
                <a:schemeClr val="bg1"/>
              </a:solidFill>
              <a:latin typeface="Franklin Gothic Book"/>
            </a:endParaRPr>
          </a:p>
          <a:p>
            <a:pPr>
              <a:lnSpc>
                <a:spcPct val="100000"/>
              </a:lnSpc>
              <a:spcBef>
                <a:spcPts val="0"/>
              </a:spcBef>
            </a:pPr>
            <a:endParaRPr lang="en-US" sz="1800">
              <a:solidFill>
                <a:schemeClr val="bg1"/>
              </a:solidFill>
              <a:latin typeface="Franklin Gothic Book"/>
            </a:endParaRPr>
          </a:p>
          <a:p>
            <a:endParaRPr lang="en-US" sz="1800" b="1">
              <a:solidFill>
                <a:schemeClr val="bg1"/>
              </a:solidFill>
              <a:latin typeface="Franklin Gothic Medium"/>
            </a:endParaRP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AB6E53B0-D528-6419-92B9-14E386D65DBC}"/>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84</a:t>
            </a:r>
          </a:p>
        </p:txBody>
      </p:sp>
    </p:spTree>
    <p:extLst>
      <p:ext uri="{BB962C8B-B14F-4D97-AF65-F5344CB8AC3E}">
        <p14:creationId xmlns:p14="http://schemas.microsoft.com/office/powerpoint/2010/main" val="10764320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graphical user interface&#10;&#10;Description automatically generated">
            <a:extLst>
              <a:ext uri="{FF2B5EF4-FFF2-40B4-BE49-F238E27FC236}">
                <a16:creationId xmlns:a16="http://schemas.microsoft.com/office/drawing/2014/main" id="{C419C9D4-C628-5FE3-73C4-9D6A60486D4C}"/>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6100" y="684213"/>
            <a:ext cx="3934037"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537163" y="484094"/>
            <a:ext cx="3554390" cy="2778809"/>
          </a:xfrm>
        </p:spPr>
        <p:txBody>
          <a:bodyPr/>
          <a:lstStyle/>
          <a:p>
            <a:r>
              <a:rPr lang="en-US">
                <a:latin typeface="Work Sans"/>
              </a:rPr>
              <a:t>Your Relationship with Your Child</a:t>
            </a:r>
            <a:br>
              <a:rPr lang="en-US">
                <a:latin typeface="Work Sans"/>
              </a:rPr>
            </a:br>
            <a:r>
              <a:rPr lang="en-US" sz="2200" dirty="0">
                <a:latin typeface="Work Sans"/>
              </a:rPr>
              <a:t>INDIVIDUAL</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4341062"/>
            <a:ext cx="3909258" cy="251306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a:t>
            </a:r>
            <a:r>
              <a:rPr lang="en-US" sz="1800" dirty="0">
                <a:solidFill>
                  <a:schemeClr val="bg1"/>
                </a:solidFill>
                <a:ea typeface="+mn-lt"/>
                <a:cs typeface="+mn-lt"/>
              </a:rPr>
              <a:t>Insights </a:t>
            </a:r>
            <a:r>
              <a:rPr lang="en-US" sz="1800">
                <a:solidFill>
                  <a:schemeClr val="bg1"/>
                </a:solidFill>
                <a:ea typeface="+mn-lt"/>
                <a:cs typeface="+mn-lt"/>
              </a:rPr>
              <a:t>topic addresses your relationship with your child. The report is divided into three sections: when you are at your best, what you need, and things to work on.</a:t>
            </a:r>
          </a:p>
          <a:p>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 </a:t>
            </a:r>
            <a:r>
              <a:rPr lang="en-US" sz="1800">
                <a:solidFill>
                  <a:schemeClr val="bg1"/>
                </a:solidFill>
                <a:ea typeface="Roboto"/>
              </a:rPr>
              <a:t>1</a:t>
            </a: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90E8BFD1-70D7-93F5-2F3D-3CD8FA23109F}"/>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85</a:t>
            </a:r>
          </a:p>
        </p:txBody>
      </p:sp>
    </p:spTree>
    <p:extLst>
      <p:ext uri="{BB962C8B-B14F-4D97-AF65-F5344CB8AC3E}">
        <p14:creationId xmlns:p14="http://schemas.microsoft.com/office/powerpoint/2010/main" val="24632287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text, application&#10;&#10;Description automatically generated">
            <a:extLst>
              <a:ext uri="{FF2B5EF4-FFF2-40B4-BE49-F238E27FC236}">
                <a16:creationId xmlns:a16="http://schemas.microsoft.com/office/drawing/2014/main" id="{FD6BDA04-158F-B3CD-6D47-C627F4EC4E4E}"/>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8908" y="684213"/>
            <a:ext cx="3948421"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546571" y="484094"/>
            <a:ext cx="3827203" cy="3286809"/>
          </a:xfrm>
        </p:spPr>
        <p:txBody>
          <a:bodyPr>
            <a:normAutofit/>
          </a:bodyPr>
          <a:lstStyle/>
          <a:p>
            <a:r>
              <a:rPr lang="en-US" sz="3600" dirty="0">
                <a:latin typeface="Work Sans"/>
              </a:rPr>
              <a:t>Your Relationship with Your Spouse or Partner</a:t>
            </a:r>
            <a:br>
              <a:rPr lang="en-US">
                <a:latin typeface="Work Sans"/>
              </a:rPr>
            </a:br>
            <a:r>
              <a:rPr lang="en-US" sz="2200">
                <a:latin typeface="Work Sans"/>
              </a:rPr>
              <a:t>INDIVIDUAL</a:t>
            </a:r>
            <a:endParaRPr lang="en-US"/>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4227967"/>
            <a:ext cx="3857290" cy="2566107"/>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This </a:t>
            </a:r>
            <a:r>
              <a:rPr lang="en-US" sz="1800" dirty="0">
                <a:latin typeface="Franklin Gothic Book"/>
                <a:ea typeface="Roboto"/>
                <a:cs typeface="Roboto"/>
              </a:rPr>
              <a:t>Insights </a:t>
            </a:r>
            <a:r>
              <a:rPr lang="en-US" sz="1800">
                <a:latin typeface="Franklin Gothic Book"/>
                <a:ea typeface="Roboto"/>
                <a:cs typeface="Roboto"/>
              </a:rPr>
              <a:t>topic addresses your relationship with your spouse or partner. The report is divided into three sections: when you are at your best, what you need, and things to work on.</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rPr>
              <a:t>1</a:t>
            </a:r>
            <a:endParaRPr lang="en-US" sz="1800" dirty="0">
              <a:latin typeface="Franklin Gothic Book"/>
              <a:ea typeface="Roboto"/>
              <a:cs typeface="Roboto"/>
            </a:endParaRPr>
          </a:p>
          <a:p>
            <a:pPr marL="0" indent="0">
              <a:lnSpc>
                <a:spcPct val="100000"/>
              </a:lnSpc>
              <a:spcBef>
                <a:spcPts val="0"/>
              </a:spcBef>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DA3360FF-6DC9-65C7-3BED-2A255C4BC38F}"/>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86</a:t>
            </a:r>
          </a:p>
        </p:txBody>
      </p:sp>
    </p:spTree>
    <p:extLst>
      <p:ext uri="{BB962C8B-B14F-4D97-AF65-F5344CB8AC3E}">
        <p14:creationId xmlns:p14="http://schemas.microsoft.com/office/powerpoint/2010/main" val="30000333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52C4EDB-3A02-0452-2C12-53E025BE84FF}"/>
              </a:ext>
            </a:extLst>
          </p:cNvPr>
          <p:cNvSpPr txBox="1">
            <a:spLocks/>
          </p:cNvSpPr>
          <p:nvPr/>
        </p:nvSpPr>
        <p:spPr>
          <a:xfrm>
            <a:off x="3307421" y="1274041"/>
            <a:ext cx="5578845" cy="256610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defRPr/>
            </a:pPr>
            <a:r>
              <a:rPr lang="en-US" dirty="0">
                <a:latin typeface="Franklin Gothic Book"/>
                <a:ea typeface="Roboto"/>
                <a:cs typeface="Roboto"/>
              </a:rPr>
              <a:t>For more information on Birkman reports and packages, please contact </a:t>
            </a:r>
            <a:r>
              <a:rPr lang="en-US" dirty="0">
                <a:latin typeface="Franklin Gothic Book"/>
                <a:ea typeface="Roboto"/>
                <a:cs typeface="Roboto"/>
                <a:hlinkClick r:id="rId3"/>
              </a:rPr>
              <a:t>support@birkman.com</a:t>
            </a:r>
            <a:r>
              <a:rPr lang="en-US">
                <a:latin typeface="Franklin Gothic Book"/>
                <a:ea typeface="Roboto"/>
                <a:cs typeface="Roboto"/>
              </a:rPr>
              <a:t> or 1(800)215-2760</a:t>
            </a:r>
            <a:endParaRPr lang="en-US">
              <a:ea typeface="Roboto"/>
              <a:cs typeface="Roboto"/>
            </a:endParaRPr>
          </a:p>
          <a:p>
            <a:pPr marL="0" indent="0">
              <a:lnSpc>
                <a:spcPct val="100000"/>
              </a:lnSpc>
              <a:spcBef>
                <a:spcPts val="0"/>
              </a:spcBef>
              <a:buNone/>
              <a:defRPr/>
            </a:pPr>
            <a:endParaRPr lang="en-US" sz="2000">
              <a:ea typeface="Roboto"/>
            </a:endParaRPr>
          </a:p>
          <a:p>
            <a:pPr>
              <a:buFontTx/>
              <a:buChar char="•"/>
              <a:defRPr/>
            </a:pPr>
            <a:endParaRPr lang="en-US"/>
          </a:p>
        </p:txBody>
      </p:sp>
      <p:sp>
        <p:nvSpPr>
          <p:cNvPr id="6" name="TextBox 5">
            <a:extLst>
              <a:ext uri="{FF2B5EF4-FFF2-40B4-BE49-F238E27FC236}">
                <a16:creationId xmlns:a16="http://schemas.microsoft.com/office/drawing/2014/main" id="{EDDC712B-0D76-4C19-1BFC-4773629E9F02}"/>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87</a:t>
            </a:r>
          </a:p>
        </p:txBody>
      </p:sp>
    </p:spTree>
    <p:extLst>
      <p:ext uri="{BB962C8B-B14F-4D97-AF65-F5344CB8AC3E}">
        <p14:creationId xmlns:p14="http://schemas.microsoft.com/office/powerpoint/2010/main" val="69200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Several papers with different colored circles&#10;&#10;Description automatically generated">
            <a:extLst>
              <a:ext uri="{FF2B5EF4-FFF2-40B4-BE49-F238E27FC236}">
                <a16:creationId xmlns:a16="http://schemas.microsoft.com/office/drawing/2014/main" id="{B853ACF7-7933-56DF-1675-FF381EA1749D}"/>
              </a:ext>
            </a:extLst>
          </p:cNvPr>
          <p:cNvPicPr>
            <a:picLocks noGrp="1" noChangeAspect="1"/>
          </p:cNvPicPr>
          <p:nvPr>
            <p:ph sz="quarter" idx="10"/>
          </p:nvPr>
        </p:nvPicPr>
        <p:blipFill>
          <a:blip r:embed="rId2"/>
          <a:stretch>
            <a:fillRect/>
          </a:stretch>
        </p:blipFill>
        <p:spPr>
          <a:xfrm>
            <a:off x="6451265" y="684213"/>
            <a:ext cx="3983708"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SemiBold"/>
              </a:rPr>
              <a:t>Career Exploration Report</a:t>
            </a:r>
            <a:br>
              <a:rPr lang="en-US">
                <a:latin typeface="Work Sans SemiBold"/>
              </a:rPr>
            </a:br>
            <a:r>
              <a:rPr lang="en-US" sz="2200" dirty="0">
                <a:latin typeface="Work Sans SemiBold"/>
              </a:rPr>
              <a:t>INDIVIDUAL</a:t>
            </a:r>
            <a:endParaRPr lang="en-US" sz="2200" dirty="0"/>
          </a:p>
        </p:txBody>
      </p:sp>
      <p:sp>
        <p:nvSpPr>
          <p:cNvPr id="5" name="Content Placeholder 2">
            <a:extLst>
              <a:ext uri="{FF2B5EF4-FFF2-40B4-BE49-F238E27FC236}">
                <a16:creationId xmlns:a16="http://schemas.microsoft.com/office/drawing/2014/main" id="{9DC8ECED-2EB3-8BDF-586D-91C13C339AD6}"/>
              </a:ext>
            </a:extLst>
          </p:cNvPr>
          <p:cNvSpPr txBox="1">
            <a:spLocks/>
          </p:cNvSpPr>
          <p:nvPr/>
        </p:nvSpPr>
        <p:spPr>
          <a:xfrm>
            <a:off x="400532" y="3537586"/>
            <a:ext cx="3857290" cy="32564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a:ea typeface="Roboto"/>
              </a:rPr>
              <a:t>Description: </a:t>
            </a:r>
            <a:r>
              <a:rPr lang="en-US" sz="1800">
                <a:ea typeface="Roboto"/>
              </a:rPr>
              <a:t> </a:t>
            </a:r>
            <a:endParaRPr lang="en-US">
              <a:ea typeface="Roboto"/>
            </a:endParaRPr>
          </a:p>
          <a:p>
            <a:pPr marL="0" indent="0">
              <a:lnSpc>
                <a:spcPct val="100000"/>
              </a:lnSpc>
              <a:spcBef>
                <a:spcPts val="0"/>
              </a:spcBef>
              <a:buNone/>
              <a:defRPr/>
            </a:pPr>
            <a:r>
              <a:rPr lang="en-US" sz="1800">
                <a:latin typeface="Franklin Gothic Book"/>
                <a:ea typeface="Roboto"/>
              </a:rPr>
              <a:t>This</a:t>
            </a:r>
            <a:r>
              <a:rPr lang="en-US" sz="1800" dirty="0">
                <a:latin typeface="Franklin Gothic Book"/>
                <a:ea typeface="Roboto"/>
              </a:rPr>
              <a:t> </a:t>
            </a:r>
            <a:r>
              <a:rPr lang="en-US" sz="1800">
                <a:latin typeface="Franklin Gothic Book"/>
                <a:ea typeface="Roboto"/>
              </a:rPr>
              <a:t>report is one of the most comprehensive career tools on the market. It uses statistical data to determine the careers that can lead to occupational satisfaction, which is helpful for determining fit or exploring future opportunities within an organization.</a:t>
            </a:r>
            <a:endParaRPr lang="en-US"/>
          </a:p>
          <a:p>
            <a:pPr marL="0" indent="0">
              <a:lnSpc>
                <a:spcPct val="100000"/>
              </a:lnSpc>
              <a:spcBef>
                <a:spcPts val="0"/>
              </a:spcBef>
              <a:buFontTx/>
              <a:buNone/>
              <a:defRPr/>
            </a:pPr>
            <a:endParaRPr lang="en-US" sz="1800">
              <a:ea typeface="Roboto"/>
            </a:endParaRPr>
          </a:p>
          <a:p>
            <a:pPr marL="0" indent="0">
              <a:lnSpc>
                <a:spcPct val="100000"/>
              </a:lnSpc>
              <a:spcBef>
                <a:spcPts val="0"/>
              </a:spcBef>
              <a:buFontTx/>
              <a:buNone/>
              <a:defRPr/>
            </a:pPr>
            <a:r>
              <a:rPr lang="en-US" sz="1800" b="1">
                <a:ea typeface="Roboto"/>
              </a:rPr>
              <a:t># of Pages:  </a:t>
            </a:r>
            <a:r>
              <a:rPr lang="en-US" sz="1800" dirty="0">
                <a:ea typeface="Roboto"/>
              </a:rPr>
              <a:t>16</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36AB17C4-9993-497E-E81B-4535DD169355}"/>
              </a:ext>
            </a:extLst>
          </p:cNvPr>
          <p:cNvSpPr txBox="1"/>
          <p:nvPr/>
        </p:nvSpPr>
        <p:spPr>
          <a:xfrm>
            <a:off x="11853333" y="6622815"/>
            <a:ext cx="319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9</a:t>
            </a:r>
          </a:p>
        </p:txBody>
      </p:sp>
    </p:spTree>
    <p:extLst>
      <p:ext uri="{BB962C8B-B14F-4D97-AF65-F5344CB8AC3E}">
        <p14:creationId xmlns:p14="http://schemas.microsoft.com/office/powerpoint/2010/main" val="756571007"/>
      </p:ext>
    </p:extLst>
  </p:cSld>
  <p:clrMapOvr>
    <a:masterClrMapping/>
  </p:clrMapOvr>
</p:sld>
</file>

<file path=ppt/theme/theme1.xml><?xml version="1.0" encoding="utf-8"?>
<a:theme xmlns:a="http://schemas.openxmlformats.org/drawingml/2006/main" name="Birkman">
  <a:themeElements>
    <a:clrScheme name="Birkman 1">
      <a:dk1>
        <a:srgbClr val="000000"/>
      </a:dk1>
      <a:lt1>
        <a:srgbClr val="FFFFFF"/>
      </a:lt1>
      <a:dk2>
        <a:srgbClr val="24502F"/>
      </a:dk2>
      <a:lt2>
        <a:srgbClr val="F7F7F3"/>
      </a:lt2>
      <a:accent1>
        <a:srgbClr val="C8CC4D"/>
      </a:accent1>
      <a:accent2>
        <a:srgbClr val="007349"/>
      </a:accent2>
      <a:accent3>
        <a:srgbClr val="F1E8C7"/>
      </a:accent3>
      <a:accent4>
        <a:srgbClr val="F75F41"/>
      </a:accent4>
      <a:accent5>
        <a:srgbClr val="ABE1F8"/>
      </a:accent5>
      <a:accent6>
        <a:srgbClr val="F7CB45"/>
      </a:accent6>
      <a:hlink>
        <a:srgbClr val="9999FF"/>
      </a:hlink>
      <a:folHlink>
        <a:srgbClr val="20347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B12B550AA84E49ABD32E84DF520899" ma:contentTypeVersion="17" ma:contentTypeDescription="Create a new document." ma:contentTypeScope="" ma:versionID="4631f808bfaf4df7460a836774adfb18">
  <xsd:schema xmlns:xsd="http://www.w3.org/2001/XMLSchema" xmlns:xs="http://www.w3.org/2001/XMLSchema" xmlns:p="http://schemas.microsoft.com/office/2006/metadata/properties" xmlns:ns2="84d3c759-f894-48bb-a231-0f857d784966" xmlns:ns3="c4e2bc80-ac33-468f-b8da-f9bd322f702a" targetNamespace="http://schemas.microsoft.com/office/2006/metadata/properties" ma:root="true" ma:fieldsID="a1bdda186cc9e1c6eab5940abb30462b" ns2:_="" ns3:_="">
    <xsd:import namespace="84d3c759-f894-48bb-a231-0f857d784966"/>
    <xsd:import namespace="c4e2bc80-ac33-468f-b8da-f9bd322f702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OCR"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d3c759-f894-48bb-a231-0f857d7849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30c1069-1c94-4b7d-890d-d7d22b2ae43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4e2bc80-ac33-468f-b8da-f9bd322f702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9c55fab-51ef-4248-8e5a-4807b91f83f0}" ma:internalName="TaxCatchAll" ma:showField="CatchAllData" ma:web="c4e2bc80-ac33-468f-b8da-f9bd322f70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4d3c759-f894-48bb-a231-0f857d784966">
      <Terms xmlns="http://schemas.microsoft.com/office/infopath/2007/PartnerControls"/>
    </lcf76f155ced4ddcb4097134ff3c332f>
    <TaxCatchAll xmlns="c4e2bc80-ac33-468f-b8da-f9bd322f702a" xsi:nil="true"/>
    <SharedWithUsers xmlns="c4e2bc80-ac33-468f-b8da-f9bd322f702a">
      <UserInfo>
        <DisplayName>Noor Daoudi</DisplayName>
        <AccountId>275</AccountId>
        <AccountType/>
      </UserInfo>
    </SharedWithUsers>
  </documentManagement>
</p:properties>
</file>

<file path=customXml/itemProps1.xml><?xml version="1.0" encoding="utf-8"?>
<ds:datastoreItem xmlns:ds="http://schemas.openxmlformats.org/officeDocument/2006/customXml" ds:itemID="{0E5EC753-810F-47FA-BEAC-87CA0F804A94}">
  <ds:schemaRefs>
    <ds:schemaRef ds:uri="http://schemas.microsoft.com/sharepoint/v3/contenttype/forms"/>
  </ds:schemaRefs>
</ds:datastoreItem>
</file>

<file path=customXml/itemProps2.xml><?xml version="1.0" encoding="utf-8"?>
<ds:datastoreItem xmlns:ds="http://schemas.openxmlformats.org/officeDocument/2006/customXml" ds:itemID="{EE592832-08CE-4DF3-8F80-3074032C302A}">
  <ds:schemaRefs>
    <ds:schemaRef ds:uri="84d3c759-f894-48bb-a231-0f857d784966"/>
    <ds:schemaRef ds:uri="c4e2bc80-ac33-468f-b8da-f9bd322f702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0D04DDA-B594-4843-ABDD-F58FDA0F301D}">
  <ds:schemaRefs>
    <ds:schemaRef ds:uri="84d3c759-f894-48bb-a231-0f857d784966"/>
    <ds:schemaRef ds:uri="c4e2bc80-ac33-468f-b8da-f9bd322f702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23</TotalTime>
  <Words>4356</Words>
  <Application>Microsoft Office PowerPoint</Application>
  <PresentationFormat>Widescreen</PresentationFormat>
  <Paragraphs>952</Paragraphs>
  <Slides>87</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87</vt:i4>
      </vt:variant>
    </vt:vector>
  </HeadingPairs>
  <TitlesOfParts>
    <vt:vector size="95" baseType="lpstr">
      <vt:lpstr>Arial</vt:lpstr>
      <vt:lpstr>Calibri</vt:lpstr>
      <vt:lpstr>Franklin Gothic Book</vt:lpstr>
      <vt:lpstr>Franklin Gothic Medium</vt:lpstr>
      <vt:lpstr>Roboto</vt:lpstr>
      <vt:lpstr>Work Sans</vt:lpstr>
      <vt:lpstr>Work Sans SemiBold</vt:lpstr>
      <vt:lpstr>Birkman</vt:lpstr>
      <vt:lpstr>PowerPoint Presentation</vt:lpstr>
      <vt:lpstr>PowerPoint Presentation</vt:lpstr>
      <vt:lpstr>PowerPoint Presentation</vt:lpstr>
      <vt:lpstr>PowerPoint Presentation</vt:lpstr>
      <vt:lpstr>PowerPoint Presentation</vt:lpstr>
      <vt:lpstr>PowerPoint Presentation</vt:lpstr>
      <vt:lpstr>careertyping INDIVIDUAL</vt:lpstr>
      <vt:lpstr>Birkman Interests INDIVIDUAL</vt:lpstr>
      <vt:lpstr>Career Exploration Report INDIVIDUAL</vt:lpstr>
      <vt:lpstr>How You Approach Interviews INDIVIDUAL</vt:lpstr>
      <vt:lpstr>The Effect of Interests on Your Work INDIVIDUAL</vt:lpstr>
      <vt:lpstr>The Effect of Interests on Your Work GROUP </vt:lpstr>
      <vt:lpstr>Your Job Search INDIVIDUAL</vt:lpstr>
      <vt:lpstr>Your Learning Style INDIVIDUAL</vt:lpstr>
      <vt:lpstr>Your Learning Style GROUP</vt:lpstr>
      <vt:lpstr>Action Plan INDIVIDUAL</vt:lpstr>
      <vt:lpstr>Biggest Mistakes INDIVIDUAL </vt:lpstr>
      <vt:lpstr>Biggest Mistakes GROUP</vt:lpstr>
      <vt:lpstr>Birkman Color Key INDIVIDUAL</vt:lpstr>
      <vt:lpstr>Birkman Comparative Report COMPARATIVE</vt:lpstr>
      <vt:lpstr>Birkman ComponentsWheel INDIVIDUAL</vt:lpstr>
      <vt:lpstr>Birkman Map INDIVIDUAL </vt:lpstr>
      <vt:lpstr>Birkman Map GROUP</vt:lpstr>
      <vt:lpstr>Birkman  Map Summary INDIVIDUAL</vt:lpstr>
      <vt:lpstr>Birkman Signature Report INDIVIDUAL</vt:lpstr>
      <vt:lpstr>Birkman Welcome Page INDIVIDUAL</vt:lpstr>
      <vt:lpstr>Coaching Page INDIVIDUAL </vt:lpstr>
      <vt:lpstr>Coaching Relationship COMPARATIVE</vt:lpstr>
      <vt:lpstr>Group Graph GROUP</vt:lpstr>
      <vt:lpstr>Handling Conflict INDIVIDUAL</vt:lpstr>
      <vt:lpstr>Handling Conflict GROUP</vt:lpstr>
      <vt:lpstr>How to Talk to You INDIVIDUAL </vt:lpstr>
      <vt:lpstr>How to Talk to You GROUP</vt:lpstr>
      <vt:lpstr>How to Work with You INDIVIDUAL</vt:lpstr>
      <vt:lpstr>How to Work with You GROUP</vt:lpstr>
      <vt:lpstr>Managing Your Time INDIVIDUAL </vt:lpstr>
      <vt:lpstr>Managing Your Time GROUP</vt:lpstr>
      <vt:lpstr>Money and Trust INDIVIDUAL</vt:lpstr>
      <vt:lpstr>Motivating You GROUP </vt:lpstr>
      <vt:lpstr>Motivating You INDIVIDUAL</vt:lpstr>
      <vt:lpstr>Name Tags GROUP</vt:lpstr>
      <vt:lpstr>Relational Disrupters INDIVIDUAL</vt:lpstr>
      <vt:lpstr>Relational Disrupters GROUP</vt:lpstr>
      <vt:lpstr>Signature Summary INDIVIDUAL</vt:lpstr>
      <vt:lpstr>Stress Management INDIVIDUAL </vt:lpstr>
      <vt:lpstr>Usual, Needs &amp; Stress INDIVIDUAL</vt:lpstr>
      <vt:lpstr>Your Possible Challenges INDIVIDUAL</vt:lpstr>
      <vt:lpstr>Your Possible Challenges GROUP</vt:lpstr>
      <vt:lpstr>Your Strengths INDIVIDUAL</vt:lpstr>
      <vt:lpstr>Your Strengths GROUP </vt:lpstr>
      <vt:lpstr>A Guide For Your Sales Manager INDIVIDUAL</vt:lpstr>
      <vt:lpstr>Accountability INDIVIDUAL</vt:lpstr>
      <vt:lpstr>Accountability GROUP</vt:lpstr>
      <vt:lpstr>Advanced Behavioral Analysis INDIVIDUAL</vt:lpstr>
      <vt:lpstr>Advanced Summary INDIVIDUAL </vt:lpstr>
      <vt:lpstr>Coaching Report INDIVIDUAL</vt:lpstr>
      <vt:lpstr>Coaching to Needs INDIVIDUAL</vt:lpstr>
      <vt:lpstr>Component Combinations GROUP</vt:lpstr>
      <vt:lpstr>Comprint GROUP</vt:lpstr>
      <vt:lpstr>Forgiving Others INDIVIDUAL </vt:lpstr>
      <vt:lpstr>Guide Pages INDIVIDUAL</vt:lpstr>
      <vt:lpstr>Handling Commitment INDIVIDUAL</vt:lpstr>
      <vt:lpstr>Handling Commitment GROUP</vt:lpstr>
      <vt:lpstr>How to Incentivize You INDIVIDUAL</vt:lpstr>
      <vt:lpstr>How to Incentivize You GROUP </vt:lpstr>
      <vt:lpstr>How You Handle Other People INDIVIDUAL</vt:lpstr>
      <vt:lpstr>How You Incentivize Others INDIVIDUAL</vt:lpstr>
      <vt:lpstr>How You Seek to Influence Others INDIVIDUAL</vt:lpstr>
      <vt:lpstr>How You Seek to Influence Others GROUP</vt:lpstr>
      <vt:lpstr>Image Management INDIVIDUAL </vt:lpstr>
      <vt:lpstr>Increasing Your Sales Effectiveness INDIVIDUAL</vt:lpstr>
      <vt:lpstr>Increasing Your Sales Effectiveness GROUP</vt:lpstr>
      <vt:lpstr>Job Families/ Job Titles INDIVIDUAL</vt:lpstr>
      <vt:lpstr>Managerial Style INDIVIDUAL</vt:lpstr>
      <vt:lpstr>Organizational Focus INDIVIDUAL</vt:lpstr>
      <vt:lpstr>Organizational Focus GROUP</vt:lpstr>
      <vt:lpstr>What Kind of Team Player Are You INDIVIDUAL </vt:lpstr>
      <vt:lpstr>What Kind of Team Player Are You GROUP</vt:lpstr>
      <vt:lpstr>Trust INDIVIDUAL</vt:lpstr>
      <vt:lpstr>Trust GROUP</vt:lpstr>
      <vt:lpstr>Your Possible Ineffective Tactics in Meetings INDIVIDUAL</vt:lpstr>
      <vt:lpstr>Your Possible Ineffective Tactics in Meetings GROUP </vt:lpstr>
      <vt:lpstr>Your Leadership Style INDIVIDUAL</vt:lpstr>
      <vt:lpstr>Your Leadership Style GROUP</vt:lpstr>
      <vt:lpstr>Your Relationship with Your Child INDIVIDUAL</vt:lpstr>
      <vt:lpstr>Your Relationship with Your Spouse or Partner INDIVIDUAL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Buxton</dc:creator>
  <cp:lastModifiedBy>Kristina Norris</cp:lastModifiedBy>
  <cp:revision>2</cp:revision>
  <dcterms:created xsi:type="dcterms:W3CDTF">2019-08-28T15:42:45Z</dcterms:created>
  <dcterms:modified xsi:type="dcterms:W3CDTF">2023-10-24T17:56:07Z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0x010100B6B12B550AA84E49ABD32E84DF520899</vt:lpwstr>
  </property>
  <property fmtid="{D5CDD505-2E9C-101B-9397-08002B2CF9AE}" pid="3" name="MSIP_Label_a48ad635-ad8c-426c-af0d-39411dedbc2a_Enabled">
    <vt:lpwstr>true</vt:lpwstr>
  </property>
  <property fmtid="{D5CDD505-2E9C-101B-9397-08002B2CF9AE}" pid="4" name="MSIP_Label_a48ad635-ad8c-426c-af0d-39411dedbc2a_SetDate">
    <vt:lpwstr>2022-09-26T20:49:09Z</vt:lpwstr>
  </property>
  <property fmtid="{D5CDD505-2E9C-101B-9397-08002B2CF9AE}" pid="5" name="MSIP_Label_a48ad635-ad8c-426c-af0d-39411dedbc2a_Method">
    <vt:lpwstr>Standard</vt:lpwstr>
  </property>
  <property fmtid="{D5CDD505-2E9C-101B-9397-08002B2CF9AE}" pid="6" name="MSIP_Label_a48ad635-ad8c-426c-af0d-39411dedbc2a_Name">
    <vt:lpwstr>Public</vt:lpwstr>
  </property>
  <property fmtid="{D5CDD505-2E9C-101B-9397-08002B2CF9AE}" pid="7" name="MSIP_Label_a48ad635-ad8c-426c-af0d-39411dedbc2a_SiteId">
    <vt:lpwstr>4c26f180-04cf-43cd-85df-62a9c148eb2d</vt:lpwstr>
  </property>
  <property fmtid="{D5CDD505-2E9C-101B-9397-08002B2CF9AE}" pid="8" name="MSIP_Label_a48ad635-ad8c-426c-af0d-39411dedbc2a_ActionId">
    <vt:lpwstr>c0eb555a-259f-46f3-a405-40aaac3398d7</vt:lpwstr>
  </property>
  <property fmtid="{D5CDD505-2E9C-101B-9397-08002B2CF9AE}" pid="9" name="MSIP_Label_a48ad635-ad8c-426c-af0d-39411dedbc2a_ContentBits">
    <vt:lpwstr>0</vt:lpwstr>
  </property>
  <property fmtid="{D5CDD505-2E9C-101B-9397-08002B2CF9AE}" pid="10" name="MediaServiceImageTags">
    <vt:lpwstr/>
  </property>
</Properties>
</file>