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1" r:id="rId5"/>
    <p:sldMasterId id="2147483721" r:id="rId6"/>
    <p:sldMasterId id="2147483711" r:id="rId7"/>
  </p:sldMasterIdLst>
  <p:notesMasterIdLst>
    <p:notesMasterId r:id="rId34"/>
  </p:notesMasterIdLst>
  <p:sldIdLst>
    <p:sldId id="299" r:id="rId8"/>
    <p:sldId id="290" r:id="rId9"/>
    <p:sldId id="302" r:id="rId10"/>
    <p:sldId id="268" r:id="rId11"/>
    <p:sldId id="271" r:id="rId12"/>
    <p:sldId id="293" r:id="rId13"/>
    <p:sldId id="275" r:id="rId14"/>
    <p:sldId id="283" r:id="rId15"/>
    <p:sldId id="286" r:id="rId16"/>
    <p:sldId id="267" r:id="rId17"/>
    <p:sldId id="259" r:id="rId18"/>
    <p:sldId id="291" r:id="rId19"/>
    <p:sldId id="263" r:id="rId20"/>
    <p:sldId id="278" r:id="rId21"/>
    <p:sldId id="304" r:id="rId22"/>
    <p:sldId id="262" r:id="rId23"/>
    <p:sldId id="294" r:id="rId24"/>
    <p:sldId id="279" r:id="rId25"/>
    <p:sldId id="305" r:id="rId26"/>
    <p:sldId id="285" r:id="rId27"/>
    <p:sldId id="300" r:id="rId28"/>
    <p:sldId id="306" r:id="rId29"/>
    <p:sldId id="301" r:id="rId30"/>
    <p:sldId id="307" r:id="rId31"/>
    <p:sldId id="272" r:id="rId32"/>
    <p:sldId id="289"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AE440D-3E43-631A-A7A6-8C76B37C7E0A}" name="Sara Runge" initials="SR" userId="S::srunge@birkman.com::e8e6fbac-162e-4321-b680-9c5e370719dc" providerId="AD"/>
  <p188:author id="{EC2A2F29-E5B3-CA58-307B-F0F870AE2EC4}" name="Sarah Black" initials="SB" userId="S::sblack@birkman.com::ee9cf92f-9fd6-410a-b80b-1ef7ace87239" providerId="AD"/>
  <p188:author id="{637135B2-3B58-095F-551F-E5BAE84773F4}" name="Torri Olanski" initials="TO" userId="S::tolanski@birkman.com::c7542f2d-5e80-4322-ab76-dc3885382a64" providerId="AD"/>
  <p188:author id="{8C4E18C9-8998-3182-5823-C17B2E59FDC4}" name="Claire Mangrum" initials="CM" userId="S::cmangrum@birkman.com::22bf2bf5-453a-40c7-b4dd-28b3064b3d3c" providerId="AD"/>
  <p188:author id="{314DDACC-0A9F-C799-75DE-A928C716AECA}" name="Mark McGowan" initials="MM" userId="S::Mmcgowan@birkman.com::3c22c3e8-d43a-4137-9d5b-e38be6ab12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3"/>
    <a:srgbClr val="F75F41"/>
    <a:srgbClr val="F7F7F3"/>
    <a:srgbClr val="16191C"/>
    <a:srgbClr val="005DA3"/>
    <a:srgbClr val="E18E26"/>
    <a:srgbClr val="00734A"/>
    <a:srgbClr val="9D0B0F"/>
    <a:srgbClr val="7E1D4A"/>
    <a:srgbClr val="DF6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731CC-E727-62C0-13B5-532B6F440F38}" v="78" dt="2024-09-03T20:53:09.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72" autoAdjust="0"/>
  </p:normalViewPr>
  <p:slideViewPr>
    <p:cSldViewPr snapToGrid="0">
      <p:cViewPr varScale="1">
        <p:scale>
          <a:sx n="71" d="100"/>
          <a:sy n="71" d="100"/>
        </p:scale>
        <p:origin x="20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A250F-291A-41AB-BF96-028C97F7B3EE}" type="doc">
      <dgm:prSet loTypeId="urn:microsoft.com/office/officeart/2005/8/layout/cycle2" loCatId="cycle" qsTypeId="urn:microsoft.com/office/officeart/2005/8/quickstyle/simple1" qsCatId="simple" csTypeId="urn:microsoft.com/office/officeart/2005/8/colors/accent1_2" csCatId="accent1" phldr="1"/>
      <dgm:spPr/>
    </dgm:pt>
    <dgm:pt modelId="{F5C1E377-1257-4019-B0CD-07A2E6377E2C}">
      <dgm:prSet phldrT="[Text]" custT="1"/>
      <dgm:spPr>
        <a:ln w="57150">
          <a:solidFill>
            <a:srgbClr val="F1E9C7"/>
          </a:solidFill>
        </a:ln>
      </dgm:spPr>
      <dgm:t>
        <a:bodyPr/>
        <a:lstStyle/>
        <a:p>
          <a:r>
            <a:rPr lang="en-US" sz="2000" b="1">
              <a:solidFill>
                <a:schemeClr val="bg2"/>
              </a:solidFill>
              <a:latin typeface="Work Sans" pitchFamily="2" charset="0"/>
            </a:rPr>
            <a:t>Curiosity</a:t>
          </a:r>
        </a:p>
      </dgm:t>
    </dgm:pt>
    <dgm:pt modelId="{31B6C46E-F6AE-4907-978D-5BBB4F6741B7}" type="parTrans" cxnId="{D25E2685-553B-41D2-9971-C1F508AAF0E9}">
      <dgm:prSet/>
      <dgm:spPr/>
      <dgm:t>
        <a:bodyPr/>
        <a:lstStyle/>
        <a:p>
          <a:endParaRPr lang="en-US" b="1">
            <a:solidFill>
              <a:schemeClr val="bg2"/>
            </a:solidFill>
            <a:latin typeface="Work Sans" pitchFamily="2" charset="0"/>
          </a:endParaRPr>
        </a:p>
      </dgm:t>
    </dgm:pt>
    <dgm:pt modelId="{FA931FF7-B53D-4119-B5DB-627CD6A45824}" type="sibTrans" cxnId="{D25E2685-553B-41D2-9971-C1F508AAF0E9}">
      <dgm:prSet/>
      <dgm:spPr>
        <a:solidFill>
          <a:schemeClr val="accent3"/>
        </a:solidFill>
      </dgm:spPr>
      <dgm:t>
        <a:bodyPr/>
        <a:lstStyle/>
        <a:p>
          <a:endParaRPr lang="en-US" b="1">
            <a:solidFill>
              <a:schemeClr val="bg2"/>
            </a:solidFill>
            <a:latin typeface="Work Sans" pitchFamily="2" charset="0"/>
          </a:endParaRPr>
        </a:p>
      </dgm:t>
    </dgm:pt>
    <dgm:pt modelId="{EAFBC29E-13C4-418D-B82D-B611FD6C5976}">
      <dgm:prSet phldrT="[Text]" custT="1"/>
      <dgm:spPr>
        <a:ln w="57150">
          <a:solidFill>
            <a:srgbClr val="F1E9C7"/>
          </a:solidFill>
        </a:ln>
      </dgm:spPr>
      <dgm:t>
        <a:bodyPr/>
        <a:lstStyle/>
        <a:p>
          <a:r>
            <a:rPr lang="en-US" sz="2000" b="1">
              <a:solidFill>
                <a:schemeClr val="bg2"/>
              </a:solidFill>
              <a:latin typeface="Work Sans" pitchFamily="2" charset="0"/>
            </a:rPr>
            <a:t>Conversation</a:t>
          </a:r>
        </a:p>
      </dgm:t>
    </dgm:pt>
    <dgm:pt modelId="{343B4E13-DBBA-4654-9DAF-0A7770DF930F}" type="parTrans" cxnId="{3C852882-45C7-4125-A52E-72195EB00513}">
      <dgm:prSet/>
      <dgm:spPr/>
      <dgm:t>
        <a:bodyPr/>
        <a:lstStyle/>
        <a:p>
          <a:endParaRPr lang="en-US" b="1">
            <a:solidFill>
              <a:schemeClr val="bg2"/>
            </a:solidFill>
            <a:latin typeface="Work Sans" pitchFamily="2" charset="0"/>
          </a:endParaRPr>
        </a:p>
      </dgm:t>
    </dgm:pt>
    <dgm:pt modelId="{471F77E0-FD8C-45C7-B178-8E9916084036}" type="sibTrans" cxnId="{3C852882-45C7-4125-A52E-72195EB00513}">
      <dgm:prSet/>
      <dgm:spPr>
        <a:solidFill>
          <a:schemeClr val="accent3"/>
        </a:solidFill>
      </dgm:spPr>
      <dgm:t>
        <a:bodyPr/>
        <a:lstStyle/>
        <a:p>
          <a:endParaRPr lang="en-US" b="1">
            <a:solidFill>
              <a:schemeClr val="bg2"/>
            </a:solidFill>
            <a:latin typeface="Work Sans" pitchFamily="2" charset="0"/>
          </a:endParaRPr>
        </a:p>
      </dgm:t>
    </dgm:pt>
    <dgm:pt modelId="{BDE400A9-BA7D-450D-8A22-5637D45FA2A8}">
      <dgm:prSet phldrT="[Text]" custT="1"/>
      <dgm:spPr>
        <a:solidFill>
          <a:schemeClr val="accent1"/>
        </a:solidFill>
        <a:ln w="57150">
          <a:solidFill>
            <a:srgbClr val="F1E9C7"/>
          </a:solidFill>
        </a:ln>
      </dgm:spPr>
      <dgm:t>
        <a:bodyPr/>
        <a:lstStyle/>
        <a:p>
          <a:r>
            <a:rPr lang="en-US" sz="2000" b="1">
              <a:solidFill>
                <a:schemeClr val="bg2"/>
              </a:solidFill>
              <a:latin typeface="Work Sans" pitchFamily="2" charset="0"/>
            </a:rPr>
            <a:t>Connection</a:t>
          </a:r>
        </a:p>
      </dgm:t>
    </dgm:pt>
    <dgm:pt modelId="{99D7AD8E-D629-43A6-93E3-D80382250144}" type="parTrans" cxnId="{20A998C8-2C64-4939-B50F-E4715A2E6A3E}">
      <dgm:prSet/>
      <dgm:spPr/>
      <dgm:t>
        <a:bodyPr/>
        <a:lstStyle/>
        <a:p>
          <a:endParaRPr lang="en-US" b="1">
            <a:solidFill>
              <a:schemeClr val="bg2"/>
            </a:solidFill>
            <a:latin typeface="Work Sans" pitchFamily="2" charset="0"/>
          </a:endParaRPr>
        </a:p>
      </dgm:t>
    </dgm:pt>
    <dgm:pt modelId="{D376E1B7-CC4E-48BD-8B08-5BE63CDCB79A}" type="sibTrans" cxnId="{20A998C8-2C64-4939-B50F-E4715A2E6A3E}">
      <dgm:prSet/>
      <dgm:spPr>
        <a:solidFill>
          <a:schemeClr val="accent3"/>
        </a:solidFill>
      </dgm:spPr>
      <dgm:t>
        <a:bodyPr/>
        <a:lstStyle/>
        <a:p>
          <a:endParaRPr lang="en-US" b="1">
            <a:solidFill>
              <a:schemeClr val="bg2"/>
            </a:solidFill>
            <a:latin typeface="Work Sans" pitchFamily="2" charset="0"/>
          </a:endParaRPr>
        </a:p>
      </dgm:t>
    </dgm:pt>
    <dgm:pt modelId="{983D1083-E4A8-4F10-A231-5E748EF9DFFF}" type="pres">
      <dgm:prSet presAssocID="{930A250F-291A-41AB-BF96-028C97F7B3EE}" presName="cycle" presStyleCnt="0">
        <dgm:presLayoutVars>
          <dgm:dir/>
          <dgm:resizeHandles val="exact"/>
        </dgm:presLayoutVars>
      </dgm:prSet>
      <dgm:spPr/>
    </dgm:pt>
    <dgm:pt modelId="{0F82865F-752C-41DD-B7B4-534C8B152675}" type="pres">
      <dgm:prSet presAssocID="{F5C1E377-1257-4019-B0CD-07A2E6377E2C}" presName="node" presStyleLbl="node1" presStyleIdx="0" presStyleCnt="3">
        <dgm:presLayoutVars>
          <dgm:bulletEnabled val="1"/>
        </dgm:presLayoutVars>
      </dgm:prSet>
      <dgm:spPr/>
    </dgm:pt>
    <dgm:pt modelId="{BA806435-BB9E-4213-AAC1-4ACE18786603}" type="pres">
      <dgm:prSet presAssocID="{FA931FF7-B53D-4119-B5DB-627CD6A45824}" presName="sibTrans" presStyleLbl="sibTrans2D1" presStyleIdx="0" presStyleCnt="3"/>
      <dgm:spPr/>
    </dgm:pt>
    <dgm:pt modelId="{83B00DF1-96E4-4C07-993C-C6059C25A439}" type="pres">
      <dgm:prSet presAssocID="{FA931FF7-B53D-4119-B5DB-627CD6A45824}" presName="connectorText" presStyleLbl="sibTrans2D1" presStyleIdx="0" presStyleCnt="3"/>
      <dgm:spPr/>
    </dgm:pt>
    <dgm:pt modelId="{C9787476-45CC-4DAB-8437-54FA30F0A2ED}" type="pres">
      <dgm:prSet presAssocID="{EAFBC29E-13C4-418D-B82D-B611FD6C5976}" presName="node" presStyleLbl="node1" presStyleIdx="1" presStyleCnt="3">
        <dgm:presLayoutVars>
          <dgm:bulletEnabled val="1"/>
        </dgm:presLayoutVars>
      </dgm:prSet>
      <dgm:spPr/>
    </dgm:pt>
    <dgm:pt modelId="{C3CF3460-58C6-49F6-9069-3D00D6EC4737}" type="pres">
      <dgm:prSet presAssocID="{471F77E0-FD8C-45C7-B178-8E9916084036}" presName="sibTrans" presStyleLbl="sibTrans2D1" presStyleIdx="1" presStyleCnt="3"/>
      <dgm:spPr/>
    </dgm:pt>
    <dgm:pt modelId="{71F40152-CB5B-43D5-A4BC-1F3652B2F771}" type="pres">
      <dgm:prSet presAssocID="{471F77E0-FD8C-45C7-B178-8E9916084036}" presName="connectorText" presStyleLbl="sibTrans2D1" presStyleIdx="1" presStyleCnt="3"/>
      <dgm:spPr/>
    </dgm:pt>
    <dgm:pt modelId="{B22EF10A-1208-423F-8423-50BBC631CAE4}" type="pres">
      <dgm:prSet presAssocID="{BDE400A9-BA7D-450D-8A22-5637D45FA2A8}" presName="node" presStyleLbl="node1" presStyleIdx="2" presStyleCnt="3">
        <dgm:presLayoutVars>
          <dgm:bulletEnabled val="1"/>
        </dgm:presLayoutVars>
      </dgm:prSet>
      <dgm:spPr/>
    </dgm:pt>
    <dgm:pt modelId="{CFFD6E06-A280-4249-A9BE-A225BE414F00}" type="pres">
      <dgm:prSet presAssocID="{D376E1B7-CC4E-48BD-8B08-5BE63CDCB79A}" presName="sibTrans" presStyleLbl="sibTrans2D1" presStyleIdx="2" presStyleCnt="3"/>
      <dgm:spPr/>
    </dgm:pt>
    <dgm:pt modelId="{838929C3-CB68-4A9E-B7FD-260A23BE07A7}" type="pres">
      <dgm:prSet presAssocID="{D376E1B7-CC4E-48BD-8B08-5BE63CDCB79A}" presName="connectorText" presStyleLbl="sibTrans2D1" presStyleIdx="2" presStyleCnt="3"/>
      <dgm:spPr/>
    </dgm:pt>
  </dgm:ptLst>
  <dgm:cxnLst>
    <dgm:cxn modelId="{58DCBE07-1612-4BBB-A599-F9364D6929DC}" type="presOf" srcId="{BDE400A9-BA7D-450D-8A22-5637D45FA2A8}" destId="{B22EF10A-1208-423F-8423-50BBC631CAE4}" srcOrd="0" destOrd="0" presId="urn:microsoft.com/office/officeart/2005/8/layout/cycle2"/>
    <dgm:cxn modelId="{D649FC19-D000-4717-9815-C42F0DF2A55F}" type="presOf" srcId="{D376E1B7-CC4E-48BD-8B08-5BE63CDCB79A}" destId="{838929C3-CB68-4A9E-B7FD-260A23BE07A7}" srcOrd="1" destOrd="0" presId="urn:microsoft.com/office/officeart/2005/8/layout/cycle2"/>
    <dgm:cxn modelId="{6B1D9E31-5622-4F7C-BB6F-9C2898D9196F}" type="presOf" srcId="{471F77E0-FD8C-45C7-B178-8E9916084036}" destId="{71F40152-CB5B-43D5-A4BC-1F3652B2F771}" srcOrd="1" destOrd="0" presId="urn:microsoft.com/office/officeart/2005/8/layout/cycle2"/>
    <dgm:cxn modelId="{46A61A62-46E3-46ED-8DC5-C18108D2CB2E}" type="presOf" srcId="{FA931FF7-B53D-4119-B5DB-627CD6A45824}" destId="{83B00DF1-96E4-4C07-993C-C6059C25A439}" srcOrd="1" destOrd="0" presId="urn:microsoft.com/office/officeart/2005/8/layout/cycle2"/>
    <dgm:cxn modelId="{1A484662-DDA2-4E65-8CDC-0BD3BEEB9BD4}" type="presOf" srcId="{471F77E0-FD8C-45C7-B178-8E9916084036}" destId="{C3CF3460-58C6-49F6-9069-3D00D6EC4737}" srcOrd="0" destOrd="0" presId="urn:microsoft.com/office/officeart/2005/8/layout/cycle2"/>
    <dgm:cxn modelId="{C63F176F-C110-4718-9421-509C3BDCF5C0}" type="presOf" srcId="{EAFBC29E-13C4-418D-B82D-B611FD6C5976}" destId="{C9787476-45CC-4DAB-8437-54FA30F0A2ED}" srcOrd="0" destOrd="0" presId="urn:microsoft.com/office/officeart/2005/8/layout/cycle2"/>
    <dgm:cxn modelId="{3C852882-45C7-4125-A52E-72195EB00513}" srcId="{930A250F-291A-41AB-BF96-028C97F7B3EE}" destId="{EAFBC29E-13C4-418D-B82D-B611FD6C5976}" srcOrd="1" destOrd="0" parTransId="{343B4E13-DBBA-4654-9DAF-0A7770DF930F}" sibTransId="{471F77E0-FD8C-45C7-B178-8E9916084036}"/>
    <dgm:cxn modelId="{D25E2685-553B-41D2-9971-C1F508AAF0E9}" srcId="{930A250F-291A-41AB-BF96-028C97F7B3EE}" destId="{F5C1E377-1257-4019-B0CD-07A2E6377E2C}" srcOrd="0" destOrd="0" parTransId="{31B6C46E-F6AE-4907-978D-5BBB4F6741B7}" sibTransId="{FA931FF7-B53D-4119-B5DB-627CD6A45824}"/>
    <dgm:cxn modelId="{69D99FB8-3103-4A37-96F9-D1A19F0D1AAE}" type="presOf" srcId="{F5C1E377-1257-4019-B0CD-07A2E6377E2C}" destId="{0F82865F-752C-41DD-B7B4-534C8B152675}" srcOrd="0" destOrd="0" presId="urn:microsoft.com/office/officeart/2005/8/layout/cycle2"/>
    <dgm:cxn modelId="{20A998C8-2C64-4939-B50F-E4715A2E6A3E}" srcId="{930A250F-291A-41AB-BF96-028C97F7B3EE}" destId="{BDE400A9-BA7D-450D-8A22-5637D45FA2A8}" srcOrd="2" destOrd="0" parTransId="{99D7AD8E-D629-43A6-93E3-D80382250144}" sibTransId="{D376E1B7-CC4E-48BD-8B08-5BE63CDCB79A}"/>
    <dgm:cxn modelId="{D8C4CBCF-3104-46EB-AA99-46118099B446}" type="presOf" srcId="{930A250F-291A-41AB-BF96-028C97F7B3EE}" destId="{983D1083-E4A8-4F10-A231-5E748EF9DFFF}" srcOrd="0" destOrd="0" presId="urn:microsoft.com/office/officeart/2005/8/layout/cycle2"/>
    <dgm:cxn modelId="{B5C2A9D0-127E-431E-82EA-71C4D373260F}" type="presOf" srcId="{D376E1B7-CC4E-48BD-8B08-5BE63CDCB79A}" destId="{CFFD6E06-A280-4249-A9BE-A225BE414F00}" srcOrd="0" destOrd="0" presId="urn:microsoft.com/office/officeart/2005/8/layout/cycle2"/>
    <dgm:cxn modelId="{C72A3CF3-7EC3-4419-875B-EC85A235CFE3}" type="presOf" srcId="{FA931FF7-B53D-4119-B5DB-627CD6A45824}" destId="{BA806435-BB9E-4213-AAC1-4ACE18786603}" srcOrd="0" destOrd="0" presId="urn:microsoft.com/office/officeart/2005/8/layout/cycle2"/>
    <dgm:cxn modelId="{30A5AE67-C34E-453E-A63F-9A61B18CE3E2}" type="presParOf" srcId="{983D1083-E4A8-4F10-A231-5E748EF9DFFF}" destId="{0F82865F-752C-41DD-B7B4-534C8B152675}" srcOrd="0" destOrd="0" presId="urn:microsoft.com/office/officeart/2005/8/layout/cycle2"/>
    <dgm:cxn modelId="{C5CE6A5E-6A36-4C39-8BA1-EB9D37F30A96}" type="presParOf" srcId="{983D1083-E4A8-4F10-A231-5E748EF9DFFF}" destId="{BA806435-BB9E-4213-AAC1-4ACE18786603}" srcOrd="1" destOrd="0" presId="urn:microsoft.com/office/officeart/2005/8/layout/cycle2"/>
    <dgm:cxn modelId="{7494AD2F-9169-4237-ACF1-74571B2209AB}" type="presParOf" srcId="{BA806435-BB9E-4213-AAC1-4ACE18786603}" destId="{83B00DF1-96E4-4C07-993C-C6059C25A439}" srcOrd="0" destOrd="0" presId="urn:microsoft.com/office/officeart/2005/8/layout/cycle2"/>
    <dgm:cxn modelId="{7A2CF5A9-C178-4CE4-AC4F-EAF642432268}" type="presParOf" srcId="{983D1083-E4A8-4F10-A231-5E748EF9DFFF}" destId="{C9787476-45CC-4DAB-8437-54FA30F0A2ED}" srcOrd="2" destOrd="0" presId="urn:microsoft.com/office/officeart/2005/8/layout/cycle2"/>
    <dgm:cxn modelId="{4AEA30E8-5791-4043-A596-3EE5B8A560E4}" type="presParOf" srcId="{983D1083-E4A8-4F10-A231-5E748EF9DFFF}" destId="{C3CF3460-58C6-49F6-9069-3D00D6EC4737}" srcOrd="3" destOrd="0" presId="urn:microsoft.com/office/officeart/2005/8/layout/cycle2"/>
    <dgm:cxn modelId="{CFE74188-5024-463E-8B7D-64853283C48F}" type="presParOf" srcId="{C3CF3460-58C6-49F6-9069-3D00D6EC4737}" destId="{71F40152-CB5B-43D5-A4BC-1F3652B2F771}" srcOrd="0" destOrd="0" presId="urn:microsoft.com/office/officeart/2005/8/layout/cycle2"/>
    <dgm:cxn modelId="{771C5DFB-0BA1-4A8A-9540-2346C872DA69}" type="presParOf" srcId="{983D1083-E4A8-4F10-A231-5E748EF9DFFF}" destId="{B22EF10A-1208-423F-8423-50BBC631CAE4}" srcOrd="4" destOrd="0" presId="urn:microsoft.com/office/officeart/2005/8/layout/cycle2"/>
    <dgm:cxn modelId="{5BAD6190-D30F-44C5-9EE1-F18041B431DF}" type="presParOf" srcId="{983D1083-E4A8-4F10-A231-5E748EF9DFFF}" destId="{CFFD6E06-A280-4249-A9BE-A225BE414F00}" srcOrd="5" destOrd="0" presId="urn:microsoft.com/office/officeart/2005/8/layout/cycle2"/>
    <dgm:cxn modelId="{9AEE26EA-A34D-49A4-8B89-25039BA7A677}" type="presParOf" srcId="{CFFD6E06-A280-4249-A9BE-A225BE414F00}" destId="{838929C3-CB68-4A9E-B7FD-260A23BE07A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865F-752C-41DD-B7B4-534C8B152675}">
      <dsp:nvSpPr>
        <dsp:cNvPr id="0" name=""/>
        <dsp:cNvSpPr/>
      </dsp:nvSpPr>
      <dsp:spPr>
        <a:xfrm>
          <a:off x="3327843" y="899"/>
          <a:ext cx="2437606" cy="2437606"/>
        </a:xfrm>
        <a:prstGeom prst="ellipse">
          <a:avLst/>
        </a:prstGeom>
        <a:solidFill>
          <a:schemeClr val="accent1">
            <a:hueOff val="0"/>
            <a:satOff val="0"/>
            <a:lumOff val="0"/>
            <a:alphaOff val="0"/>
          </a:schemeClr>
        </a:solidFill>
        <a:ln w="57150" cap="flat" cmpd="sng" algn="ctr">
          <a:solidFill>
            <a:srgbClr val="F1E9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Work Sans" pitchFamily="2" charset="0"/>
            </a:rPr>
            <a:t>Curiosity</a:t>
          </a:r>
        </a:p>
      </dsp:txBody>
      <dsp:txXfrm>
        <a:off x="3684822" y="357878"/>
        <a:ext cx="1723648" cy="1723648"/>
      </dsp:txXfrm>
    </dsp:sp>
    <dsp:sp modelId="{BA806435-BB9E-4213-AAC1-4ACE18786603}">
      <dsp:nvSpPr>
        <dsp:cNvPr id="0" name=""/>
        <dsp:cNvSpPr/>
      </dsp:nvSpPr>
      <dsp:spPr>
        <a:xfrm rot="3600000">
          <a:off x="5128480" y="2378500"/>
          <a:ext cx="649378" cy="82269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bg2"/>
            </a:solidFill>
            <a:latin typeface="Work Sans" pitchFamily="2" charset="0"/>
          </a:endParaRPr>
        </a:p>
      </dsp:txBody>
      <dsp:txXfrm>
        <a:off x="5177183" y="2458681"/>
        <a:ext cx="454565" cy="493616"/>
      </dsp:txXfrm>
    </dsp:sp>
    <dsp:sp modelId="{C9787476-45CC-4DAB-8437-54FA30F0A2ED}">
      <dsp:nvSpPr>
        <dsp:cNvPr id="0" name=""/>
        <dsp:cNvSpPr/>
      </dsp:nvSpPr>
      <dsp:spPr>
        <a:xfrm>
          <a:off x="5159267" y="3173019"/>
          <a:ext cx="2437606" cy="2437606"/>
        </a:xfrm>
        <a:prstGeom prst="ellipse">
          <a:avLst/>
        </a:prstGeom>
        <a:solidFill>
          <a:schemeClr val="accent1">
            <a:hueOff val="0"/>
            <a:satOff val="0"/>
            <a:lumOff val="0"/>
            <a:alphaOff val="0"/>
          </a:schemeClr>
        </a:solidFill>
        <a:ln w="57150" cap="flat" cmpd="sng" algn="ctr">
          <a:solidFill>
            <a:srgbClr val="F1E9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Work Sans" pitchFamily="2" charset="0"/>
            </a:rPr>
            <a:t>Conversation</a:t>
          </a:r>
        </a:p>
      </dsp:txBody>
      <dsp:txXfrm>
        <a:off x="5516246" y="3529998"/>
        <a:ext cx="1723648" cy="1723648"/>
      </dsp:txXfrm>
    </dsp:sp>
    <dsp:sp modelId="{C3CF3460-58C6-49F6-9069-3D00D6EC4737}">
      <dsp:nvSpPr>
        <dsp:cNvPr id="0" name=""/>
        <dsp:cNvSpPr/>
      </dsp:nvSpPr>
      <dsp:spPr>
        <a:xfrm rot="10800000">
          <a:off x="4240335" y="3980476"/>
          <a:ext cx="649378" cy="82269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bg2"/>
            </a:solidFill>
            <a:latin typeface="Work Sans" pitchFamily="2" charset="0"/>
          </a:endParaRPr>
        </a:p>
      </dsp:txBody>
      <dsp:txXfrm rot="10800000">
        <a:off x="4435148" y="4145014"/>
        <a:ext cx="454565" cy="493616"/>
      </dsp:txXfrm>
    </dsp:sp>
    <dsp:sp modelId="{B22EF10A-1208-423F-8423-50BBC631CAE4}">
      <dsp:nvSpPr>
        <dsp:cNvPr id="0" name=""/>
        <dsp:cNvSpPr/>
      </dsp:nvSpPr>
      <dsp:spPr>
        <a:xfrm>
          <a:off x="1496419" y="3173019"/>
          <a:ext cx="2437606" cy="2437606"/>
        </a:xfrm>
        <a:prstGeom prst="ellipse">
          <a:avLst/>
        </a:prstGeom>
        <a:solidFill>
          <a:schemeClr val="accent1"/>
        </a:solidFill>
        <a:ln w="57150" cap="flat" cmpd="sng" algn="ctr">
          <a:solidFill>
            <a:srgbClr val="F1E9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Work Sans" pitchFamily="2" charset="0"/>
            </a:rPr>
            <a:t>Connection</a:t>
          </a:r>
        </a:p>
      </dsp:txBody>
      <dsp:txXfrm>
        <a:off x="1853398" y="3529998"/>
        <a:ext cx="1723648" cy="1723648"/>
      </dsp:txXfrm>
    </dsp:sp>
    <dsp:sp modelId="{CFFD6E06-A280-4249-A9BE-A225BE414F00}">
      <dsp:nvSpPr>
        <dsp:cNvPr id="0" name=""/>
        <dsp:cNvSpPr/>
      </dsp:nvSpPr>
      <dsp:spPr>
        <a:xfrm rot="18000000">
          <a:off x="3297055" y="2410333"/>
          <a:ext cx="649378" cy="82269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bg2"/>
            </a:solidFill>
            <a:latin typeface="Work Sans" pitchFamily="2" charset="0"/>
          </a:endParaRPr>
        </a:p>
      </dsp:txBody>
      <dsp:txXfrm>
        <a:off x="3345758" y="2659228"/>
        <a:ext cx="454565" cy="4936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90486-E891-45AC-8678-797570CFB1BC}"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5FA84-E482-49A4-8147-B0917E76742D}" type="slidenum">
              <a:rPr lang="en-US" smtClean="0"/>
              <a:t>‹#›</a:t>
            </a:fld>
            <a:endParaRPr lang="en-US"/>
          </a:p>
        </p:txBody>
      </p:sp>
    </p:spTree>
    <p:extLst>
      <p:ext uri="{BB962C8B-B14F-4D97-AF65-F5344CB8AC3E}">
        <p14:creationId xmlns:p14="http://schemas.microsoft.com/office/powerpoint/2010/main" val="239500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support@birkman.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mybirkman.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Time – 90 minutes</a:t>
            </a:r>
            <a:endParaRPr lang="en-US" sz="1200" b="1">
              <a:solidFill>
                <a:schemeClr val="bg1"/>
              </a:solidFill>
              <a:ea typeface="Calibri"/>
              <a:cs typeface="Calibri"/>
            </a:endParaRPr>
          </a:p>
          <a:p>
            <a:pPr marL="171450" indent="-171450">
              <a:buFont typeface="Arial" panose="020B0604020202020204" pitchFamily="34" charset="0"/>
              <a:buChar char="•"/>
              <a:defRPr/>
            </a:pPr>
            <a:r>
              <a:rPr lang="en-US" sz="1200">
                <a:solidFill>
                  <a:schemeClr val="bg1"/>
                </a:solidFill>
                <a:latin typeface="Work Sans"/>
              </a:rPr>
              <a:t>Your company is </a:t>
            </a:r>
            <a:r>
              <a:rPr lang="en-US">
                <a:solidFill>
                  <a:schemeClr val="bg1"/>
                </a:solidFill>
                <a:latin typeface="Work Sans"/>
              </a:rPr>
              <a:t>launching the</a:t>
            </a:r>
            <a:r>
              <a:rPr lang="en-US" sz="1200">
                <a:solidFill>
                  <a:schemeClr val="bg1"/>
                </a:solidFill>
                <a:latin typeface="Work Sans"/>
              </a:rPr>
              <a:t> </a:t>
            </a:r>
            <a:r>
              <a:rPr lang="en-US" err="1">
                <a:solidFill>
                  <a:schemeClr val="bg1"/>
                </a:solidFill>
                <a:latin typeface="Work Sans"/>
              </a:rPr>
              <a:t>MyBirkman</a:t>
            </a:r>
            <a:r>
              <a:rPr lang="en-US" sz="1200">
                <a:solidFill>
                  <a:schemeClr val="bg1"/>
                </a:solidFill>
                <a:latin typeface="Work Sans"/>
              </a:rPr>
              <a:t> </a:t>
            </a:r>
            <a:r>
              <a:rPr lang="en-US">
                <a:solidFill>
                  <a:schemeClr val="bg1"/>
                </a:solidFill>
                <a:latin typeface="Work Sans"/>
              </a:rPr>
              <a:t>platform</a:t>
            </a:r>
            <a:r>
              <a:rPr lang="en-US" sz="1200">
                <a:solidFill>
                  <a:schemeClr val="bg1"/>
                </a:solidFill>
                <a:latin typeface="Work San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chemeClr val="bg1"/>
                </a:solidFill>
                <a:latin typeface="Work Sans"/>
              </a:rPr>
              <a:t>This</a:t>
            </a:r>
            <a:r>
              <a:rPr lang="en-US" sz="1200">
                <a:solidFill>
                  <a:schemeClr val="bg1"/>
                </a:solidFill>
                <a:latin typeface="Work Sans"/>
              </a:rPr>
              <a:t> workshop is an “activating event” designed to further help bring your Birkman experience to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bg1"/>
              </a:solidFill>
              <a:latin typeface="Work Sans" pitchFamily="2" charset="0"/>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2</a:t>
            </a:fld>
            <a:endParaRPr lang="en-US"/>
          </a:p>
        </p:txBody>
      </p:sp>
    </p:spTree>
    <p:extLst>
      <p:ext uri="{BB962C8B-B14F-4D97-AF65-F5344CB8AC3E}">
        <p14:creationId xmlns:p14="http://schemas.microsoft.com/office/powerpoint/2010/main" val="156129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a:t>There are many layers to who you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lnSpc>
                <a:spcPct val="150000"/>
              </a:lnSpc>
            </a:pPr>
            <a:r>
              <a:rPr lang="en-US"/>
              <a:t>USUAL BEHAVIOR – The Diamond.  It is your self-perception. How you see yourself or how others see you.  It is visible to those around you.  Your productive, strengths-based behavior. </a:t>
            </a:r>
            <a:endParaRPr lang="en-US">
              <a:ea typeface="Calibri"/>
              <a:cs typeface="Calibri"/>
            </a:endParaRPr>
          </a:p>
          <a:p>
            <a:pPr algn="l">
              <a:lnSpc>
                <a:spcPct val="150000"/>
              </a:lnSpc>
            </a:pPr>
            <a:endParaRPr lang="en-US"/>
          </a:p>
          <a:p>
            <a:pPr>
              <a:lnSpc>
                <a:spcPct val="150000"/>
              </a:lnSpc>
            </a:pPr>
            <a:r>
              <a:rPr lang="en-US"/>
              <a:t>NEEDS- The Circle - Your expectations of other people and a typical environment. Needs are our social perceptions.  It is how we see the world, and what we expect from those around us.   Needs are not seen by others. </a:t>
            </a:r>
            <a:endParaRPr lang="en-US">
              <a:ea typeface="Calibri"/>
              <a:cs typeface="Calibri"/>
            </a:endParaRPr>
          </a:p>
          <a:p>
            <a:pPr marL="171450" indent="-171450" algn="l">
              <a:lnSpc>
                <a:spcPct val="150000"/>
              </a:lnSpc>
              <a:buFont typeface="Arial" panose="020B0604020202020204" pitchFamily="34" charset="0"/>
              <a:buChar char="•"/>
            </a:pPr>
            <a:r>
              <a:rPr lang="en-US"/>
              <a:t>Needs are a significant differentiator of The Birkman Method.</a:t>
            </a:r>
            <a:endParaRPr lang="en-US">
              <a:ea typeface="Calibri"/>
              <a:cs typeface="Calibri"/>
            </a:endParaRPr>
          </a:p>
          <a:p>
            <a:pPr marL="171450" indent="-171450" algn="l">
              <a:lnSpc>
                <a:spcPct val="150000"/>
              </a:lnSpc>
              <a:buFont typeface="Arial" panose="020B0604020202020204" pitchFamily="34" charset="0"/>
              <a:buChar char="•"/>
            </a:pPr>
            <a:r>
              <a:rPr lang="en-US"/>
              <a:t>How you show up is often very different than your underlying Needs.</a:t>
            </a:r>
            <a:endParaRPr lang="en-US">
              <a:ea typeface="Calibri"/>
              <a:cs typeface="Calibri"/>
            </a:endParaRPr>
          </a:p>
          <a:p>
            <a:pPr marL="171450" indent="-171450" algn="l">
              <a:lnSpc>
                <a:spcPct val="150000"/>
              </a:lnSpc>
              <a:buFont typeface="Arial" panose="020B0604020202020204" pitchFamily="34" charset="0"/>
              <a:buChar char="•"/>
            </a:pPr>
            <a:r>
              <a:rPr lang="en-US"/>
              <a:t>How you act is not always how you want to be treated. Yet people assume that we mirror their behavior when interacting with them!</a:t>
            </a:r>
            <a:endParaRPr lang="en-US">
              <a:ea typeface="Calibri"/>
              <a:cs typeface="Calibri"/>
            </a:endParaRPr>
          </a:p>
          <a:p>
            <a:pPr marL="0" indent="0" algn="l">
              <a:lnSpc>
                <a:spcPct val="150000"/>
              </a:lnSpc>
              <a:buFont typeface="Arial" panose="020B0604020202020204" pitchFamily="34" charset="0"/>
              <a:buNone/>
            </a:pPr>
            <a:endParaRPr lang="en-US"/>
          </a:p>
          <a:p>
            <a:pPr>
              <a:lnSpc>
                <a:spcPct val="150000"/>
              </a:lnSpc>
            </a:pPr>
            <a:r>
              <a:rPr lang="en-US"/>
              <a:t>INTERESTS – The Asterisk - Your motivations and the type of work you find most energizing.  The more we do tasks associated with our higher Interests, the more motivated we will be. </a:t>
            </a:r>
            <a:endParaRPr lang="en-US">
              <a:ea typeface="Calibri"/>
              <a:cs typeface="Calibri"/>
            </a:endParaRPr>
          </a:p>
          <a:p>
            <a:pPr algn="l">
              <a:lnSpc>
                <a:spcPct val="150000"/>
              </a:lnSpc>
            </a:pPr>
            <a:endParaRPr lang="en-US" sz="1200">
              <a:solidFill>
                <a:schemeClr val="bg1"/>
              </a:solidFill>
              <a:latin typeface="Work Sans" pitchFamily="2" charset="0"/>
              <a:ea typeface="Roboto" pitchFamily="2" charset="0"/>
            </a:endParaRPr>
          </a:p>
          <a:p>
            <a:pPr algn="l">
              <a:lnSpc>
                <a:spcPct val="150000"/>
              </a:lnSpc>
            </a:pPr>
            <a:endParaRPr lang="en-US" sz="1200">
              <a:solidFill>
                <a:schemeClr val="bg1"/>
              </a:solidFill>
              <a:latin typeface="Work Sans" pitchFamily="2" charset="0"/>
              <a:ea typeface="Roboto" pitchFamily="2" charset="0"/>
            </a:endParaRPr>
          </a:p>
          <a:p>
            <a:pPr algn="l">
              <a:lnSpc>
                <a:spcPct val="150000"/>
              </a:lnSpc>
            </a:pPr>
            <a:endParaRPr lang="en-US" sz="1200">
              <a:solidFill>
                <a:schemeClr val="bg1"/>
              </a:solidFill>
              <a:latin typeface="Work Sans" pitchFamily="2" charset="0"/>
              <a:ea typeface="Roboto"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chemeClr val="bg1"/>
              </a:solidFill>
              <a:latin typeface="Work Sans" pitchFamily="2" charset="0"/>
            </a:endParaRPr>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11</a:t>
            </a:fld>
            <a:endParaRPr lang="en-US"/>
          </a:p>
        </p:txBody>
      </p:sp>
    </p:spTree>
    <p:extLst>
      <p:ext uri="{BB962C8B-B14F-4D97-AF65-F5344CB8AC3E}">
        <p14:creationId xmlns:p14="http://schemas.microsoft.com/office/powerpoint/2010/main" val="349362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Work Sans" pitchFamily="2" charset="0"/>
                <a:ea typeface="Roboto Black" pitchFamily="2" charset="0"/>
              </a:rPr>
              <a:t>The Birkman Map is a visual tool for navigating social dynamics in the workplace. </a:t>
            </a:r>
          </a:p>
          <a:p>
            <a:pPr marL="171450" indent="-171450">
              <a:buFont typeface="Arial" panose="020B0604020202020204" pitchFamily="34" charset="0"/>
              <a:buChar char="•"/>
            </a:pPr>
            <a:r>
              <a:rPr lang="en-US"/>
              <a:t>Orient yourself compared to other people. The Birkman Map shows us our behaviors, expectations, and motivations and how they compare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Birkman Map gives us a 10,000 ft view or a general summary of ourselves and others.   Just like the GPS that shows us where to turn, it does not show all of the details of our route.  The Birkman does the same thing, it will share some details about ourselves, but it will not share everything.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Explain axes</a:t>
            </a:r>
          </a:p>
          <a:p>
            <a:pPr marL="628650" lvl="1" indent="-171450">
              <a:buFont typeface="Arial" panose="020B0604020202020204" pitchFamily="34" charset="0"/>
              <a:buChar char="•"/>
            </a:pPr>
            <a:r>
              <a:rPr lang="en-US" b="1" u="sng"/>
              <a:t>Extrovert vs. Introvert</a:t>
            </a:r>
            <a:r>
              <a:rPr lang="en-US"/>
              <a:t>- </a:t>
            </a:r>
            <a:r>
              <a:rPr lang="en-CA" sz="1800" b="0" i="0">
                <a:solidFill>
                  <a:srgbClr val="3C4647"/>
                </a:solidFill>
                <a:effectLst/>
                <a:highlight>
                  <a:srgbClr val="F2F2F2"/>
                </a:highlight>
                <a:latin typeface="Roboto" panose="02000000000000000000" pitchFamily="2" charset="0"/>
              </a:rPr>
              <a:t>People who have </a:t>
            </a:r>
            <a:r>
              <a:rPr lang="en-CA" sz="1800" b="1" i="0">
                <a:solidFill>
                  <a:srgbClr val="3C4647"/>
                </a:solidFill>
                <a:effectLst/>
                <a:highlight>
                  <a:srgbClr val="F2F2F2"/>
                </a:highlight>
                <a:latin typeface="Roboto" panose="02000000000000000000" pitchFamily="2" charset="0"/>
              </a:rPr>
              <a:t>extroverted personalities </a:t>
            </a:r>
            <a:r>
              <a:rPr lang="en-CA" sz="1800" b="0" i="0">
                <a:solidFill>
                  <a:srgbClr val="3C4647"/>
                </a:solidFill>
                <a:effectLst/>
                <a:highlight>
                  <a:srgbClr val="F2F2F2"/>
                </a:highlight>
                <a:latin typeface="Roboto" panose="02000000000000000000" pitchFamily="2" charset="0"/>
              </a:rPr>
              <a:t>tend to be more outgoing and sociable, with an assertive communication style. In contrast, people who have more </a:t>
            </a:r>
            <a:r>
              <a:rPr lang="en-CA" sz="1800" b="1" i="0">
                <a:solidFill>
                  <a:srgbClr val="3C4647"/>
                </a:solidFill>
                <a:effectLst/>
                <a:highlight>
                  <a:srgbClr val="F2F2F2"/>
                </a:highlight>
                <a:latin typeface="Roboto" panose="02000000000000000000" pitchFamily="2" charset="0"/>
              </a:rPr>
              <a:t>introverted personalities </a:t>
            </a:r>
            <a:r>
              <a:rPr lang="en-CA" sz="1800" b="0" i="0">
                <a:solidFill>
                  <a:srgbClr val="3C4647"/>
                </a:solidFill>
                <a:effectLst/>
                <a:highlight>
                  <a:srgbClr val="F2F2F2"/>
                </a:highlight>
                <a:latin typeface="Roboto" panose="02000000000000000000" pitchFamily="2" charset="0"/>
              </a:rPr>
              <a:t>tend to be reserved and quiet, with a more suggestive communication style. Introverts recharge more by being alone, compared to extroverts who recharge more by being with people. </a:t>
            </a:r>
          </a:p>
          <a:p>
            <a:pPr marL="628650" lvl="1" indent="-171450">
              <a:buFont typeface="Arial" panose="020B0604020202020204" pitchFamily="34" charset="0"/>
              <a:buChar char="•"/>
            </a:pPr>
            <a:r>
              <a:rPr lang="en-CA" sz="1800" b="1" i="0" u="sng">
                <a:solidFill>
                  <a:srgbClr val="3C4647"/>
                </a:solidFill>
                <a:effectLst/>
                <a:highlight>
                  <a:srgbClr val="F2F2F2"/>
                </a:highlight>
                <a:latin typeface="Roboto" panose="02000000000000000000" pitchFamily="2" charset="0"/>
              </a:rPr>
              <a:t>Task vs. People Oriented- </a:t>
            </a:r>
            <a:r>
              <a:rPr lang="en-US" sz="1800" b="1" i="0">
                <a:solidFill>
                  <a:srgbClr val="000000"/>
                </a:solidFill>
                <a:effectLst/>
                <a:highlight>
                  <a:srgbClr val="F2F2F2"/>
                </a:highlight>
                <a:latin typeface="Roboto" panose="02000000000000000000" pitchFamily="2" charset="0"/>
              </a:rPr>
              <a:t>Task-oriented </a:t>
            </a:r>
            <a:r>
              <a:rPr lang="en-US" sz="1800" b="0" i="0">
                <a:solidFill>
                  <a:srgbClr val="000000"/>
                </a:solidFill>
                <a:effectLst/>
                <a:highlight>
                  <a:srgbClr val="F2F2F2"/>
                </a:highlight>
                <a:latin typeface="Roboto" panose="02000000000000000000" pitchFamily="2" charset="0"/>
              </a:rPr>
              <a:t>people are those who are concerned more with productivity and efficiency. They approach work in a factual, objective manner. In contrast, individuals who are more </a:t>
            </a:r>
            <a:r>
              <a:rPr lang="en-US" sz="1800" b="1" i="0">
                <a:solidFill>
                  <a:srgbClr val="000000"/>
                </a:solidFill>
                <a:effectLst/>
                <a:highlight>
                  <a:srgbClr val="F2F2F2"/>
                </a:highlight>
                <a:latin typeface="Roboto" panose="02000000000000000000" pitchFamily="2" charset="0"/>
              </a:rPr>
              <a:t>people-oriented</a:t>
            </a:r>
            <a:r>
              <a:rPr lang="en-US" sz="1800" b="0" i="0">
                <a:solidFill>
                  <a:srgbClr val="000000"/>
                </a:solidFill>
                <a:effectLst/>
                <a:highlight>
                  <a:srgbClr val="F2F2F2"/>
                </a:highlight>
                <a:latin typeface="Roboto" panose="02000000000000000000" pitchFamily="2" charset="0"/>
              </a:rPr>
              <a:t> are concerned with building relationships. They approach work in a more subjective, relational manner. Those who are people-oriented focus on the </a:t>
            </a:r>
            <a:r>
              <a:rPr lang="en-US" sz="1800" b="0" i="1">
                <a:solidFill>
                  <a:srgbClr val="000000"/>
                </a:solidFill>
                <a:effectLst/>
                <a:highlight>
                  <a:srgbClr val="F2F2F2"/>
                </a:highlight>
                <a:latin typeface="Roboto" panose="02000000000000000000" pitchFamily="2" charset="0"/>
              </a:rPr>
              <a:t>needs of others</a:t>
            </a:r>
            <a:r>
              <a:rPr lang="en-US" sz="1800" b="0" i="0">
                <a:solidFill>
                  <a:srgbClr val="000000"/>
                </a:solidFill>
                <a:effectLst/>
                <a:highlight>
                  <a:srgbClr val="F2F2F2"/>
                </a:highlight>
                <a:latin typeface="Roboto" panose="02000000000000000000" pitchFamily="2" charset="0"/>
              </a:rPr>
              <a:t>. Whereas the focus of those who are task-oriented is their to-do list and getting </a:t>
            </a:r>
            <a:r>
              <a:rPr lang="en-US" sz="1800" b="0" i="1">
                <a:solidFill>
                  <a:srgbClr val="000000"/>
                </a:solidFill>
                <a:effectLst/>
                <a:highlight>
                  <a:srgbClr val="F2F2F2"/>
                </a:highlight>
                <a:latin typeface="Roboto" panose="02000000000000000000" pitchFamily="2" charset="0"/>
              </a:rPr>
              <a:t>things</a:t>
            </a:r>
            <a:r>
              <a:rPr lang="en-US" sz="1800" b="0" i="0">
                <a:solidFill>
                  <a:srgbClr val="000000"/>
                </a:solidFill>
                <a:effectLst/>
                <a:highlight>
                  <a:srgbClr val="F2F2F2"/>
                </a:highlight>
                <a:latin typeface="Roboto" panose="02000000000000000000" pitchFamily="2" charset="0"/>
              </a:rPr>
              <a:t> accomplished. ​</a:t>
            </a:r>
            <a:endParaRPr lang="en-CA" sz="1800" b="0" i="0">
              <a:solidFill>
                <a:srgbClr val="3C4647"/>
              </a:solidFill>
              <a:effectLst/>
              <a:highlight>
                <a:srgbClr val="F2F2F2"/>
              </a:highlight>
              <a:latin typeface="Roboto" panose="02000000000000000000" pitchFamily="2" charset="0"/>
            </a:endParaRPr>
          </a:p>
          <a:p>
            <a:pPr marL="628650" lvl="1" indent="-171450">
              <a:buFont typeface="Arial" panose="020B0604020202020204" pitchFamily="34" charset="0"/>
              <a:buChar char="•"/>
            </a:pPr>
            <a:endParaRPr lang="en-US"/>
          </a:p>
          <a:p>
            <a:pPr marL="171450" indent="-171450">
              <a:buFont typeface="Arial" panose="020B0604020202020204" pitchFamily="34" charset="0"/>
              <a:buChar char="•"/>
            </a:pPr>
            <a:r>
              <a:rPr lang="en-US"/>
              <a:t>Gradients </a:t>
            </a:r>
          </a:p>
          <a:p>
            <a:pPr marL="628650" lvl="1" indent="-171450">
              <a:buFont typeface="Arial" panose="020B0604020202020204" pitchFamily="34" charset="0"/>
              <a:buChar char="•"/>
            </a:pPr>
            <a:r>
              <a:rPr lang="en-US"/>
              <a:t>You may have noticed that in explaining the axes, we used the term “more”.  The deeper the color where your symbol lies, the more of that color you will find in your symbol.  The closer to the middle your symbol lies, the more of a mixture if the 4 colors you have. </a:t>
            </a:r>
          </a:p>
          <a:p>
            <a:pPr marL="628650" lvl="1" indent="-171450">
              <a:buFont typeface="Arial" panose="020B0604020202020204" pitchFamily="34" charset="0"/>
              <a:buChar char="•"/>
            </a:pPr>
            <a:r>
              <a:rPr lang="en-US"/>
              <a:t>Example: if any of my symbols fall in the upper right of the Map in the Green quadrant, then I can say that symbol has more Green in the mixture than other colors.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b="1" i="1" err="1"/>
              <a:t>MyBirkman</a:t>
            </a:r>
            <a:r>
              <a:rPr lang="en-US" b="1" i="1"/>
              <a:t> is custom to the location of your symbol!</a:t>
            </a:r>
          </a:p>
        </p:txBody>
      </p:sp>
      <p:sp>
        <p:nvSpPr>
          <p:cNvPr id="4" name="Slide Number Placeholder 3"/>
          <p:cNvSpPr>
            <a:spLocks noGrp="1"/>
          </p:cNvSpPr>
          <p:nvPr>
            <p:ph type="sldNum" sz="quarter" idx="10"/>
          </p:nvPr>
        </p:nvSpPr>
        <p:spPr/>
        <p:txBody>
          <a:bodyPr/>
          <a:lstStyle/>
          <a:p>
            <a:fld id="{F498EAA2-5106-4C26-838C-D77D6BA9C9C5}" type="slidenum">
              <a:rPr lang="en-US" smtClean="0"/>
              <a:t>12</a:t>
            </a:fld>
            <a:endParaRPr lang="en-US"/>
          </a:p>
        </p:txBody>
      </p:sp>
    </p:spTree>
    <p:extLst>
      <p:ext uri="{BB962C8B-B14F-4D97-AF65-F5344CB8AC3E}">
        <p14:creationId xmlns:p14="http://schemas.microsoft.com/office/powerpoint/2010/main" val="376304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Let’s explore the layers we mentioned earlier, starting with Usual Behavior, which is represented by the Diamond on the Map. </a:t>
            </a:r>
          </a:p>
          <a:p>
            <a:endParaRPr lang="en-US"/>
          </a:p>
          <a:p>
            <a:r>
              <a:rPr lang="en-US"/>
              <a:t>The Diamond represents your effective style in working and dealing with others.  </a:t>
            </a:r>
          </a:p>
          <a:p>
            <a:pPr marL="171450" indent="-171450">
              <a:buFont typeface="Arial" panose="020B0604020202020204" pitchFamily="34" charset="0"/>
              <a:buChar char="•"/>
            </a:pPr>
            <a:r>
              <a:rPr lang="en-US"/>
              <a:t>It is your natural productive style.</a:t>
            </a:r>
          </a:p>
          <a:p>
            <a:pPr marL="171450" indent="-171450">
              <a:buFont typeface="Arial" panose="020B0604020202020204" pitchFamily="34" charset="0"/>
              <a:buChar char="•"/>
            </a:pPr>
            <a:r>
              <a:rPr lang="en-US"/>
              <a:t>It can be described as your strength's behavior.</a:t>
            </a:r>
          </a:p>
          <a:p>
            <a:pPr marL="171450" indent="-171450">
              <a:buFont typeface="Arial" panose="020B0604020202020204" pitchFamily="34" charset="0"/>
              <a:buChar char="•"/>
            </a:pPr>
            <a:r>
              <a:rPr lang="en-US"/>
              <a:t>It is who you are when you are at your best.</a:t>
            </a:r>
          </a:p>
          <a:p>
            <a:pPr marL="171450" indent="-171450">
              <a:buFont typeface="Arial" panose="020B0604020202020204" pitchFamily="34" charset="0"/>
              <a:buChar char="•"/>
            </a:pPr>
            <a:r>
              <a:rPr lang="en-US"/>
              <a:t>It is how you show up at work.</a:t>
            </a:r>
          </a:p>
          <a:p>
            <a:pPr marL="171450" indent="-171450">
              <a:buFont typeface="Arial" panose="020B0604020202020204" pitchFamily="34" charset="0"/>
              <a:buChar char="•"/>
            </a:pPr>
            <a:r>
              <a:rPr lang="en-US"/>
              <a:t>It is your reputation.</a:t>
            </a:r>
          </a:p>
          <a:p>
            <a:pPr marL="171450" indent="-171450">
              <a:buFont typeface="Arial" panose="020B0604020202020204" pitchFamily="34" charset="0"/>
              <a:buChar char="•"/>
            </a:pPr>
            <a:r>
              <a:rPr lang="en-US"/>
              <a:t>It is behavior observable by others.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Our Usual Behavior is adaptive according to different situations for us to be effective. </a:t>
            </a:r>
          </a:p>
        </p:txBody>
      </p:sp>
      <p:sp>
        <p:nvSpPr>
          <p:cNvPr id="4" name="Slide Number Placeholder 3"/>
          <p:cNvSpPr>
            <a:spLocks noGrp="1"/>
          </p:cNvSpPr>
          <p:nvPr>
            <p:ph type="sldNum" sz="quarter" idx="10"/>
          </p:nvPr>
        </p:nvSpPr>
        <p:spPr/>
        <p:txBody>
          <a:bodyPr/>
          <a:lstStyle/>
          <a:p>
            <a:fld id="{F498EAA2-5106-4C26-838C-D77D6BA9C9C5}" type="slidenum">
              <a:rPr lang="en-US" smtClean="0"/>
              <a:t>13</a:t>
            </a:fld>
            <a:endParaRPr lang="en-US"/>
          </a:p>
        </p:txBody>
      </p:sp>
    </p:spTree>
    <p:extLst>
      <p:ext uri="{BB962C8B-B14F-4D97-AF65-F5344CB8AC3E}">
        <p14:creationId xmlns:p14="http://schemas.microsoft.com/office/powerpoint/2010/main" val="182925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Color has its own unique way of getting results at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Your Color is going to “color” how you approach work and gives an idea of where you lean in terms of your natural strengths.</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b="1"/>
              <a:t>*Read each of the Color descriptions. </a:t>
            </a:r>
          </a:p>
          <a:p>
            <a:pPr>
              <a:defRPr/>
            </a:pPr>
            <a:endParaRPr lang="en-U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map helps us orient ourselves to others.  You may begin to realize that some scores are opposites of each other.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Reds and Blues are opposites.</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Yellow and Greens are opposites.</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If you think of your Usual Behavior color, those diagonally located from you tend to show up differently than you do.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14</a:t>
            </a:fld>
            <a:endParaRPr lang="en-US"/>
          </a:p>
        </p:txBody>
      </p:sp>
    </p:spTree>
    <p:extLst>
      <p:ext uri="{BB962C8B-B14F-4D97-AF65-F5344CB8AC3E}">
        <p14:creationId xmlns:p14="http://schemas.microsoft.com/office/powerpoint/2010/main" val="325242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Breakout Group Activity. </a:t>
            </a:r>
          </a:p>
          <a:p>
            <a:r>
              <a:rPr lang="en-US" b="1"/>
              <a:t>Time:</a:t>
            </a:r>
            <a:r>
              <a:rPr lang="en-US"/>
              <a:t> 5 minutes + 5 minute debrief</a:t>
            </a:r>
          </a:p>
          <a:p>
            <a:endParaRPr lang="en-US"/>
          </a:p>
          <a:p>
            <a:pPr marL="342900" indent="-342900">
              <a:buFont typeface="+mj-lt"/>
              <a:buAutoNum type="arabicPeriod"/>
            </a:pPr>
            <a:r>
              <a:rPr lang="en-US" sz="1200">
                <a:solidFill>
                  <a:schemeClr val="bg1"/>
                </a:solidFill>
                <a:latin typeface="Work Sans" pitchFamily="2" charset="0"/>
              </a:rPr>
              <a:t>Open the team you just created. Click on the color of your Diamond.</a:t>
            </a:r>
          </a:p>
          <a:p>
            <a:pPr marL="342900" indent="-342900">
              <a:buFont typeface="+mj-lt"/>
              <a:buAutoNum type="arabicPeriod"/>
            </a:pPr>
            <a:r>
              <a:rPr lang="en-US"/>
              <a:t>Join the group that reflects your Usual Behavior Diamond.</a:t>
            </a:r>
          </a:p>
          <a:p>
            <a:endParaRPr lang="en-US"/>
          </a:p>
          <a:p>
            <a:pPr marL="342900" indent="-342900">
              <a:buFont typeface="+mj-lt"/>
              <a:buAutoNum type="arabicPeriod" startAt="3"/>
            </a:pPr>
            <a:r>
              <a:rPr lang="en-US"/>
              <a:t>Within your group, discuss the following:</a:t>
            </a:r>
          </a:p>
          <a:p>
            <a:pPr marL="742950" lvl="1" indent="-285750">
              <a:buFont typeface="Arial" panose="020B0604020202020204" pitchFamily="34" charset="0"/>
              <a:buChar char="•"/>
            </a:pPr>
            <a:r>
              <a:rPr lang="en-US" i="1">
                <a:solidFill>
                  <a:schemeClr val="bg1"/>
                </a:solidFill>
                <a:latin typeface="Work Sans" pitchFamily="2" charset="0"/>
              </a:rPr>
              <a:t>How does your Usual Behavior reflect the strengths you bring to your role on your team?</a:t>
            </a:r>
          </a:p>
          <a:p>
            <a:pPr marL="742950" lvl="1" indent="-285750">
              <a:buFont typeface="Arial" panose="020B0604020202020204" pitchFamily="34" charset="0"/>
              <a:buChar char="•"/>
            </a:pPr>
            <a:r>
              <a:rPr lang="en-US"/>
              <a:t>EXAMPLE:  If a person has a YELLOW Usual Behavior and is working in HR, they might say that their attention to detail and detachment from emotions can be a strength in their role by creating policies and working objectively with tough situations. </a:t>
            </a:r>
          </a:p>
          <a:p>
            <a:pPr marL="342900" indent="-342900">
              <a:buFont typeface="+mj-lt"/>
              <a:buAutoNum type="arabicPeriod" startAt="4"/>
            </a:pPr>
            <a:r>
              <a:rPr lang="en-US"/>
              <a:t>Select someone to be the spokesperson for your Usual Behavior Color group to share your response to the prompt above.</a:t>
            </a:r>
          </a:p>
          <a:p>
            <a:pPr marL="342900" indent="-342900">
              <a:buFont typeface="+mj-lt"/>
              <a:buAutoNum type="arabicPeriod" startAt="4"/>
            </a:pPr>
            <a:endParaRPr lang="en-US"/>
          </a:p>
          <a:p>
            <a:pPr marL="0" indent="0">
              <a:buFont typeface="+mj-lt"/>
              <a:buNone/>
            </a:pPr>
            <a:r>
              <a:rPr lang="en-US"/>
              <a:t>When the participants return from the discussion, ask each group to share the strengths of their color.</a:t>
            </a:r>
          </a:p>
          <a:p>
            <a:pPr marL="0" indent="0">
              <a:buFont typeface="+mj-lt"/>
              <a:buNone/>
            </a:pPr>
            <a:endParaRPr lang="en-US"/>
          </a:p>
          <a:p>
            <a:pPr marL="0" indent="0">
              <a:buFont typeface="+mj-lt"/>
              <a:buNone/>
            </a:pPr>
            <a:r>
              <a:rPr lang="en-US"/>
              <a:t>Did anyone learn anything about another color from our discussion?</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71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take a look at our next layer: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Circle reveals the environments or interactions with others that allow you to feel most comfortable.</a:t>
            </a:r>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Needs are the expectations of people and the environment around you.</a:t>
            </a:r>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support you require to feel your best</a:t>
            </a:r>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Key motivators</a:t>
            </a:r>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Rechargers</a:t>
            </a:r>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Invisible to others</a:t>
            </a:r>
            <a:endParaRPr lang="en-US">
              <a:ea typeface="Calibri"/>
              <a:cs typeface="Calibri"/>
            </a:endParaRPr>
          </a:p>
          <a:p>
            <a:pPr marL="171450" indent="-171450">
              <a:buFont typeface="Arial" panose="020B0604020202020204" pitchFamily="34" charset="0"/>
              <a:buChar char="•"/>
              <a:defRPr/>
            </a:pPr>
            <a:r>
              <a:rPr lang="en-US"/>
              <a:t>The way you act (Usual Behavior) is not necessarily how you want to be treated. We cannot predict the expectations or Needs of others based on the behavior we see.  Birkman would say that if you based what someone expects on their Usual Behavior you would be wrong almost 70% of the time. </a:t>
            </a:r>
            <a:endParaRPr lang="en-US">
              <a:ea typeface="Calibri"/>
              <a:cs typeface="Calibri"/>
            </a:endParaRPr>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16</a:t>
            </a:fld>
            <a:endParaRPr lang="en-US"/>
          </a:p>
        </p:txBody>
      </p:sp>
    </p:spTree>
    <p:extLst>
      <p:ext uri="{BB962C8B-B14F-4D97-AF65-F5344CB8AC3E}">
        <p14:creationId xmlns:p14="http://schemas.microsoft.com/office/powerpoint/2010/main" val="62005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franklin-gothic-atf"/>
              </a:rPr>
              <a:t>Humans </a:t>
            </a:r>
            <a:r>
              <a:rPr lang="en-US" b="1" i="1">
                <a:solidFill>
                  <a:srgbClr val="000000"/>
                </a:solidFill>
                <a:effectLst/>
                <a:latin typeface="franklin-gothic-atf"/>
              </a:rPr>
              <a:t>need</a:t>
            </a:r>
            <a:r>
              <a:rPr lang="en-US" b="1" i="0">
                <a:solidFill>
                  <a:srgbClr val="000000"/>
                </a:solidFill>
                <a:effectLst/>
                <a:latin typeface="franklin-gothic-atf"/>
              </a:rPr>
              <a:t> water, but we don’t truly </a:t>
            </a:r>
            <a:r>
              <a:rPr lang="en-US" b="1" i="1">
                <a:solidFill>
                  <a:srgbClr val="000000"/>
                </a:solidFill>
                <a:effectLst/>
                <a:latin typeface="franklin-gothic-atf"/>
              </a:rPr>
              <a:t>feel this need</a:t>
            </a:r>
            <a:r>
              <a:rPr lang="en-US" b="1" i="0">
                <a:solidFill>
                  <a:srgbClr val="000000"/>
                </a:solidFill>
                <a:effectLst/>
                <a:latin typeface="franklin-gothic-atf"/>
              </a:rPr>
              <a:t> until it goes unfulfilled.  </a:t>
            </a:r>
            <a:r>
              <a:rPr lang="en-US" b="0" i="0">
                <a:solidFill>
                  <a:srgbClr val="000000"/>
                </a:solidFill>
                <a:effectLst/>
                <a:latin typeface="franklin-gothic-atf"/>
              </a:rPr>
              <a:t>This same thing is true for people when we think about our personality Needs. </a:t>
            </a:r>
          </a:p>
          <a:p>
            <a:endParaRPr lang="en-US" b="0" i="0">
              <a:solidFill>
                <a:srgbClr val="000000"/>
              </a:solidFill>
              <a:effectLst/>
              <a:latin typeface="franklin-gothic-atf"/>
            </a:endParaRPr>
          </a:p>
          <a:p>
            <a:r>
              <a:rPr lang="en-US" b="0" i="0">
                <a:solidFill>
                  <a:srgbClr val="000000"/>
                </a:solidFill>
                <a:effectLst/>
                <a:latin typeface="franklin-gothic-atf"/>
              </a:rPr>
              <a:t>For some people, one of their personality Needs could be that they need time alone. For these folks, having time either by themselves or with a very small group of one to two people allows them to refuel and recharge. However, they likely don’t think about the fact that they need time alone until they’ve had </a:t>
            </a:r>
            <a:r>
              <a:rPr lang="en-US" b="0" i="1">
                <a:solidFill>
                  <a:srgbClr val="000000"/>
                </a:solidFill>
                <a:effectLst/>
                <a:latin typeface="franklin-gothic-atf"/>
              </a:rPr>
              <a:t>too much</a:t>
            </a:r>
            <a:r>
              <a:rPr lang="en-US" b="0" i="0">
                <a:solidFill>
                  <a:srgbClr val="000000"/>
                </a:solidFill>
                <a:effectLst/>
                <a:latin typeface="franklin-gothic-atf"/>
              </a:rPr>
              <a:t> social interaction. </a:t>
            </a:r>
            <a:endParaRPr lang="en-US"/>
          </a:p>
        </p:txBody>
      </p:sp>
      <p:sp>
        <p:nvSpPr>
          <p:cNvPr id="4" name="Slide Number Placeholder 3"/>
          <p:cNvSpPr>
            <a:spLocks noGrp="1"/>
          </p:cNvSpPr>
          <p:nvPr>
            <p:ph type="sldNum" sz="quarter" idx="5"/>
          </p:nvPr>
        </p:nvSpPr>
        <p:spPr/>
        <p:txBody>
          <a:bodyPr/>
          <a:lstStyle/>
          <a:p>
            <a:fld id="{4615FA84-E482-49A4-8147-B0917E76742D}" type="slidenum">
              <a:rPr lang="en-US" smtClean="0"/>
              <a:t>17</a:t>
            </a:fld>
            <a:endParaRPr lang="en-US"/>
          </a:p>
        </p:txBody>
      </p:sp>
    </p:spTree>
    <p:extLst>
      <p:ext uri="{BB962C8B-B14F-4D97-AF65-F5344CB8AC3E}">
        <p14:creationId xmlns:p14="http://schemas.microsoft.com/office/powerpoint/2010/main" val="54251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What do Needs look like for each color?</a:t>
            </a:r>
          </a:p>
          <a:p>
            <a:endParaRPr lang="en-US"/>
          </a:p>
          <a:p>
            <a:r>
              <a:rPr lang="en-US"/>
              <a:t>For Red Needs, they expect direct authority, an outlet for energy, and clear-cut solutions.</a:t>
            </a:r>
          </a:p>
          <a:p>
            <a:r>
              <a:rPr lang="en-US"/>
              <a:t>For Green Needs, they expect competition, group interaction, and flexible, varied activities. </a:t>
            </a:r>
          </a:p>
          <a:p>
            <a:r>
              <a:rPr lang="en-US"/>
              <a:t>Blue Needs expects time to reflect, individual connection, and opportunities to express thoughts, feelings, or concerns.</a:t>
            </a:r>
          </a:p>
          <a:p>
            <a:r>
              <a:rPr lang="en-US"/>
              <a:t>Those with Yellow Needs expect protection from interruptions, detailed directions, and consistency. </a:t>
            </a:r>
          </a:p>
          <a:p>
            <a:endParaRPr lang="en-US"/>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18</a:t>
            </a:fld>
            <a:endParaRPr lang="en-US"/>
          </a:p>
        </p:txBody>
      </p:sp>
    </p:spTree>
    <p:extLst>
      <p:ext uri="{BB962C8B-B14F-4D97-AF65-F5344CB8AC3E}">
        <p14:creationId xmlns:p14="http://schemas.microsoft.com/office/powerpoint/2010/main" val="2669955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Breakout Group Activity. </a:t>
            </a:r>
          </a:p>
          <a:p>
            <a:r>
              <a:rPr lang="en-US" b="1" dirty="0"/>
              <a:t>Time: </a:t>
            </a:r>
            <a:r>
              <a:rPr lang="en-US" dirty="0"/>
              <a:t>10  minutes + 5  minute debrief</a:t>
            </a:r>
          </a:p>
          <a:p>
            <a:endParaRPr lang="en-US" dirty="0">
              <a:ea typeface="Calibri"/>
              <a:cs typeface="Calibri"/>
            </a:endParaRPr>
          </a:p>
          <a:p>
            <a:r>
              <a:rPr lang="en-US" dirty="0">
                <a:ea typeface="Calibri"/>
                <a:cs typeface="Calibri"/>
              </a:rPr>
              <a:t>You need to recreate the Breakout rooms for each color.  </a:t>
            </a:r>
          </a:p>
          <a:p>
            <a:endParaRPr lang="en-US" dirty="0">
              <a:ea typeface="Calibri"/>
              <a:cs typeface="Calibri"/>
            </a:endParaRPr>
          </a:p>
          <a:p>
            <a:pPr marL="171450" indent="-171450">
              <a:buFont typeface="Arial" panose="020B0604020202020204" pitchFamily="34" charset="0"/>
              <a:buChar char="•"/>
            </a:pPr>
            <a:r>
              <a:rPr lang="en-US" dirty="0">
                <a:ea typeface="Calibri"/>
                <a:cs typeface="Calibri"/>
              </a:rPr>
              <a:t>Have everyone go to the </a:t>
            </a:r>
            <a:r>
              <a:rPr lang="en-US" b="1" dirty="0">
                <a:ea typeface="Calibri"/>
                <a:cs typeface="Calibri"/>
              </a:rPr>
              <a:t>Needs &gt; Shape Your Environment &gt; Feeling Frustrated</a:t>
            </a:r>
            <a:r>
              <a:rPr lang="en-US" dirty="0">
                <a:ea typeface="Calibri"/>
                <a:cs typeface="Calibri"/>
              </a:rPr>
              <a:t> section of the </a:t>
            </a:r>
            <a:r>
              <a:rPr lang="en-US" dirty="0" err="1">
                <a:ea typeface="Calibri"/>
                <a:cs typeface="Calibri"/>
              </a:rPr>
              <a:t>MyBirkman</a:t>
            </a:r>
            <a:r>
              <a:rPr lang="en-US" dirty="0">
                <a:ea typeface="Calibri"/>
                <a:cs typeface="Calibri"/>
              </a:rPr>
              <a:t> Platform.  </a:t>
            </a:r>
          </a:p>
          <a:p>
            <a:pPr marL="171450" indent="-171450">
              <a:buFont typeface="Arial" panose="020B0604020202020204" pitchFamily="34" charset="0"/>
              <a:buChar char="•"/>
            </a:pPr>
            <a:r>
              <a:rPr lang="en-US" dirty="0">
                <a:ea typeface="Calibri"/>
                <a:cs typeface="Calibri"/>
              </a:rPr>
              <a:t>Everyone will now choose the color of your Circle on the Birkman Map.  </a:t>
            </a:r>
          </a:p>
          <a:p>
            <a:pPr marL="171450" lvl="1" indent="-171450">
              <a:buFont typeface="Arial" panose="020B0604020202020204" pitchFamily="34" charset="0"/>
              <a:buChar char="•"/>
            </a:pPr>
            <a:r>
              <a:rPr lang="en-US" dirty="0">
                <a:ea typeface="Calibri"/>
                <a:cs typeface="Calibri"/>
              </a:rPr>
              <a:t>In your group, you are going to complete the following prompt:  It is frustrating when ________ (stressor). It would be helpful if _____ (Needs)</a:t>
            </a:r>
          </a:p>
          <a:p>
            <a:pPr marL="628650" marR="0" lvl="1" indent="-171450" fontAlgn="auto">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Example: It is frustrating when others ignore my concerns. It would be helpful if instead of brushing them aside, we had a space or time to discuss them.</a:t>
            </a:r>
          </a:p>
          <a:p>
            <a:pPr marL="171450" marR="0" lvl="0" indent="-171450" fontAlgn="auto">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Remind the groups to select someone to be their spokesperson.  </a:t>
            </a:r>
          </a:p>
          <a:p>
            <a:pPr marR="0" lvl="0" indent="0" fontAlgn="auto">
              <a:lnSpc>
                <a:spcPct val="100000"/>
              </a:lnSpc>
              <a:spcBef>
                <a:spcPts val="0"/>
              </a:spcBef>
              <a:spcAft>
                <a:spcPts val="0"/>
              </a:spcAft>
              <a:buClrTx/>
              <a:buSzTx/>
              <a:buFontTx/>
              <a:buNone/>
              <a:tabLst/>
              <a:defRPr/>
            </a:pPr>
            <a:endParaRPr lang="en-US" dirty="0">
              <a:ea typeface="Calibri"/>
              <a:cs typeface="Calibri"/>
            </a:endParaRPr>
          </a:p>
          <a:p>
            <a:pPr marR="0" lvl="0" indent="0" fontAlgn="auto">
              <a:lnSpc>
                <a:spcPct val="100000"/>
              </a:lnSpc>
              <a:spcBef>
                <a:spcPts val="0"/>
              </a:spcBef>
              <a:spcAft>
                <a:spcPts val="0"/>
              </a:spcAft>
              <a:buClrTx/>
              <a:buSzTx/>
              <a:buFontTx/>
              <a:buNone/>
              <a:tabLst/>
              <a:defRPr/>
            </a:pPr>
            <a:r>
              <a:rPr lang="en-US" dirty="0">
                <a:ea typeface="Calibri"/>
                <a:cs typeface="Calibri"/>
              </a:rPr>
              <a:t>Have each group share their prompts.  </a:t>
            </a:r>
          </a:p>
          <a:p>
            <a:pPr marR="0" lvl="0" indent="0" fontAlgn="auto">
              <a:lnSpc>
                <a:spcPct val="100000"/>
              </a:lnSpc>
              <a:spcBef>
                <a:spcPts val="0"/>
              </a:spcBef>
              <a:spcAft>
                <a:spcPts val="0"/>
              </a:spcAft>
              <a:buClrTx/>
              <a:buSzTx/>
              <a:buFontTx/>
              <a:buNone/>
              <a:tabLst/>
              <a:defRP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03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Franklin Gothic Book" panose="020B0503020102020204" pitchFamily="34" charset="0"/>
              </a:rPr>
              <a:t>Time:  </a:t>
            </a:r>
            <a:r>
              <a:rPr lang="en-US" dirty="0">
                <a:latin typeface="Franklin Gothic Book" panose="020B0503020102020204" pitchFamily="34" charset="0"/>
              </a:rPr>
              <a:t>15 Minutes</a:t>
            </a:r>
          </a:p>
          <a:p>
            <a:pPr marL="0" indent="0">
              <a:buFont typeface="Arial" panose="020B0604020202020204" pitchFamily="34" charset="0"/>
              <a:buNone/>
            </a:pPr>
            <a:r>
              <a:rPr lang="en-US" dirty="0">
                <a:latin typeface="Franklin Gothic Book" panose="020B0503020102020204" pitchFamily="34" charset="0"/>
              </a:rPr>
              <a:t>High scores indicate activities you enjoy. Low scores indicate areas you prefer to avoid. Interests don’t always translate to skill but do represent important motivators.</a:t>
            </a:r>
          </a:p>
          <a:p>
            <a:pPr marL="0" indent="0">
              <a:buFont typeface="Arial" panose="020B0604020202020204" pitchFamily="34" charset="0"/>
              <a:buNone/>
            </a:pPr>
            <a:endParaRPr lang="en-US" dirty="0">
              <a:latin typeface="Franklin Gothic Book" panose="020B0503020102020204" pitchFamily="34" charset="0"/>
            </a:endParaRPr>
          </a:p>
          <a:p>
            <a:pPr marL="0" indent="0">
              <a:buFont typeface="Arial" panose="020B0604020202020204" pitchFamily="34" charset="0"/>
              <a:buNone/>
            </a:pPr>
            <a:r>
              <a:rPr lang="en-US" dirty="0">
                <a:latin typeface="Franklin Gothic Book" panose="020B0503020102020204" pitchFamily="34" charset="0"/>
              </a:rPr>
              <a:t>Go to your Interests section of </a:t>
            </a:r>
            <a:r>
              <a:rPr lang="en-US" dirty="0" err="1">
                <a:latin typeface="Franklin Gothic Book" panose="020B0503020102020204" pitchFamily="34" charset="0"/>
              </a:rPr>
              <a:t>MyBirkman</a:t>
            </a:r>
            <a:r>
              <a:rPr lang="en-US" dirty="0">
                <a:latin typeface="Franklin Gothic Book" panose="020B0503020102020204" pitchFamily="34" charset="0"/>
              </a:rPr>
              <a:t> by clicking on Interests and then Interests Deep Dive.</a:t>
            </a:r>
          </a:p>
          <a:p>
            <a:pPr marL="0" indent="0">
              <a:buFont typeface="Arial" panose="020B0604020202020204" pitchFamily="34" charset="0"/>
              <a:buNone/>
            </a:pPr>
            <a:endParaRPr lang="en-US" dirty="0">
              <a:latin typeface="Franklin Gothic Book" panose="020B0503020102020204" pitchFamily="34" charset="0"/>
            </a:endParaRPr>
          </a:p>
          <a:p>
            <a:pPr marL="0" indent="0">
              <a:buFont typeface="Arial" panose="020B0604020202020204" pitchFamily="34" charset="0"/>
              <a:buNone/>
            </a:pPr>
            <a:r>
              <a:rPr lang="en-US" dirty="0" err="1">
                <a:latin typeface="Franklin Gothic Book" panose="020B0503020102020204" pitchFamily="34" charset="0"/>
              </a:rPr>
              <a:t>Birkman</a:t>
            </a:r>
            <a:r>
              <a:rPr lang="en-US" dirty="0">
                <a:latin typeface="Franklin Gothic Book" panose="020B0503020102020204" pitchFamily="34" charset="0"/>
              </a:rPr>
              <a:t> measures the same 10 Interests for everyone.  The scale for Interests is 1-99.  </a:t>
            </a:r>
            <a:r>
              <a:rPr lang="en-US" b="1" dirty="0">
                <a:latin typeface="Franklin Gothic Book" panose="020B0503020102020204" pitchFamily="34" charset="0"/>
              </a:rPr>
              <a:t>The higher the scores, the more motivated you are to engage in those activities.  They can also be ways you de-stress or communication topics you want to engage in.  Low scores indicate areas you want to avoid.</a:t>
            </a:r>
          </a:p>
          <a:p>
            <a:pPr marL="0" indent="0">
              <a:buFont typeface="Arial" panose="020B0604020202020204" pitchFamily="34" charset="0"/>
              <a:buNone/>
            </a:pPr>
            <a:endParaRPr lang="en-US" dirty="0">
              <a:latin typeface="Franklin Gothic Book" panose="020B0503020102020204" pitchFamily="34" charset="0"/>
            </a:endParaRPr>
          </a:p>
          <a:p>
            <a:pPr marL="0" indent="0">
              <a:buFont typeface="Arial" panose="020B0604020202020204" pitchFamily="34" charset="0"/>
              <a:buNone/>
            </a:pPr>
            <a:r>
              <a:rPr lang="en-US" dirty="0">
                <a:latin typeface="Franklin Gothic Book" panose="020B0503020102020204" pitchFamily="34" charset="0"/>
              </a:rPr>
              <a:t>By understanding the activities that we are motivated by and understanding the activities that we are not as motivated by, Interests can help us figure out how we manage our time and what we do.  By incorporating our Higher Interests into our work, we will find that we are more motivated to engage.  </a:t>
            </a:r>
          </a:p>
          <a:p>
            <a:pPr marL="0" indent="0">
              <a:buFont typeface="Arial" panose="020B0604020202020204" pitchFamily="34" charset="0"/>
              <a:buNone/>
            </a:pPr>
            <a:endParaRPr lang="en-US" dirty="0">
              <a:latin typeface="Franklin Gothic Book" panose="020B0503020102020204" pitchFamily="34" charset="0"/>
            </a:endParaRPr>
          </a:p>
          <a:p>
            <a:pPr marL="0" indent="0">
              <a:buFont typeface="Arial" panose="020B0604020202020204" pitchFamily="34" charset="0"/>
              <a:buNone/>
            </a:pPr>
            <a:r>
              <a:rPr lang="en-US" dirty="0">
                <a:latin typeface="Franklin Gothic Book" panose="020B0503020102020204" pitchFamily="34" charset="0"/>
              </a:rPr>
              <a:t>The Red Interests are Outdoor, Scientific, and Technical. </a:t>
            </a:r>
          </a:p>
          <a:p>
            <a:pPr marL="171450" indent="-171450">
              <a:buFont typeface="Arial" panose="020B0604020202020204" pitchFamily="34" charset="0"/>
              <a:buChar char="•"/>
            </a:pPr>
            <a:r>
              <a:rPr lang="en-US" dirty="0">
                <a:ea typeface="Calibri"/>
                <a:cs typeface="Calibri"/>
              </a:rPr>
              <a:t>Outdoor </a:t>
            </a:r>
          </a:p>
          <a:p>
            <a:pPr marL="628650" lvl="1" indent="-171450">
              <a:buFont typeface="Arial" panose="020B0604020202020204" pitchFamily="34" charset="0"/>
              <a:buChar char="•"/>
            </a:pPr>
            <a:r>
              <a:rPr lang="en-US" i="0" dirty="0">
                <a:effectLst/>
                <a:latin typeface="Franklin Gothic Book" panose="020B0503020102020204" pitchFamily="34" charset="0"/>
              </a:rPr>
              <a:t>Motivated by activities conducted outdoors.</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connection to the outside environment</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Likes activities outside of the office</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Scientific</a:t>
            </a:r>
          </a:p>
          <a:p>
            <a:pPr marL="628650" lvl="1" indent="-171450" algn="l">
              <a:buFont typeface="Arial" panose="020B0604020202020204" pitchFamily="34" charset="0"/>
              <a:buChar char="•"/>
            </a:pPr>
            <a:r>
              <a:rPr lang="en-US" i="0" dirty="0">
                <a:effectLst/>
                <a:latin typeface="Franklin Gothic Book" panose="020B0503020102020204" pitchFamily="34" charset="0"/>
              </a:rPr>
              <a:t>Curious about “why” things are the way they are</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intellectual curiosity</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Likes to </a:t>
            </a:r>
            <a:r>
              <a:rPr lang="en-US" dirty="0">
                <a:latin typeface="Franklin Gothic Book" panose="020B0503020102020204" pitchFamily="34" charset="0"/>
              </a:rPr>
              <a:t>research, experiment, and investigate</a:t>
            </a:r>
            <a:endParaRPr lang="en-US" i="0" dirty="0">
              <a:effectLst/>
              <a:latin typeface="Franklin Gothic Book" panose="020B0503020102020204" pitchFamily="34" charset="0"/>
            </a:endParaRPr>
          </a:p>
          <a:p>
            <a:pPr marL="171450" lvl="0" indent="-171450">
              <a:buFont typeface="Arial" panose="020B0604020202020204" pitchFamily="34" charset="0"/>
              <a:buChar char="•"/>
            </a:pPr>
            <a:r>
              <a:rPr lang="en-US" dirty="0">
                <a:ea typeface="Calibri"/>
                <a:cs typeface="Calibri"/>
              </a:rPr>
              <a:t>Technical</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to figure out how things work</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hands-on problem-solving</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Gravitates toward machinery and technology</a:t>
            </a:r>
          </a:p>
          <a:p>
            <a:pPr marL="0" indent="0">
              <a:buFont typeface="Arial" panose="020B0604020202020204" pitchFamily="34" charset="0"/>
              <a:buNone/>
            </a:pPr>
            <a:endParaRPr lang="en-US" dirty="0">
              <a:ea typeface="Calibri"/>
              <a:cs typeface="Calibri"/>
            </a:endParaRPr>
          </a:p>
          <a:p>
            <a:pPr marL="171450" indent="-171450">
              <a:buFont typeface="Arial" panose="020B0604020202020204" pitchFamily="34" charset="0"/>
              <a:buChar char="•"/>
            </a:pPr>
            <a:r>
              <a:rPr lang="en-US" dirty="0">
                <a:ea typeface="Calibri"/>
                <a:cs typeface="Calibri"/>
              </a:rPr>
              <a:t>Will one person with Higher Red Interest share how this shows up in their work?</a:t>
            </a:r>
          </a:p>
          <a:p>
            <a:pPr marL="171450" indent="-171450">
              <a:buFont typeface="Arial" panose="020B0604020202020204" pitchFamily="34" charset="0"/>
              <a:buChar char="•"/>
            </a:pPr>
            <a:endParaRPr lang="en-US" dirty="0">
              <a:ea typeface="Calibri"/>
              <a:cs typeface="Calibri"/>
            </a:endParaRPr>
          </a:p>
          <a:p>
            <a:pPr marL="0" indent="0">
              <a:buFont typeface="Arial" panose="020B0604020202020204" pitchFamily="34" charset="0"/>
              <a:buNone/>
            </a:pPr>
            <a:r>
              <a:rPr lang="en-US" dirty="0">
                <a:ea typeface="Calibri"/>
                <a:cs typeface="Calibri"/>
              </a:rPr>
              <a:t>The Green Interests are Social Service and Persuasive. </a:t>
            </a:r>
          </a:p>
          <a:p>
            <a:pPr marL="171450" indent="-171450">
              <a:buFont typeface="Arial" panose="020B0604020202020204" pitchFamily="34" charset="0"/>
              <a:buChar char="•"/>
            </a:pPr>
            <a:r>
              <a:rPr lang="en-US" dirty="0">
                <a:ea typeface="Calibri"/>
                <a:cs typeface="Calibri"/>
              </a:rPr>
              <a:t>Social Service</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to advocate for others</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making a difference</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Gravitates towards services that involve helping people.</a:t>
            </a:r>
          </a:p>
          <a:p>
            <a:pPr marL="171450" lvl="0" indent="-171450" algn="l">
              <a:buFont typeface="Arial" panose="020B0604020202020204" pitchFamily="34" charset="0"/>
              <a:buChar char="•"/>
            </a:pPr>
            <a:r>
              <a:rPr lang="en-US" i="0" dirty="0">
                <a:effectLst/>
                <a:latin typeface="Franklin Gothic Book" panose="020B0503020102020204" pitchFamily="34" charset="0"/>
              </a:rPr>
              <a:t>Persuasive</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to influence others to accept their ideas</a:t>
            </a:r>
            <a:endParaRPr lang="en-US" dirty="0">
              <a:highlight>
                <a:srgbClr val="FFFF00"/>
              </a:highlight>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a:t>
            </a:r>
            <a:r>
              <a:rPr lang="en-US" dirty="0">
                <a:latin typeface="Franklin Gothic Book" panose="020B0503020102020204" pitchFamily="34" charset="0"/>
              </a:rPr>
              <a:t>verbal communication to convince</a:t>
            </a:r>
            <a:endParaRPr lang="en-US" dirty="0">
              <a:highlight>
                <a:srgbClr val="FFFF00"/>
              </a:highlight>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Likes to </a:t>
            </a:r>
            <a:r>
              <a:rPr lang="en-US" dirty="0">
                <a:latin typeface="Franklin Gothic Book" panose="020B0503020102020204" pitchFamily="34" charset="0"/>
              </a:rPr>
              <a:t>debate, instruct, or sell</a:t>
            </a:r>
          </a:p>
          <a:p>
            <a:pPr marL="457200" lvl="1" indent="0" algn="l">
              <a:buFont typeface="Arial" panose="020B0604020202020204" pitchFamily="34" charset="0"/>
              <a:buNone/>
            </a:pPr>
            <a:endParaRPr lang="en-US" i="0" dirty="0">
              <a:effectLst/>
              <a:latin typeface="Franklin Gothic Book" panose="020B0503020102020204" pitchFamily="34" charset="0"/>
            </a:endParaRPr>
          </a:p>
          <a:p>
            <a:pPr marL="0" lvl="0" indent="0" algn="l">
              <a:buFont typeface="Arial" panose="020B0604020202020204" pitchFamily="34" charset="0"/>
              <a:buNone/>
            </a:pPr>
            <a:r>
              <a:rPr lang="en-US" i="0" dirty="0">
                <a:effectLst/>
                <a:latin typeface="Franklin Gothic Book" panose="020B0503020102020204" pitchFamily="34" charset="0"/>
              </a:rPr>
              <a:t>Will one person with Higher Green Interest share how this shows up in their work?</a:t>
            </a:r>
          </a:p>
          <a:p>
            <a:pPr marL="0" lvl="0" indent="0" algn="l">
              <a:buFont typeface="Arial" panose="020B0604020202020204" pitchFamily="34" charset="0"/>
              <a:buNone/>
            </a:pPr>
            <a:endParaRPr lang="en-US" i="0" dirty="0">
              <a:effectLst/>
              <a:latin typeface="Franklin Gothic Book" panose="020B0503020102020204" pitchFamily="34" charset="0"/>
            </a:endParaRPr>
          </a:p>
          <a:p>
            <a:pPr marL="0" lvl="0" indent="0" algn="l">
              <a:buFont typeface="Arial" panose="020B0604020202020204" pitchFamily="34" charset="0"/>
              <a:buNone/>
            </a:pPr>
            <a:r>
              <a:rPr lang="en-US" i="0" dirty="0">
                <a:effectLst/>
                <a:latin typeface="Franklin Gothic Book" panose="020B0503020102020204" pitchFamily="34" charset="0"/>
              </a:rPr>
              <a:t>There are three Blue Interests:  Artistic, Literary, and Musical</a:t>
            </a:r>
          </a:p>
          <a:p>
            <a:pPr marL="171450" lvl="0" indent="-171450" algn="l">
              <a:buFont typeface="Arial" panose="020B0604020202020204" pitchFamily="34" charset="0"/>
              <a:buChar char="•"/>
            </a:pPr>
            <a:r>
              <a:rPr lang="en-US" i="0" dirty="0">
                <a:effectLst/>
                <a:latin typeface="Franklin Gothic Book" panose="020B0503020102020204" pitchFamily="34" charset="0"/>
              </a:rPr>
              <a:t>Artistic</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by visual design</a:t>
            </a:r>
          </a:p>
          <a:p>
            <a:pPr marL="628650" lvl="1" indent="-171450" algn="l">
              <a:buFont typeface="Arial" panose="020B0604020202020204" pitchFamily="34" charset="0"/>
              <a:buChar char="•"/>
            </a:pPr>
            <a:r>
              <a:rPr lang="en-US" dirty="0">
                <a:latin typeface="Franklin Gothic Book" panose="020B0503020102020204" pitchFamily="34" charset="0"/>
              </a:rPr>
              <a:t>E</a:t>
            </a:r>
            <a:r>
              <a:rPr lang="en-US" i="0" dirty="0">
                <a:effectLst/>
                <a:latin typeface="Franklin Gothic Book" panose="020B0503020102020204" pitchFamily="34" charset="0"/>
              </a:rPr>
              <a:t>mphasizes the importance of look and feel</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Inspired through eye-catching aesthetics</a:t>
            </a:r>
          </a:p>
          <a:p>
            <a:pPr marL="171450" lvl="0" indent="-171450" algn="l">
              <a:buFont typeface="Arial" panose="020B0604020202020204" pitchFamily="34" charset="0"/>
              <a:buChar char="•"/>
            </a:pPr>
            <a:r>
              <a:rPr lang="en-US" i="0" dirty="0">
                <a:effectLst/>
                <a:latin typeface="Franklin Gothic Book" panose="020B0503020102020204" pitchFamily="34" charset="0"/>
              </a:rPr>
              <a:t>Literary</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to work with the written word</a:t>
            </a:r>
          </a:p>
          <a:p>
            <a:pPr marL="628650" lvl="1" indent="-171450" algn="l">
              <a:buFont typeface="Arial" panose="020B0604020202020204" pitchFamily="34" charset="0"/>
              <a:buChar char="•"/>
            </a:pPr>
            <a:r>
              <a:rPr lang="en-US" i="0" dirty="0">
                <a:effectLst/>
                <a:latin typeface="Franklin Gothic Book" panose="020B0503020102020204" pitchFamily="34" charset="0"/>
              </a:rPr>
              <a:t>Appreciates the power of language</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Finds inspiration in the language arts</a:t>
            </a:r>
          </a:p>
          <a:p>
            <a:pPr marL="171450" lvl="0" indent="-171450" algn="l">
              <a:buFont typeface="Arial" panose="020B0604020202020204" pitchFamily="34" charset="0"/>
              <a:buChar char="•"/>
            </a:pPr>
            <a:r>
              <a:rPr lang="en-US" i="0" dirty="0">
                <a:effectLst/>
                <a:latin typeface="Franklin Gothic Book" panose="020B0503020102020204" pitchFamily="34" charset="0"/>
              </a:rPr>
              <a:t>Musical</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by </a:t>
            </a:r>
            <a:r>
              <a:rPr lang="en-US" dirty="0">
                <a:latin typeface="Franklin Gothic Book" panose="020B0503020102020204" pitchFamily="34" charset="0"/>
              </a:rPr>
              <a:t>t</a:t>
            </a:r>
            <a:r>
              <a:rPr lang="en-US" i="0" dirty="0">
                <a:effectLst/>
                <a:latin typeface="Franklin Gothic Book" panose="020B0503020102020204" pitchFamily="34" charset="0"/>
              </a:rPr>
              <a:t>he musical arts</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the way things sound</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Gravitates towards singing or playing instruments</a:t>
            </a:r>
          </a:p>
          <a:p>
            <a:pPr marL="457200" lvl="1" indent="0" algn="l">
              <a:buFont typeface="Arial" panose="020B0604020202020204" pitchFamily="34" charset="0"/>
              <a:buNone/>
            </a:pPr>
            <a:endParaRPr lang="en-US" i="0" dirty="0">
              <a:effectLst/>
              <a:latin typeface="Franklin Gothic Book" panose="020B0503020102020204" pitchFamily="34" charset="0"/>
            </a:endParaRPr>
          </a:p>
          <a:p>
            <a:pPr marL="0" lvl="0" indent="0" algn="l">
              <a:buFont typeface="Arial" panose="020B0604020202020204" pitchFamily="34" charset="0"/>
              <a:buNone/>
            </a:pPr>
            <a:r>
              <a:rPr lang="en-US" i="0" dirty="0">
                <a:effectLst/>
                <a:latin typeface="Franklin Gothic Book" panose="020B0503020102020204" pitchFamily="34" charset="0"/>
              </a:rPr>
              <a:t>Will someone with Higher </a:t>
            </a:r>
            <a:r>
              <a:rPr lang="en-US" b="1" i="0" dirty="0">
                <a:effectLst/>
                <a:latin typeface="Franklin Gothic Book" panose="020B0503020102020204" pitchFamily="34" charset="0"/>
              </a:rPr>
              <a:t>Blue</a:t>
            </a:r>
            <a:r>
              <a:rPr lang="en-US" i="0" dirty="0">
                <a:effectLst/>
                <a:latin typeface="Franklin Gothic Book" panose="020B0503020102020204" pitchFamily="34" charset="0"/>
              </a:rPr>
              <a:t> Interest share how this shows up in their work?</a:t>
            </a:r>
          </a:p>
          <a:p>
            <a:pPr marL="0" lvl="0" indent="0" algn="l">
              <a:buFont typeface="Arial" panose="020B0604020202020204" pitchFamily="34" charset="0"/>
              <a:buNone/>
            </a:pPr>
            <a:endParaRPr lang="en-US" i="0" dirty="0">
              <a:effectLst/>
              <a:latin typeface="Franklin Gothic Book" panose="020B0503020102020204" pitchFamily="34" charset="0"/>
            </a:endParaRPr>
          </a:p>
          <a:p>
            <a:pPr marL="0" lvl="0" indent="0" algn="l">
              <a:buFont typeface="Arial" panose="020B0604020202020204" pitchFamily="34" charset="0"/>
              <a:buNone/>
            </a:pPr>
            <a:r>
              <a:rPr lang="en-US" i="0" dirty="0">
                <a:effectLst/>
                <a:latin typeface="Franklin Gothic Book" panose="020B0503020102020204" pitchFamily="34" charset="0"/>
              </a:rPr>
              <a:t>Yellow Interests are Administrative and Numerical</a:t>
            </a:r>
          </a:p>
          <a:p>
            <a:pPr marL="171450" lvl="0" indent="-171450" algn="l">
              <a:buFont typeface="Arial" panose="020B0604020202020204" pitchFamily="34" charset="0"/>
              <a:buChar char="•"/>
            </a:pPr>
            <a:r>
              <a:rPr lang="en-US" i="0" dirty="0">
                <a:effectLst/>
                <a:latin typeface="Franklin Gothic Book" panose="020B0503020102020204" pitchFamily="34" charset="0"/>
              </a:rPr>
              <a:t>Administrative</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by systems and procedures </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predictable processes</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Likes to </a:t>
            </a:r>
            <a:r>
              <a:rPr lang="en-US" dirty="0">
                <a:latin typeface="Franklin Gothic Book" panose="020B0503020102020204" pitchFamily="34" charset="0"/>
              </a:rPr>
              <a:t>implement and maintain systems</a:t>
            </a:r>
            <a:endParaRPr lang="en-US" i="0" dirty="0">
              <a:effectLst/>
              <a:latin typeface="Franklin Gothic Book" panose="020B0503020102020204" pitchFamily="34" charset="0"/>
            </a:endParaRPr>
          </a:p>
          <a:p>
            <a:pPr marL="171450" lvl="0" indent="-171450" algn="l">
              <a:buFont typeface="Arial" panose="020B0604020202020204" pitchFamily="34" charset="0"/>
              <a:buChar char="•"/>
            </a:pPr>
            <a:r>
              <a:rPr lang="en-US" i="0" dirty="0">
                <a:effectLst/>
                <a:latin typeface="Franklin Gothic Book" panose="020B0503020102020204" pitchFamily="34" charset="0"/>
              </a:rPr>
              <a:t>Numerical</a:t>
            </a:r>
          </a:p>
          <a:p>
            <a:pPr marL="628650" lvl="1" indent="-171450" algn="l">
              <a:buFont typeface="Arial" panose="020B0604020202020204" pitchFamily="34" charset="0"/>
              <a:buChar char="•"/>
            </a:pPr>
            <a:r>
              <a:rPr lang="en-US" i="0" dirty="0">
                <a:effectLst/>
                <a:latin typeface="Franklin Gothic Book" panose="020B0503020102020204" pitchFamily="34" charset="0"/>
              </a:rPr>
              <a:t>Motivated by quantitative activities</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Places importance on analytical problem-solving</a:t>
            </a:r>
            <a:endParaRPr lang="en-US" dirty="0">
              <a:latin typeface="Franklin Gothic Book" panose="020B0503020102020204" pitchFamily="34" charset="0"/>
            </a:endParaRPr>
          </a:p>
          <a:p>
            <a:pPr marL="628650" lvl="1" indent="-171450" algn="l">
              <a:buFont typeface="Arial" panose="020B0604020202020204" pitchFamily="34" charset="0"/>
              <a:buChar char="•"/>
            </a:pPr>
            <a:r>
              <a:rPr lang="en-US" i="0" dirty="0">
                <a:effectLst/>
                <a:latin typeface="Franklin Gothic Book" panose="020B0503020102020204" pitchFamily="34" charset="0"/>
              </a:rPr>
              <a:t>Gravitates towards working with numbers</a:t>
            </a:r>
          </a:p>
          <a:p>
            <a:pPr marL="628650" lvl="1" indent="-171450" algn="l">
              <a:buFont typeface="Arial" panose="020B0604020202020204" pitchFamily="34" charset="0"/>
              <a:buChar char="•"/>
            </a:pPr>
            <a:endParaRPr lang="en-US" i="0" dirty="0">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effectLst/>
                <a:latin typeface="Franklin Gothic Book" panose="020B0503020102020204" pitchFamily="34" charset="0"/>
              </a:rPr>
              <a:t>Will someone with Higher </a:t>
            </a:r>
            <a:r>
              <a:rPr lang="en-US" b="1" i="0" dirty="0">
                <a:effectLst/>
                <a:latin typeface="Franklin Gothic Book" panose="020B0503020102020204" pitchFamily="34" charset="0"/>
              </a:rPr>
              <a:t>Yellow</a:t>
            </a:r>
            <a:r>
              <a:rPr lang="en-US" i="0" dirty="0">
                <a:effectLst/>
                <a:latin typeface="Franklin Gothic Book" panose="020B0503020102020204" pitchFamily="34" charset="0"/>
              </a:rPr>
              <a:t> Interest share how this shows up in their work?</a:t>
            </a:r>
          </a:p>
          <a:p>
            <a:pPr marL="0" lvl="0" indent="0" algn="l">
              <a:buFont typeface="Arial" panose="020B0604020202020204" pitchFamily="34" charset="0"/>
              <a:buNone/>
            </a:pPr>
            <a:endParaRPr lang="en-US" i="0" dirty="0">
              <a:effectLst/>
              <a:latin typeface="Franklin Gothic Book" panose="020B0503020102020204" pitchFamily="34" charset="0"/>
            </a:endParaRPr>
          </a:p>
          <a:p>
            <a:pPr marL="171450" lvl="0" indent="-171450" algn="l">
              <a:buFont typeface="Arial" panose="020B0604020202020204" pitchFamily="34" charset="0"/>
              <a:buChar char="•"/>
            </a:pPr>
            <a:endParaRPr lang="en-US" i="0" dirty="0">
              <a:effectLst/>
              <a:latin typeface="Franklin Gothic Book" panose="020B0503020102020204" pitchFamily="34" charset="0"/>
            </a:endParaRPr>
          </a:p>
          <a:p>
            <a:pPr marL="628650" lvl="1" indent="-171450" algn="l">
              <a:buFont typeface="Arial" panose="020B0604020202020204" pitchFamily="34" charset="0"/>
              <a:buChar char="•"/>
            </a:pPr>
            <a:endParaRPr lang="en-US" i="0" dirty="0">
              <a:effectLst/>
              <a:latin typeface="Franklin Gothic Book" panose="020B0503020102020204" pitchFamily="34" charset="0"/>
            </a:endParaRPr>
          </a:p>
          <a:p>
            <a:pPr marL="628650" lvl="1" indent="-171450" algn="l">
              <a:buFont typeface="Arial" panose="020B0604020202020204" pitchFamily="34" charset="0"/>
              <a:buChar char="•"/>
            </a:pPr>
            <a:endParaRPr lang="en-US" i="0" dirty="0">
              <a:effectLst/>
              <a:latin typeface="Franklin Gothic Book" panose="020B0503020102020204" pitchFamily="34" charset="0"/>
            </a:endParaRPr>
          </a:p>
          <a:p>
            <a:pPr marL="628650" lvl="1" indent="-171450" algn="l">
              <a:buFont typeface="Arial" panose="020B0604020202020204" pitchFamily="34" charset="0"/>
              <a:buChar char="•"/>
            </a:pPr>
            <a:endParaRPr lang="en-US" i="0" dirty="0">
              <a:effectLst/>
              <a:latin typeface="Franklin Gothic Book" panose="020B0503020102020204" pitchFamily="34" charset="0"/>
            </a:endParaRPr>
          </a:p>
          <a:p>
            <a:pPr marL="628650" lvl="1" indent="-171450" algn="l">
              <a:buFont typeface="Arial" panose="020B0604020202020204" pitchFamily="34" charset="0"/>
              <a:buChar char="•"/>
            </a:pPr>
            <a:endParaRPr lang="en-US" i="0" dirty="0">
              <a:effectLst/>
              <a:latin typeface="Franklin Gothic Book" panose="020B0503020102020204" pitchFamily="34" charset="0"/>
            </a:endParaRPr>
          </a:p>
          <a:p>
            <a:pPr marL="628650" lvl="1" indent="-171450">
              <a:buFont typeface="Arial" panose="020B0604020202020204" pitchFamily="34" charset="0"/>
              <a:buChar char="•"/>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F498EAA2-5106-4C26-838C-D77D6BA9C9C5}" type="slidenum">
              <a:rPr lang="en-US" smtClean="0"/>
              <a:t>20</a:t>
            </a:fld>
            <a:endParaRPr lang="en-US"/>
          </a:p>
        </p:txBody>
      </p:sp>
    </p:spTree>
    <p:extLst>
      <p:ext uri="{BB962C8B-B14F-4D97-AF65-F5344CB8AC3E}">
        <p14:creationId xmlns:p14="http://schemas.microsoft.com/office/powerpoint/2010/main" val="345408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Time – 90 minutes</a:t>
            </a:r>
            <a:endParaRPr lang="en-US" sz="1200" b="1">
              <a:solidFill>
                <a:schemeClr val="bg1"/>
              </a:solidFill>
              <a:ea typeface="Calibri"/>
              <a:cs typeface="Calibri"/>
            </a:endParaRPr>
          </a:p>
          <a:p>
            <a:pPr marL="171450" indent="-171450">
              <a:buFont typeface="Arial" panose="020B0604020202020204" pitchFamily="34" charset="0"/>
              <a:buChar char="•"/>
              <a:defRPr/>
            </a:pPr>
            <a:r>
              <a:rPr lang="en-US" sz="1200">
                <a:solidFill>
                  <a:schemeClr val="bg1"/>
                </a:solidFill>
                <a:latin typeface="Work Sans"/>
              </a:rPr>
              <a:t>Your company is </a:t>
            </a:r>
            <a:r>
              <a:rPr lang="en-US">
                <a:solidFill>
                  <a:schemeClr val="bg1"/>
                </a:solidFill>
                <a:latin typeface="Work Sans"/>
              </a:rPr>
              <a:t>launching the</a:t>
            </a:r>
            <a:r>
              <a:rPr lang="en-US" sz="1200">
                <a:solidFill>
                  <a:schemeClr val="bg1"/>
                </a:solidFill>
                <a:latin typeface="Work Sans"/>
              </a:rPr>
              <a:t> </a:t>
            </a:r>
            <a:r>
              <a:rPr lang="en-US" err="1">
                <a:solidFill>
                  <a:schemeClr val="bg1"/>
                </a:solidFill>
                <a:latin typeface="Work Sans"/>
              </a:rPr>
              <a:t>MyBirkman</a:t>
            </a:r>
            <a:r>
              <a:rPr lang="en-US" sz="1200">
                <a:solidFill>
                  <a:schemeClr val="bg1"/>
                </a:solidFill>
                <a:latin typeface="Work Sans"/>
              </a:rPr>
              <a:t> </a:t>
            </a:r>
            <a:r>
              <a:rPr lang="en-US">
                <a:solidFill>
                  <a:schemeClr val="bg1"/>
                </a:solidFill>
                <a:latin typeface="Work Sans"/>
              </a:rPr>
              <a:t>platform</a:t>
            </a:r>
            <a:r>
              <a:rPr lang="en-US" sz="1200">
                <a:solidFill>
                  <a:schemeClr val="bg1"/>
                </a:solidFill>
                <a:latin typeface="Work San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chemeClr val="bg1"/>
                </a:solidFill>
                <a:latin typeface="Work Sans"/>
              </a:rPr>
              <a:t>This</a:t>
            </a:r>
            <a:r>
              <a:rPr lang="en-US" sz="1200">
                <a:solidFill>
                  <a:schemeClr val="bg1"/>
                </a:solidFill>
                <a:latin typeface="Work Sans"/>
              </a:rPr>
              <a:t> workshop is an “activating event” designed to further help bring your Birkman experience to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bg1"/>
              </a:solidFill>
              <a:latin typeface="Work Sans" pitchFamily="2" charset="0"/>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3</a:t>
            </a:fld>
            <a:endParaRPr lang="en-US"/>
          </a:p>
        </p:txBody>
      </p:sp>
    </p:spTree>
    <p:extLst>
      <p:ext uri="{BB962C8B-B14F-4D97-AF65-F5344CB8AC3E}">
        <p14:creationId xmlns:p14="http://schemas.microsoft.com/office/powerpoint/2010/main" val="319469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had a chance to explore the </a:t>
            </a:r>
            <a:r>
              <a:rPr lang="en-US" err="1"/>
              <a:t>MyBirkman</a:t>
            </a:r>
            <a:r>
              <a:rPr lang="en-US"/>
              <a:t> platform, you might be asking what is next or how I can keep being curious.  We want you to go now and have conversations with others and we want to give you a few resources to help you in your conversations.    </a:t>
            </a:r>
          </a:p>
          <a:p>
            <a:endParaRPr lang="en-US"/>
          </a:p>
          <a:p>
            <a:r>
              <a:rPr lang="en-US"/>
              <a:t>The last section of the </a:t>
            </a:r>
            <a:r>
              <a:rPr lang="en-US" err="1"/>
              <a:t>MyBirkman</a:t>
            </a:r>
            <a:r>
              <a:rPr lang="en-US"/>
              <a:t> platform helps you do just that. Click on the ACTION tab at the bottom of the platform.</a:t>
            </a:r>
          </a:p>
        </p:txBody>
      </p:sp>
      <p:sp>
        <p:nvSpPr>
          <p:cNvPr id="4" name="Slide Number Placeholder 3"/>
          <p:cNvSpPr>
            <a:spLocks noGrp="1"/>
          </p:cNvSpPr>
          <p:nvPr>
            <p:ph type="sldNum" sz="quarter" idx="5"/>
          </p:nvPr>
        </p:nvSpPr>
        <p:spPr/>
        <p:txBody>
          <a:bodyPr/>
          <a:lstStyle/>
          <a:p>
            <a:fld id="{4615FA84-E482-49A4-8147-B0917E76742D}" type="slidenum">
              <a:rPr lang="en-US" smtClean="0"/>
              <a:t>21</a:t>
            </a:fld>
            <a:endParaRPr lang="en-US"/>
          </a:p>
        </p:txBody>
      </p:sp>
    </p:spTree>
    <p:extLst>
      <p:ext uri="{BB962C8B-B14F-4D97-AF65-F5344CB8AC3E}">
        <p14:creationId xmlns:p14="http://schemas.microsoft.com/office/powerpoint/2010/main" val="1942768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now practice using one of the Action Page Resources.  I have selected a card from the deck and wanted to spend a couple of minutes discussing these questions.  The front of the card has the topic or question, and the back of the card has a link to which Birkman data is used to answer the question.  </a:t>
            </a:r>
          </a:p>
          <a:p>
            <a:endParaRPr lang="en-US"/>
          </a:p>
          <a:p>
            <a:r>
              <a:rPr lang="en-US"/>
              <a:t>Open your </a:t>
            </a:r>
            <a:r>
              <a:rPr lang="en-US" err="1"/>
              <a:t>MyBirkman</a:t>
            </a:r>
            <a:r>
              <a:rPr lang="en-US"/>
              <a:t> to Interests, then Interests Deep Dive.  </a:t>
            </a:r>
          </a:p>
          <a:p>
            <a:endParaRPr lang="en-US"/>
          </a:p>
          <a:p>
            <a:r>
              <a:rPr lang="en-US"/>
              <a:t>Think for a minute about this question:</a:t>
            </a:r>
          </a:p>
          <a:p>
            <a:r>
              <a:rPr lang="en-US"/>
              <a:t> How might your 10 Interests influenced how you approached this meeting?</a:t>
            </a:r>
          </a:p>
          <a:p>
            <a:endParaRPr lang="en-US"/>
          </a:p>
          <a:p>
            <a:r>
              <a:rPr lang="en-US"/>
              <a:t>EX:  If someone has a higher Scientific Interest, their approach to this meeting may have been more of </a:t>
            </a:r>
            <a:r>
              <a:rPr lang="en-US" b="1"/>
              <a:t>why</a:t>
            </a:r>
            <a:r>
              <a:rPr lang="en-US"/>
              <a:t> this workshop exists or </a:t>
            </a:r>
            <a:r>
              <a:rPr lang="en-US" b="1"/>
              <a:t>why</a:t>
            </a:r>
            <a:r>
              <a:rPr lang="en-US"/>
              <a:t> we need this meeting?</a:t>
            </a:r>
          </a:p>
          <a:p>
            <a:endParaRPr lang="en-US"/>
          </a:p>
          <a:p>
            <a:r>
              <a:rPr lang="en-US"/>
              <a:t>Ask for a couple of people to share.  </a:t>
            </a:r>
          </a:p>
          <a:p>
            <a:endParaRPr lang="en-US"/>
          </a:p>
          <a:p>
            <a:r>
              <a:rPr lang="en-US"/>
              <a:t>As you can see in only a few minutes, we have learned valuable information from one card.  You can start meetings with one of these questions to continue discussing Birkman.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65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few resources that you can check out.  </a:t>
            </a:r>
          </a:p>
          <a:p>
            <a:endParaRPr lang="en-US"/>
          </a:p>
          <a:p>
            <a:r>
              <a:rPr lang="en-US" i="1"/>
              <a:t>Supercharge Your Relationships </a:t>
            </a:r>
            <a:r>
              <a:rPr lang="en-US"/>
              <a:t>is a worksheet that uses the </a:t>
            </a:r>
            <a:r>
              <a:rPr lang="en-US" err="1"/>
              <a:t>SuperQ</a:t>
            </a:r>
            <a:r>
              <a:rPr lang="en-US"/>
              <a:t> score to explore how to create connections through similarities and leverage strengths through differences. </a:t>
            </a:r>
          </a:p>
          <a:p>
            <a:r>
              <a:rPr lang="en-US" i="1"/>
              <a:t>Color-Coded Problem-Solving </a:t>
            </a:r>
            <a:r>
              <a:rPr lang="en-US"/>
              <a:t>is a useful way to determine what to focus on when solving a problem using different colors.</a:t>
            </a:r>
          </a:p>
          <a:p>
            <a:r>
              <a:rPr lang="en-US" i="1"/>
              <a:t>Let’s Talk Birkman - Relationship Builders </a:t>
            </a:r>
            <a:r>
              <a:rPr lang="en-US"/>
              <a:t>is a user-friendly series of questions or statements that can effortlessly kickstart your one-on-one or group conversations.  </a:t>
            </a:r>
          </a:p>
        </p:txBody>
      </p:sp>
      <p:sp>
        <p:nvSpPr>
          <p:cNvPr id="4" name="Slide Number Placeholder 3"/>
          <p:cNvSpPr>
            <a:spLocks noGrp="1"/>
          </p:cNvSpPr>
          <p:nvPr>
            <p:ph type="sldNum" sz="quarter" idx="5"/>
          </p:nvPr>
        </p:nvSpPr>
        <p:spPr/>
        <p:txBody>
          <a:bodyPr/>
          <a:lstStyle/>
          <a:p>
            <a:fld id="{4615FA84-E482-49A4-8147-B0917E76742D}" type="slidenum">
              <a:rPr lang="en-US" smtClean="0"/>
              <a:t>23</a:t>
            </a:fld>
            <a:endParaRPr lang="en-US"/>
          </a:p>
        </p:txBody>
      </p:sp>
    </p:spTree>
    <p:extLst>
      <p:ext uri="{BB962C8B-B14F-4D97-AF65-F5344CB8AC3E}">
        <p14:creationId xmlns:p14="http://schemas.microsoft.com/office/powerpoint/2010/main" val="1246327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If time allows, break the participants into pairs to do the activity.  If time is running out, use this slide to determine what to do next.</a:t>
            </a:r>
          </a:p>
          <a:p>
            <a:endParaRPr lang="en-US" i="0"/>
          </a:p>
          <a:p>
            <a:r>
              <a:rPr lang="en-US" i="0"/>
              <a:t>From here, the choice is up to you.  You have great data points from the </a:t>
            </a:r>
            <a:r>
              <a:rPr lang="en-US" i="0" err="1"/>
              <a:t>MyBirkman</a:t>
            </a:r>
            <a:r>
              <a:rPr lang="en-US" i="0"/>
              <a:t> platform to help you unleash Birkman in your work; it begins with getting curious about your co-workers.  </a:t>
            </a:r>
          </a:p>
          <a:p>
            <a:endParaRPr lang="en-US" i="0"/>
          </a:p>
          <a:p>
            <a:r>
              <a:rPr lang="en-US" i="0"/>
              <a:t>If time is running out, challenge the participants to have a conversation with a co-working using the Compare and/or Action page to build deeper connections. </a:t>
            </a:r>
          </a:p>
          <a:p>
            <a:endParaRPr lang="en-US" i="0"/>
          </a:p>
          <a:p>
            <a:r>
              <a:rPr lang="en-US" i="0"/>
              <a:t>If you are breaking up into partners, give 10 minutes to have the discussion, and have them report back what they learned. </a:t>
            </a:r>
          </a:p>
          <a:p>
            <a:endParaRPr lang="en-US" i="0"/>
          </a:p>
          <a:p>
            <a:r>
              <a:rPr lang="en-US" i="0"/>
              <a:t>In their breakouts, have them answer the following questions: </a:t>
            </a:r>
          </a:p>
          <a:p>
            <a:endParaRPr lang="en-US" i="0"/>
          </a:p>
          <a:p>
            <a:pPr marL="285750" indent="-285750">
              <a:buFont typeface="Arial" panose="020B0604020202020204" pitchFamily="34" charset="0"/>
              <a:buChar char="•"/>
            </a:pPr>
            <a:r>
              <a:rPr lang="en-US" sz="1200">
                <a:solidFill>
                  <a:schemeClr val="bg1"/>
                </a:solidFill>
                <a:latin typeface="Work Sans"/>
              </a:rPr>
              <a:t>What similarities create a natural connection between you?</a:t>
            </a:r>
          </a:p>
          <a:p>
            <a:pPr marL="285750" indent="-285750">
              <a:buFont typeface="Arial" panose="020B0604020202020204" pitchFamily="34" charset="0"/>
              <a:buChar char="•"/>
            </a:pPr>
            <a:r>
              <a:rPr lang="en-US" sz="1200">
                <a:solidFill>
                  <a:schemeClr val="bg1"/>
                </a:solidFill>
                <a:latin typeface="Work Sans"/>
              </a:rPr>
              <a:t>What differences make each of you unique? </a:t>
            </a:r>
          </a:p>
          <a:p>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391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a:t>Workshop Wrap-Up Questions</a:t>
            </a:r>
          </a:p>
          <a:p>
            <a:pPr marL="171450" indent="-171450">
              <a:lnSpc>
                <a:spcPct val="90000"/>
              </a:lnSpc>
              <a:spcBef>
                <a:spcPts val="1000"/>
              </a:spcBef>
              <a:buFont typeface="Courier New,monospace"/>
              <a:buChar char="o"/>
            </a:pPr>
            <a:r>
              <a:rPr lang="en-US" i="1"/>
              <a:t>What insights or surprises did you capture from this workshop?</a:t>
            </a:r>
            <a:endParaRPr lang="en-US"/>
          </a:p>
          <a:p>
            <a:pPr marL="171450" indent="-171450">
              <a:lnSpc>
                <a:spcPct val="90000"/>
              </a:lnSpc>
              <a:spcBef>
                <a:spcPts val="1000"/>
              </a:spcBef>
              <a:buFont typeface="Courier New,monospace"/>
              <a:buChar char="o"/>
            </a:pPr>
            <a:r>
              <a:rPr lang="en-US" i="1"/>
              <a:t>How is this connected to the work that you do?</a:t>
            </a:r>
            <a:endParaRPr lang="en-US"/>
          </a:p>
        </p:txBody>
      </p:sp>
      <p:sp>
        <p:nvSpPr>
          <p:cNvPr id="4" name="Slide Number Placeholder 3"/>
          <p:cNvSpPr>
            <a:spLocks noGrp="1"/>
          </p:cNvSpPr>
          <p:nvPr>
            <p:ph type="sldNum" sz="quarter" idx="5"/>
          </p:nvPr>
        </p:nvSpPr>
        <p:spPr/>
        <p:txBody>
          <a:bodyPr/>
          <a:lstStyle/>
          <a:p>
            <a:fld id="{63CC9B37-9F3C-49DB-9B71-2621112B5886}" type="slidenum">
              <a:rPr lang="en-US"/>
              <a:t>25</a:t>
            </a:fld>
            <a:endParaRPr lang="en-US"/>
          </a:p>
        </p:txBody>
      </p:sp>
    </p:spTree>
    <p:extLst>
      <p:ext uri="{BB962C8B-B14F-4D97-AF65-F5344CB8AC3E}">
        <p14:creationId xmlns:p14="http://schemas.microsoft.com/office/powerpoint/2010/main" val="3877127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26</a:t>
            </a:fld>
            <a:endParaRPr lang="en-US"/>
          </a:p>
        </p:txBody>
      </p:sp>
    </p:spTree>
    <p:extLst>
      <p:ext uri="{BB962C8B-B14F-4D97-AF65-F5344CB8AC3E}">
        <p14:creationId xmlns:p14="http://schemas.microsoft.com/office/powerpoint/2010/main" val="243070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t>Remind participants to have MyBirkman accessible on their phone or laptop to participate in the session.</a:t>
            </a:r>
          </a:p>
          <a:p>
            <a:pPr marL="171450" indent="-171450">
              <a:buFont typeface="Arial" panose="020B0604020202020204" pitchFamily="34" charset="0"/>
              <a:buChar char="•"/>
              <a:defRPr/>
            </a:pPr>
            <a:endParaRPr lang="en-US"/>
          </a:p>
          <a:p>
            <a:pPr>
              <a:defRPr/>
            </a:pPr>
            <a:r>
              <a:rPr lang="en-US" b="1"/>
              <a:t>If participants have not accessed MyBirkman yet:</a:t>
            </a:r>
            <a:endParaRPr lang="en-US" b="1">
              <a:ea typeface="Calibri" panose="020F0502020204030204"/>
              <a:cs typeface="Calibri" panose="020F0502020204030204"/>
            </a:endParaRPr>
          </a:p>
          <a:p>
            <a:pPr marL="171450" indent="-171450">
              <a:buFont typeface="Arial" panose="020B0604020202020204" pitchFamily="34" charset="0"/>
              <a:buChar char="•"/>
              <a:defRPr/>
            </a:pPr>
            <a:r>
              <a:rPr lang="en-US"/>
              <a:t>Gain access to your results plus additional tools through MyBirkman.com</a:t>
            </a:r>
          </a:p>
          <a:p>
            <a:pPr marL="171450" indent="-171450">
              <a:buFont typeface="Arial" panose="020B0604020202020204" pitchFamily="34" charset="0"/>
              <a:buChar char="•"/>
              <a:defRPr/>
            </a:pPr>
            <a:r>
              <a:rPr lang="en-US"/>
              <a:t>Search your email for an invitation from </a:t>
            </a:r>
            <a:r>
              <a:rPr lang="en-US">
                <a:hlinkClick r:id="rId3">
                  <a:extLst>
                    <a:ext uri="{A12FA001-AC4F-418D-AE19-62706E023703}">
                      <ahyp:hlinkClr xmlns:ahyp="http://schemas.microsoft.com/office/drawing/2018/hyperlinkcolor" val="tx"/>
                    </a:ext>
                  </a:extLst>
                </a:hlinkClick>
              </a:rPr>
              <a:t>support@birkman.com</a:t>
            </a:r>
            <a:r>
              <a:rPr lang="en-US"/>
              <a:t>. </a:t>
            </a:r>
          </a:p>
          <a:p>
            <a:pPr marL="171450" indent="-171450">
              <a:buFont typeface="Arial" panose="020B0604020202020204" pitchFamily="34" charset="0"/>
              <a:buChar char="•"/>
              <a:defRPr/>
            </a:pPr>
            <a:r>
              <a:rPr lang="en-US"/>
              <a:t>Didn’t receive an email? Visit </a:t>
            </a:r>
            <a:r>
              <a:rPr lang="en-US">
                <a:hlinkClick r:id="rId4">
                  <a:extLst>
                    <a:ext uri="{A12FA001-AC4F-418D-AE19-62706E023703}">
                      <ahyp:hlinkClr xmlns:ahyp="http://schemas.microsoft.com/office/drawing/2018/hyperlinkcolor" val="tx"/>
                    </a:ext>
                  </a:extLst>
                </a:hlinkClick>
              </a:rPr>
              <a:t>http://mybirkman.com</a:t>
            </a:r>
            <a:r>
              <a:rPr lang="en-US"/>
              <a:t> and click “forgot password”</a:t>
            </a:r>
          </a:p>
          <a:p>
            <a:pPr marL="171450" indent="-171450">
              <a:buFont typeface="Arial" panose="020B0604020202020204" pitchFamily="34" charset="0"/>
              <a:buChar char="•"/>
              <a:defRPr/>
            </a:pPr>
            <a:r>
              <a:rPr lang="en-US"/>
              <a:t>Click the link to create a password</a:t>
            </a:r>
          </a:p>
          <a:p>
            <a:pPr marL="171450" indent="-171450">
              <a:buFont typeface="Arial" panose="020B0604020202020204" pitchFamily="34" charset="0"/>
              <a:buChar char="•"/>
              <a:defRPr/>
            </a:pPr>
            <a:r>
              <a:rPr lang="en-US"/>
              <a:t>“Pin” the webpage to your smart phone’s home screen</a:t>
            </a:r>
            <a:endParaRPr lang="en-US">
              <a:ea typeface="Calibri"/>
              <a:cs typeface="Calibri"/>
            </a:endParaRPr>
          </a:p>
          <a:p>
            <a:endParaRPr lang="en-US">
              <a:solidFill>
                <a:schemeClr val="bg1"/>
              </a:solidFill>
              <a:ea typeface="Calibri"/>
              <a:cs typeface="Calibri"/>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4</a:t>
            </a:fld>
            <a:endParaRPr lang="en-US"/>
          </a:p>
        </p:txBody>
      </p:sp>
    </p:spTree>
    <p:extLst>
      <p:ext uri="{BB962C8B-B14F-4D97-AF65-F5344CB8AC3E}">
        <p14:creationId xmlns:p14="http://schemas.microsoft.com/office/powerpoint/2010/main" val="426719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Part of this session will be knowledge sharing and learning about Birkman concepts and the rest will be conversation among all of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Timing:</a:t>
            </a:r>
            <a:br>
              <a:rPr lang="en-US"/>
            </a:br>
            <a:r>
              <a:rPr lang="en-US"/>
              <a:t>Introduction to Birkman- 20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Exploring Your Perceptions- 50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Unleash Birkman at Work- 15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Session Take-aways- 5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solidFill>
                <a:schemeClr val="bg1"/>
              </a:solidFill>
              <a:latin typeface="Work Sans"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chemeClr val="bg1"/>
              </a:solidFill>
              <a:latin typeface="Work Sans" pitchFamily="2" charset="0"/>
            </a:endParaRPr>
          </a:p>
          <a:p>
            <a:pPr lvl="0"/>
            <a:endParaRPr lang="en-US" sz="1800">
              <a:solidFill>
                <a:schemeClr val="bg1"/>
              </a:solidFill>
            </a:endParaRPr>
          </a:p>
        </p:txBody>
      </p:sp>
      <p:sp>
        <p:nvSpPr>
          <p:cNvPr id="4" name="Slide Number Placeholder 3"/>
          <p:cNvSpPr>
            <a:spLocks noGrp="1"/>
          </p:cNvSpPr>
          <p:nvPr>
            <p:ph type="sldNum" sz="quarter" idx="5"/>
          </p:nvPr>
        </p:nvSpPr>
        <p:spPr/>
        <p:txBody>
          <a:bodyPr/>
          <a:lstStyle/>
          <a:p>
            <a:fld id="{63CC9B37-9F3C-49DB-9B71-2621112B5886}" type="slidenum">
              <a:t>5</a:t>
            </a:fld>
            <a:endParaRPr lang="en-US"/>
          </a:p>
        </p:txBody>
      </p:sp>
    </p:spTree>
    <p:extLst>
      <p:ext uri="{BB962C8B-B14F-4D97-AF65-F5344CB8AC3E}">
        <p14:creationId xmlns:p14="http://schemas.microsoft.com/office/powerpoint/2010/main" val="397476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a:solidFill>
                  <a:schemeClr val="accent1"/>
                </a:solidFill>
                <a:effectLst/>
                <a:latin typeface="Work Sans" pitchFamily="2" charset="0"/>
              </a:rPr>
              <a:t>The Birkman Method was created to help people </a:t>
            </a:r>
            <a:r>
              <a:rPr lang="en-US" sz="1200" b="1" i="0">
                <a:effectLst/>
                <a:latin typeface="Work Sans" pitchFamily="2" charset="0"/>
              </a:rPr>
              <a:t>see the world differently </a:t>
            </a:r>
            <a:r>
              <a:rPr lang="en-US" sz="1200" b="1" i="0">
                <a:solidFill>
                  <a:schemeClr val="accent1"/>
                </a:solidFill>
                <a:effectLst/>
                <a:latin typeface="Work Sans" pitchFamily="2" charset="0"/>
              </a:rPr>
              <a:t>through the lens of personality.</a:t>
            </a:r>
          </a:p>
          <a:p>
            <a:pPr algn="l"/>
            <a:r>
              <a:rPr lang="en-US" sz="1200" b="1" i="0">
                <a:solidFill>
                  <a:schemeClr val="accent1"/>
                </a:solidFill>
                <a:effectLst/>
                <a:latin typeface="Work Sans" pitchFamily="2" charset="0"/>
              </a:rPr>
              <a:t>When we say see the world differently, there are two big things we mean by that.</a:t>
            </a:r>
          </a:p>
          <a:p>
            <a:pPr algn="l"/>
            <a:endParaRPr lang="en-US" b="0" i="0">
              <a:solidFill>
                <a:srgbClr val="000000"/>
              </a:solidFill>
              <a:effectLst/>
              <a:latin typeface="lato" panose="020F0502020204030203" pitchFamily="34" charset="0"/>
            </a:endParaRPr>
          </a:p>
          <a:p>
            <a:pPr marL="228600" indent="-228600" algn="l" fontAlgn="base">
              <a:buFont typeface="+mj-lt"/>
              <a:buAutoNum type="arabicPeriod"/>
            </a:pPr>
            <a:r>
              <a:rPr lang="en-US" b="0" i="1">
                <a:solidFill>
                  <a:srgbClr val="000000"/>
                </a:solidFill>
                <a:effectLst/>
                <a:latin typeface="var(--font-family-body)"/>
              </a:rPr>
              <a:t>See the World Differently</a:t>
            </a:r>
            <a:r>
              <a:rPr lang="en-US" b="1" i="0">
                <a:solidFill>
                  <a:srgbClr val="000000"/>
                </a:solidFill>
                <a:effectLst/>
                <a:latin typeface="var(--font-family-body)"/>
              </a:rPr>
              <a:t> </a:t>
            </a:r>
            <a:r>
              <a:rPr lang="en-US" b="0" i="0">
                <a:solidFill>
                  <a:srgbClr val="000000"/>
                </a:solidFill>
                <a:effectLst/>
                <a:latin typeface="var(--font-family-body)"/>
              </a:rPr>
              <a:t>reminds us of fundamental truth that we all have a unique perception and experience.</a:t>
            </a:r>
          </a:p>
          <a:p>
            <a:pPr marL="685800" lvl="1" indent="-228600" algn="l" fontAlgn="base">
              <a:buFont typeface="Arial" panose="020B0604020202020204" pitchFamily="34" charset="0"/>
              <a:buChar char="•"/>
            </a:pPr>
            <a:r>
              <a:rPr lang="en-US" b="0" i="0">
                <a:solidFill>
                  <a:srgbClr val="000000"/>
                </a:solidFill>
                <a:effectLst/>
                <a:latin typeface="var(--font-family-body)"/>
              </a:rPr>
              <a:t>What one person sees as respect someone else may be frustrated or offended by the same gesture.</a:t>
            </a:r>
          </a:p>
          <a:p>
            <a:pPr marL="685800" lvl="1" indent="-228600" algn="l" fontAlgn="base">
              <a:buFont typeface="Arial" panose="020B0604020202020204" pitchFamily="34" charset="0"/>
              <a:buChar char="•"/>
            </a:pPr>
            <a:r>
              <a:rPr lang="en-US" b="0" i="0">
                <a:solidFill>
                  <a:srgbClr val="000000"/>
                </a:solidFill>
                <a:effectLst/>
                <a:latin typeface="var(--font-family-body)"/>
              </a:rPr>
              <a:t>No two </a:t>
            </a:r>
            <a:r>
              <a:rPr lang="en-US" b="0" i="0" err="1">
                <a:solidFill>
                  <a:srgbClr val="000000"/>
                </a:solidFill>
                <a:effectLst/>
                <a:latin typeface="var(--font-family-body)"/>
              </a:rPr>
              <a:t>Birkmans</a:t>
            </a:r>
            <a:r>
              <a:rPr lang="en-US" b="0" i="0">
                <a:solidFill>
                  <a:srgbClr val="000000"/>
                </a:solidFill>
                <a:effectLst/>
                <a:latin typeface="var(--font-family-body)"/>
              </a:rPr>
              <a:t> are the same!</a:t>
            </a:r>
          </a:p>
          <a:p>
            <a:pPr marL="685800" lvl="1" indent="-228600" algn="l" fontAlgn="base">
              <a:buFont typeface="+mj-lt"/>
              <a:buAutoNum type="arabicPeriod"/>
            </a:pPr>
            <a:endParaRPr lang="en-US" b="0" i="0">
              <a:solidFill>
                <a:srgbClr val="000000"/>
              </a:solidFill>
              <a:effectLst/>
              <a:latin typeface="var(--font-family-body)"/>
            </a:endParaRPr>
          </a:p>
          <a:p>
            <a:pPr marL="228600" indent="-228600" algn="l" fontAlgn="base">
              <a:buFont typeface="+mj-lt"/>
              <a:buAutoNum type="arabicPeriod"/>
            </a:pPr>
            <a:r>
              <a:rPr lang="en-US" b="0" i="1">
                <a:solidFill>
                  <a:srgbClr val="000000"/>
                </a:solidFill>
                <a:effectLst/>
                <a:latin typeface="var(--font-family-body)"/>
              </a:rPr>
              <a:t>See the World Differently</a:t>
            </a:r>
            <a:r>
              <a:rPr lang="en-US" b="0" i="0">
                <a:solidFill>
                  <a:srgbClr val="000000"/>
                </a:solidFill>
                <a:effectLst/>
                <a:latin typeface="var(--font-family-body)"/>
              </a:rPr>
              <a:t> is an invitation to grow and challenge yourself to see the world differently from one day to the next. And we do that by getting curious.</a:t>
            </a:r>
          </a:p>
        </p:txBody>
      </p:sp>
      <p:sp>
        <p:nvSpPr>
          <p:cNvPr id="4" name="Slide Number Placeholder 3"/>
          <p:cNvSpPr>
            <a:spLocks noGrp="1"/>
          </p:cNvSpPr>
          <p:nvPr>
            <p:ph type="sldNum" sz="quarter" idx="5"/>
          </p:nvPr>
        </p:nvSpPr>
        <p:spPr/>
        <p:txBody>
          <a:bodyPr/>
          <a:lstStyle/>
          <a:p>
            <a:fld id="{4615FA84-E482-49A4-8147-B0917E76742D}" type="slidenum">
              <a:rPr lang="en-US" smtClean="0"/>
              <a:t>6</a:t>
            </a:fld>
            <a:endParaRPr lang="en-US"/>
          </a:p>
        </p:txBody>
      </p:sp>
    </p:spTree>
    <p:extLst>
      <p:ext uri="{BB962C8B-B14F-4D97-AF65-F5344CB8AC3E}">
        <p14:creationId xmlns:p14="http://schemas.microsoft.com/office/powerpoint/2010/main" val="409082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able to see the world differently by practicing being curious. </a:t>
            </a:r>
            <a:r>
              <a:rPr lang="en-US" i="1"/>
              <a:t>Being curious </a:t>
            </a:r>
            <a:r>
              <a:rPr lang="en-US"/>
              <a:t>allows us to create an environment focused on learning rather than judgment.</a:t>
            </a:r>
          </a:p>
          <a:p>
            <a:endParaRPr lang="en-US"/>
          </a:p>
          <a:p>
            <a:r>
              <a:rPr lang="en-US" b="1"/>
              <a:t>Curiosity is a state of mind.</a:t>
            </a:r>
          </a:p>
          <a:p>
            <a:pPr marL="171450" indent="-171450">
              <a:buFont typeface="Arial" panose="020B0604020202020204" pitchFamily="34" charset="0"/>
              <a:buChar char="•"/>
            </a:pPr>
            <a:r>
              <a:rPr lang="en-US"/>
              <a:t>Begin with a positive and productive outlook</a:t>
            </a:r>
          </a:p>
          <a:p>
            <a:pPr marL="171450" indent="-171450">
              <a:buFont typeface="Arial" panose="020B0604020202020204" pitchFamily="34" charset="0"/>
              <a:buChar char="•"/>
            </a:pPr>
            <a:r>
              <a:rPr lang="en-US"/>
              <a:t>Be open to exploring</a:t>
            </a:r>
          </a:p>
          <a:p>
            <a:pPr marL="171450" indent="-171450">
              <a:buFont typeface="Arial" panose="020B0604020202020204" pitchFamily="34" charset="0"/>
              <a:buChar char="•"/>
            </a:pPr>
            <a:r>
              <a:rPr lang="en-US"/>
              <a:t>Ask questions</a:t>
            </a:r>
          </a:p>
          <a:p>
            <a:pPr marL="171450" indent="-171450">
              <a:buFont typeface="Arial" panose="020B0604020202020204" pitchFamily="34" charset="0"/>
              <a:buChar char="•"/>
            </a:pPr>
            <a:r>
              <a:rPr lang="en-US"/>
              <a:t>Replace judgment with curiosity</a:t>
            </a:r>
          </a:p>
          <a:p>
            <a:endParaRPr lang="en-US"/>
          </a:p>
          <a:p>
            <a:endParaRPr lang="en-US"/>
          </a:p>
          <a:p>
            <a:r>
              <a:rPr lang="en-US"/>
              <a:t>https://walton.uark.edu/insights/replace-judgement-with-curiousity.php</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4615FA84-E482-49A4-8147-B0917E76742D}" type="slidenum">
              <a:rPr lang="en-US" smtClean="0"/>
              <a:t>7</a:t>
            </a:fld>
            <a:endParaRPr lang="en-US"/>
          </a:p>
        </p:txBody>
      </p:sp>
    </p:spTree>
    <p:extLst>
      <p:ext uri="{BB962C8B-B14F-4D97-AF65-F5344CB8AC3E}">
        <p14:creationId xmlns:p14="http://schemas.microsoft.com/office/powerpoint/2010/main" val="409037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believe here at Birkman that curiosity is just the starting point. Curiosity leads us to have conversations which leads us to stronger connections.  And stronger connections allow us to get more curious, and the cycle continues.</a:t>
            </a:r>
          </a:p>
          <a:p>
            <a:endParaRPr lang="en-US"/>
          </a:p>
          <a:p>
            <a:r>
              <a:rPr lang="en-US"/>
              <a:t>When we get exposed to Birkman, just like you were exposed to the </a:t>
            </a:r>
            <a:r>
              <a:rPr lang="en-US" err="1"/>
              <a:t>SuperQ</a:t>
            </a:r>
            <a:r>
              <a:rPr lang="en-US"/>
              <a:t>, it allows us to become more curious, because it visualizes our perceptions and personalities in ways that you can’t normally see. It allows us to appreciate that we all have our own unique point of view; that each of us only has one point of view, and once we realize that we get curious and start asking people about their experiences.</a:t>
            </a:r>
          </a:p>
          <a:p>
            <a:endParaRPr lang="en-US"/>
          </a:p>
          <a:p>
            <a:r>
              <a:rPr lang="en-US"/>
              <a:t>Asking is what starts the conversation. Curiosity is the spark and conversations are where our views begin to transform and how we begin to create deeper connection.  This deeper connection starts the cycle again with more curiosity. </a:t>
            </a:r>
          </a:p>
          <a:p>
            <a:endParaRPr lang="en-US"/>
          </a:p>
          <a:p>
            <a:r>
              <a:rPr lang="en-US"/>
              <a:t>Birkman allows you to create deeper connections:</a:t>
            </a:r>
          </a:p>
          <a:p>
            <a:pPr marL="171450" indent="-171450">
              <a:buFont typeface="Arial" panose="020B0604020202020204" pitchFamily="34" charset="0"/>
              <a:buChar char="•"/>
            </a:pPr>
            <a:r>
              <a:rPr lang="en-US"/>
              <a:t>Between each other</a:t>
            </a:r>
          </a:p>
          <a:p>
            <a:pPr marL="171450" indent="-171450">
              <a:buFont typeface="Arial" panose="020B0604020202020204" pitchFamily="34" charset="0"/>
              <a:buChar char="•"/>
            </a:pPr>
            <a:r>
              <a:rPr lang="en-US"/>
              <a:t>Within your careers</a:t>
            </a:r>
          </a:p>
          <a:p>
            <a:pPr marL="171450" indent="-171450">
              <a:buFont typeface="Arial" panose="020B0604020202020204" pitchFamily="34" charset="0"/>
              <a:buChar char="•"/>
            </a:pPr>
            <a:r>
              <a:rPr lang="en-US"/>
              <a:t>And within yourselves</a:t>
            </a:r>
          </a:p>
          <a:p>
            <a:endParaRPr lang="en-US"/>
          </a:p>
          <a:p>
            <a:r>
              <a:rPr lang="en-US"/>
              <a:t>This is very important to feeling engaged in the workplace. </a:t>
            </a:r>
            <a:endParaRPr lang="en-US">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8</a:t>
            </a:fld>
            <a:endParaRPr lang="en-US"/>
          </a:p>
        </p:txBody>
      </p:sp>
    </p:spTree>
    <p:extLst>
      <p:ext uri="{BB962C8B-B14F-4D97-AF65-F5344CB8AC3E}">
        <p14:creationId xmlns:p14="http://schemas.microsoft.com/office/powerpoint/2010/main" val="343767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Time: 10 minutes</a:t>
            </a:r>
          </a:p>
          <a:p>
            <a:r>
              <a:rPr lang="en-US" b="1"/>
              <a:t>Individual Activity. </a:t>
            </a:r>
          </a:p>
          <a:p>
            <a:endParaRPr lang="en-US"/>
          </a:p>
          <a:p>
            <a:r>
              <a:rPr lang="en-US"/>
              <a:t>We are going to practice getting curious by exploring one of the data points in MyBirkman, the </a:t>
            </a:r>
            <a:r>
              <a:rPr lang="en-US" err="1"/>
              <a:t>SuperQ</a:t>
            </a:r>
            <a:r>
              <a:rPr lang="en-US"/>
              <a:t>.</a:t>
            </a:r>
          </a:p>
          <a:p>
            <a:endParaRPr lang="en-US"/>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a:t>Lower Scores 1-49% - You make sense of the world more similarly.</a:t>
            </a:r>
          </a:p>
          <a:p>
            <a:pPr marL="171450" indent="-171450" algn="l" rtl="0" eaLnBrk="1" fontAlgn="ctr" latinLnBrk="0" hangingPunct="1">
              <a:spcBef>
                <a:spcPts val="0"/>
              </a:spcBef>
              <a:spcAft>
                <a:spcPts val="0"/>
              </a:spcAft>
              <a:buFont typeface="Arial" panose="020B0604020202020204" pitchFamily="34" charset="0"/>
              <a:buChar char="•"/>
            </a:pPr>
            <a:r>
              <a:rPr lang="en-US"/>
              <a:t>Higher Scores 50-99% - You see the world more differently in terms of motivations, expectations, and how you approach situations. </a:t>
            </a:r>
          </a:p>
          <a:p>
            <a:endParaRPr lang="en-US"/>
          </a:p>
          <a:p>
            <a:pPr>
              <a:defRPr/>
            </a:pPr>
            <a:r>
              <a:rPr lang="en-US"/>
              <a:t>On each slide, you'll see an orange box indicating the section of MyBirkman we're focusing on.  </a:t>
            </a:r>
          </a:p>
          <a:p>
            <a:pPr>
              <a:defRPr/>
            </a:pPr>
            <a:r>
              <a:rPr lang="en-US"/>
              <a:t>To access the </a:t>
            </a:r>
            <a:r>
              <a:rPr lang="en-US" err="1"/>
              <a:t>SuperQ</a:t>
            </a:r>
            <a:r>
              <a:rPr lang="en-US"/>
              <a:t>, follow these steps: Navigate to Connections, then Compare, and finally </a:t>
            </a:r>
            <a:r>
              <a:rPr lang="en-US" err="1"/>
              <a:t>SuperQ</a:t>
            </a:r>
            <a:r>
              <a:rPr lang="en-US"/>
              <a:t> .</a:t>
            </a:r>
            <a:endParaRPr lang="en-US">
              <a:ea typeface="Calibri"/>
              <a:cs typeface="Calibri"/>
            </a:endParaRPr>
          </a:p>
          <a:p>
            <a:endParaRPr lang="en-US"/>
          </a:p>
          <a:p>
            <a:r>
              <a:rPr lang="en-US"/>
              <a:t>Take 3 minutes to look at the </a:t>
            </a:r>
            <a:r>
              <a:rPr lang="en-US" err="1"/>
              <a:t>SuperQ</a:t>
            </a:r>
            <a:r>
              <a:rPr lang="en-US"/>
              <a:t> for some of the people in this workshop.</a:t>
            </a:r>
            <a:endParaRPr lang="en-US">
              <a:ea typeface="Calibri"/>
              <a:cs typeface="Calibri"/>
            </a:endParaRPr>
          </a:p>
          <a:p>
            <a:endParaRPr lang="en-US"/>
          </a:p>
          <a:p>
            <a:r>
              <a:rPr lang="en-US" b="1"/>
              <a:t>When we come back together, we will discuss the following questions:</a:t>
            </a:r>
            <a:endParaRPr lang="en-US" b="1">
              <a:ea typeface="Calibri"/>
              <a:cs typeface="Calibri"/>
            </a:endParaRPr>
          </a:p>
          <a:p>
            <a:pPr marL="171450" indent="-171450">
              <a:buFont typeface="Arial" panose="020B0604020202020204" pitchFamily="34" charset="0"/>
              <a:buChar char="•"/>
            </a:pPr>
            <a:r>
              <a:rPr lang="en-US"/>
              <a:t>Who did you choose?</a:t>
            </a:r>
            <a:endParaRPr lang="en-US">
              <a:ea typeface="Calibri"/>
              <a:cs typeface="Calibri"/>
            </a:endParaRPr>
          </a:p>
          <a:p>
            <a:pPr marL="171450" indent="-171450">
              <a:buFont typeface="Arial" panose="020B0604020202020204" pitchFamily="34" charset="0"/>
              <a:buChar char="•"/>
            </a:pPr>
            <a:r>
              <a:rPr lang="en-US"/>
              <a:t>What was your </a:t>
            </a:r>
            <a:r>
              <a:rPr lang="en-US" err="1"/>
              <a:t>SuperQ</a:t>
            </a:r>
            <a:r>
              <a:rPr lang="en-US"/>
              <a:t>?</a:t>
            </a:r>
            <a:endParaRPr lang="en-US">
              <a:ea typeface="Calibri"/>
              <a:cs typeface="Calibri"/>
            </a:endParaRPr>
          </a:p>
          <a:p>
            <a:pPr marL="171450" indent="-171450">
              <a:buFont typeface="Arial" panose="020B0604020202020204" pitchFamily="34" charset="0"/>
              <a:buChar char="•"/>
            </a:pPr>
            <a:r>
              <a:rPr lang="en-US"/>
              <a:t>What was your impression or reaction?</a:t>
            </a:r>
            <a:endParaRPr lang="en-US">
              <a:ea typeface="Calibri"/>
              <a:cs typeface="Calibri"/>
            </a:endParaRPr>
          </a:p>
          <a:p>
            <a:pPr marL="171450" indent="-171450">
              <a:buFont typeface="Arial" panose="020B0604020202020204" pitchFamily="34" charset="0"/>
              <a:buChar char="•"/>
            </a:pPr>
            <a:endParaRPr lang="en-US"/>
          </a:p>
          <a:p>
            <a:r>
              <a:rPr lang="en-US" b="1"/>
              <a:t>Have several people answer the questions above. </a:t>
            </a:r>
            <a:endParaRPr lang="en-US" b="1">
              <a:ea typeface="Calibri"/>
              <a:cs typeface="Calibri"/>
            </a:endParaRPr>
          </a:p>
        </p:txBody>
      </p:sp>
      <p:sp>
        <p:nvSpPr>
          <p:cNvPr id="4" name="Slide Number Placeholder 3"/>
          <p:cNvSpPr>
            <a:spLocks noGrp="1"/>
          </p:cNvSpPr>
          <p:nvPr>
            <p:ph type="sldNum" sz="quarter" idx="5"/>
          </p:nvPr>
        </p:nvSpPr>
        <p:spPr/>
        <p:txBody>
          <a:bodyPr/>
          <a:lstStyle/>
          <a:p>
            <a:fld id="{F0B2BE3C-4A19-4A71-B384-F2DB3EDD525F}" type="slidenum">
              <a:rPr lang="en-US" smtClean="0"/>
              <a:t>9</a:t>
            </a:fld>
            <a:endParaRPr lang="en-US"/>
          </a:p>
        </p:txBody>
      </p:sp>
    </p:spTree>
    <p:extLst>
      <p:ext uri="{BB962C8B-B14F-4D97-AF65-F5344CB8AC3E}">
        <p14:creationId xmlns:p14="http://schemas.microsoft.com/office/powerpoint/2010/main" val="298913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couple of guiding principles. While some of them may feel obvious, doing these things in the workplace takes another level of awareness and intention.</a:t>
            </a:r>
          </a:p>
          <a:p>
            <a:pPr marL="285750" indent="-285750">
              <a:lnSpc>
                <a:spcPct val="150000"/>
              </a:lnSpc>
              <a:buFont typeface="Arial" panose="020B0604020202020204" pitchFamily="34" charset="0"/>
              <a:buChar char="•"/>
            </a:pPr>
            <a:r>
              <a:rPr lang="en-US"/>
              <a:t>No one person is better than another. We’re better together. </a:t>
            </a:r>
          </a:p>
          <a:p>
            <a:pPr marL="285750" indent="-285750">
              <a:lnSpc>
                <a:spcPct val="150000"/>
              </a:lnSpc>
              <a:buFont typeface="Arial" panose="020B0604020202020204" pitchFamily="34" charset="0"/>
              <a:buChar char="•"/>
            </a:pPr>
            <a:r>
              <a:rPr lang="en-US"/>
              <a:t>People are complex. Birkman accelerates learning about these complexities.  </a:t>
            </a:r>
          </a:p>
          <a:p>
            <a:pPr marL="285750" indent="-285750">
              <a:lnSpc>
                <a:spcPct val="150000"/>
              </a:lnSpc>
              <a:buFont typeface="Arial" panose="020B0604020202020204" pitchFamily="34" charset="0"/>
              <a:buChar char="•"/>
            </a:pPr>
            <a:r>
              <a:rPr lang="en-US"/>
              <a:t>Birkman is a language. The more people who speak it, the better we can communicate together and understand each other.</a:t>
            </a:r>
          </a:p>
          <a:p>
            <a:pPr marL="285750" indent="-285750">
              <a:lnSpc>
                <a:spcPct val="150000"/>
              </a:lnSpc>
              <a:buFont typeface="Arial" panose="020B0604020202020204" pitchFamily="34" charset="0"/>
              <a:buChar char="•"/>
            </a:pPr>
            <a:r>
              <a:rPr lang="en-US"/>
              <a:t>You don’t take the Birkman once. You practice it every day.  MyBirkman gives you the opportunity to practice by having your data with you as well those around you. </a:t>
            </a:r>
          </a:p>
          <a:p>
            <a:endParaRPr lang="en-US" b="0"/>
          </a:p>
          <a:p>
            <a:endParaRPr lang="en-US"/>
          </a:p>
          <a:p>
            <a:pPr marL="228600" indent="-228600">
              <a:buFont typeface="Arial" panose="020B0604020202020204" pitchFamily="34" charset="0"/>
              <a:buChar char="•"/>
            </a:pPr>
            <a:r>
              <a:rPr lang="en-US"/>
              <a:t>Research shows we’re better together.</a:t>
            </a:r>
            <a:endParaRPr lang="en-US">
              <a:ea typeface="Calibri"/>
              <a:cs typeface="Calibri"/>
            </a:endParaRPr>
          </a:p>
          <a:p>
            <a:pPr marL="228600" indent="-228600">
              <a:buFont typeface="Arial" panose="020B0604020202020204" pitchFamily="34" charset="0"/>
              <a:buChar char="•"/>
            </a:pPr>
            <a:r>
              <a:rPr lang="en-US"/>
              <a:t>You don’t get the value out of diversity unless you value the diversity.</a:t>
            </a:r>
            <a:endParaRPr lang="en-US">
              <a:ea typeface="Calibri"/>
              <a:cs typeface="Calibri"/>
            </a:endParaRPr>
          </a:p>
          <a:p>
            <a:pPr marL="228600" indent="-228600">
              <a:buFont typeface="+mj-lt"/>
              <a:buAutoNum type="arabicPeriod"/>
            </a:pPr>
            <a:endParaRPr lang="en-US"/>
          </a:p>
        </p:txBody>
      </p:sp>
      <p:sp>
        <p:nvSpPr>
          <p:cNvPr id="4" name="Slide Number Placeholder 3"/>
          <p:cNvSpPr>
            <a:spLocks noGrp="1"/>
          </p:cNvSpPr>
          <p:nvPr>
            <p:ph type="sldNum" sz="quarter" idx="5"/>
          </p:nvPr>
        </p:nvSpPr>
        <p:spPr/>
        <p:txBody>
          <a:bodyPr/>
          <a:lstStyle/>
          <a:p>
            <a:fld id="{4615FA84-E482-49A4-8147-B0917E76742D}" type="slidenum">
              <a:rPr lang="en-US" smtClean="0"/>
              <a:t>10</a:t>
            </a:fld>
            <a:endParaRPr lang="en-US"/>
          </a:p>
        </p:txBody>
      </p:sp>
    </p:spTree>
    <p:extLst>
      <p:ext uri="{BB962C8B-B14F-4D97-AF65-F5344CB8AC3E}">
        <p14:creationId xmlns:p14="http://schemas.microsoft.com/office/powerpoint/2010/main" val="379581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E1052-93C4-0143-8D26-223B6C4CD742}"/>
              </a:ext>
            </a:extLst>
          </p:cNvPr>
          <p:cNvSpPr>
            <a:spLocks noGrp="1"/>
          </p:cNvSpPr>
          <p:nvPr>
            <p:ph type="dt" sz="half" idx="10"/>
          </p:nvPr>
        </p:nvSpPr>
        <p:spPr/>
        <p:txBody>
          <a:bodyPr/>
          <a:lstStyle/>
          <a:p>
            <a:fld id="{63B814F6-3A10-488E-8CF9-AE2A99CB11ED}" type="datetimeFigureOut">
              <a:rPr lang="en-US" smtClean="0"/>
              <a:t>9/23/2024</a:t>
            </a:fld>
            <a:endParaRPr lang="en-US"/>
          </a:p>
        </p:txBody>
      </p:sp>
      <p:sp>
        <p:nvSpPr>
          <p:cNvPr id="3" name="Footer Placeholder 2">
            <a:extLst>
              <a:ext uri="{FF2B5EF4-FFF2-40B4-BE49-F238E27FC236}">
                <a16:creationId xmlns:a16="http://schemas.microsoft.com/office/drawing/2014/main" id="{C8810551-CF4A-304C-BAF7-400073C2E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71DCA9-4050-044E-8872-9628E5F3C803}"/>
              </a:ext>
            </a:extLst>
          </p:cNvPr>
          <p:cNvSpPr>
            <a:spLocks noGrp="1"/>
          </p:cNvSpPr>
          <p:nvPr>
            <p:ph type="sldNum" sz="quarter" idx="12"/>
          </p:nvPr>
        </p:nvSpPr>
        <p:spPr/>
        <p:txBody>
          <a:bodyPr/>
          <a:lstStyle/>
          <a:p>
            <a:fld id="{3E2D6475-D2F5-4EDC-8201-CD8CD2BE38C1}" type="slidenum">
              <a:rPr lang="en-US" smtClean="0"/>
              <a:t>‹#›</a:t>
            </a:fld>
            <a:endParaRPr lang="en-US"/>
          </a:p>
        </p:txBody>
      </p:sp>
    </p:spTree>
    <p:extLst>
      <p:ext uri="{BB962C8B-B14F-4D97-AF65-F5344CB8AC3E}">
        <p14:creationId xmlns:p14="http://schemas.microsoft.com/office/powerpoint/2010/main" val="240466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838200" y="2030413"/>
            <a:ext cx="10515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6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4186" y="684213"/>
            <a:ext cx="5819614" cy="5320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56747D0-06FB-6A4C-BCF8-C9163C953A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13" name="Title 1">
            <a:extLst>
              <a:ext uri="{FF2B5EF4-FFF2-40B4-BE49-F238E27FC236}">
                <a16:creationId xmlns:a16="http://schemas.microsoft.com/office/drawing/2014/main" id="{21D8C41F-7195-5B4B-BE4C-56D712FF464E}"/>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1345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838765" y="3084163"/>
            <a:ext cx="3252788" cy="30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1970BF4-76D3-044B-BEA2-97314D3C28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11" name="Title 1">
            <a:extLst>
              <a:ext uri="{FF2B5EF4-FFF2-40B4-BE49-F238E27FC236}">
                <a16:creationId xmlns:a16="http://schemas.microsoft.com/office/drawing/2014/main" id="{43DED4D6-B13D-DC4C-956E-81894EF2224D}"/>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110507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Two Conten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p:nvSpPr>
        <p:spPr>
          <a:xfrm>
            <a:off x="-1" y="0"/>
            <a:ext cx="2030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6F3BEE66-A79A-AC42-AE5C-094BDE625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284198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838200" y="2030413"/>
            <a:ext cx="10515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1F4CF5A-261A-C84F-9316-EC9AF40B9A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Tree>
    <p:extLst>
      <p:ext uri="{BB962C8B-B14F-4D97-AF65-F5344CB8AC3E}">
        <p14:creationId xmlns:p14="http://schemas.microsoft.com/office/powerpoint/2010/main" val="196660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A111FA-7CD0-F44B-BFF6-E7305EC67151}"/>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2EB7E97-79D3-894D-9FC4-88F13E6216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A61E750-06E3-2F43-89FF-6C8A96BF57CF}"/>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220065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838765" y="3084163"/>
            <a:ext cx="3252788" cy="30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0B6A421-EB09-9040-8757-2F36C2C989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11" name="Title 1">
            <a:extLst>
              <a:ext uri="{FF2B5EF4-FFF2-40B4-BE49-F238E27FC236}">
                <a16:creationId xmlns:a16="http://schemas.microsoft.com/office/drawing/2014/main" id="{512AAE9B-3912-D74B-8517-306230966AD2}"/>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184711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91F459-09CC-1E41-BDC1-042BDFA190A9}"/>
              </a:ext>
            </a:extLst>
          </p:cNvPr>
          <p:cNvSpPr>
            <a:spLocks noGrp="1"/>
          </p:cNvSpPr>
          <p:nvPr>
            <p:ph type="pic" sz="quarter" idx="10"/>
          </p:nvPr>
        </p:nvSpPr>
        <p:spPr>
          <a:xfrm>
            <a:off x="-1" y="3429000"/>
            <a:ext cx="6881247" cy="3429000"/>
          </a:xfrm>
        </p:spPr>
        <p:txBody>
          <a:bodyPr/>
          <a:lstStyle/>
          <a:p>
            <a:r>
              <a:rPr lang="en-US"/>
              <a:t>Click icon to add picture</a:t>
            </a:r>
          </a:p>
        </p:txBody>
      </p:sp>
    </p:spTree>
    <p:extLst>
      <p:ext uri="{BB962C8B-B14F-4D97-AF65-F5344CB8AC3E}">
        <p14:creationId xmlns:p14="http://schemas.microsoft.com/office/powerpoint/2010/main" val="54151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pic>
        <p:nvPicPr>
          <p:cNvPr id="7" name="Picture 6" descr="Icon&#10;&#10;Description automatically generated">
            <a:extLst>
              <a:ext uri="{FF2B5EF4-FFF2-40B4-BE49-F238E27FC236}">
                <a16:creationId xmlns:a16="http://schemas.microsoft.com/office/drawing/2014/main" id="{ED3DE059-C8D5-9744-B18A-D938E1FE4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3" y="506895"/>
            <a:ext cx="1254448" cy="219936"/>
          </a:xfrm>
          <a:prstGeom prst="rect">
            <a:avLst/>
          </a:prstGeom>
        </p:spPr>
      </p:pic>
    </p:spTree>
    <p:extLst>
      <p:ext uri="{BB962C8B-B14F-4D97-AF65-F5344CB8AC3E}">
        <p14:creationId xmlns:p14="http://schemas.microsoft.com/office/powerpoint/2010/main" val="284463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1910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4EEFEDB-1A6A-4324-A4DE-2E7FDC0D6C70}"/>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7500"/>
              </a:lnSpc>
            </a:pPr>
            <a:endParaRPr lang="en-US" sz="1800" b="1">
              <a:solidFill>
                <a:srgbClr val="002647"/>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210EB03B-0EE4-2C42-AFF4-AE44986F69C8}"/>
              </a:ext>
            </a:extLst>
          </p:cNvPr>
          <p:cNvSpPr txBox="1"/>
          <p:nvPr/>
        </p:nvSpPr>
        <p:spPr>
          <a:xfrm>
            <a:off x="9866243" y="6035536"/>
            <a:ext cx="2109907" cy="707886"/>
          </a:xfrm>
          <a:prstGeom prst="rect">
            <a:avLst/>
          </a:prstGeom>
          <a:noFill/>
        </p:spPr>
        <p:txBody>
          <a:bodyPr wrap="square" rtlCol="0">
            <a:spAutoFit/>
          </a:bodyPr>
          <a:lstStyle/>
          <a:p>
            <a:pPr algn="r"/>
            <a:r>
              <a:rPr lang="en-US" sz="2000" b="1" i="0">
                <a:solidFill>
                  <a:schemeClr val="bg1"/>
                </a:solidFill>
                <a:latin typeface="Work Sans SemiBold" pitchFamily="2" charset="77"/>
              </a:rPr>
              <a:t>See the world differently.</a:t>
            </a:r>
          </a:p>
        </p:txBody>
      </p:sp>
      <p:sp>
        <p:nvSpPr>
          <p:cNvPr id="6" name="Rectangle 5">
            <a:extLst>
              <a:ext uri="{FF2B5EF4-FFF2-40B4-BE49-F238E27FC236}">
                <a16:creationId xmlns:a16="http://schemas.microsoft.com/office/drawing/2014/main" id="{712283FC-6EA3-3542-A465-33F1E3571E61}"/>
              </a:ext>
            </a:extLst>
          </p:cNvPr>
          <p:cNvSpPr/>
          <p:nvPr/>
        </p:nvSpPr>
        <p:spPr>
          <a:xfrm>
            <a:off x="12066104" y="5866571"/>
            <a:ext cx="125896" cy="991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a:extLst>
              <a:ext uri="{FF2B5EF4-FFF2-40B4-BE49-F238E27FC236}">
                <a16:creationId xmlns:a16="http://schemas.microsoft.com/office/drawing/2014/main" id="{30F565DD-E354-8FB2-0C3A-4AD79663D118}"/>
              </a:ext>
            </a:extLst>
          </p:cNvPr>
          <p:cNvSpPr/>
          <p:nvPr userDrawn="1"/>
        </p:nvSpPr>
        <p:spPr>
          <a:xfrm>
            <a:off x="544443" y="506895"/>
            <a:ext cx="1824889" cy="319356"/>
          </a:xfrm>
          <a:custGeom>
            <a:avLst/>
            <a:gdLst/>
            <a:ahLst/>
            <a:cxnLst/>
            <a:rect l="l" t="t" r="r" b="b"/>
            <a:pathLst>
              <a:path w="3506766" h="613684">
                <a:moveTo>
                  <a:pt x="0" y="0"/>
                </a:moveTo>
                <a:lnTo>
                  <a:pt x="3506765" y="0"/>
                </a:lnTo>
                <a:lnTo>
                  <a:pt x="3506765" y="613684"/>
                </a:lnTo>
                <a:lnTo>
                  <a:pt x="0" y="613684"/>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1642230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93773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405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77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11B4-D7CC-E53B-FB47-0D6CBA2B8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8D1E9-CF7D-F906-17BF-9083A4250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DEDC2A-20D4-CF05-1ABC-475B62F73B71}"/>
              </a:ext>
            </a:extLst>
          </p:cNvPr>
          <p:cNvSpPr>
            <a:spLocks noGrp="1"/>
          </p:cNvSpPr>
          <p:nvPr>
            <p:ph type="dt" sz="half" idx="10"/>
          </p:nvPr>
        </p:nvSpPr>
        <p:spPr/>
        <p:txBody>
          <a:bodyPr/>
          <a:lstStyle/>
          <a:p>
            <a:fld id="{63B814F6-3A10-488E-8CF9-AE2A99CB11ED}" type="datetimeFigureOut">
              <a:rPr lang="en-US" smtClean="0"/>
              <a:t>9/23/2024</a:t>
            </a:fld>
            <a:endParaRPr lang="en-US"/>
          </a:p>
        </p:txBody>
      </p:sp>
      <p:sp>
        <p:nvSpPr>
          <p:cNvPr id="5" name="Footer Placeholder 4">
            <a:extLst>
              <a:ext uri="{FF2B5EF4-FFF2-40B4-BE49-F238E27FC236}">
                <a16:creationId xmlns:a16="http://schemas.microsoft.com/office/drawing/2014/main" id="{2369E5E3-014E-E2A4-D8EC-693FAAB0B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8EEF5-572B-9996-FB38-9F4D08544E16}"/>
              </a:ext>
            </a:extLst>
          </p:cNvPr>
          <p:cNvSpPr>
            <a:spLocks noGrp="1"/>
          </p:cNvSpPr>
          <p:nvPr>
            <p:ph type="sldNum" sz="quarter" idx="12"/>
          </p:nvPr>
        </p:nvSpPr>
        <p:spPr/>
        <p:txBody>
          <a:bodyPr/>
          <a:lstStyle/>
          <a:p>
            <a:fld id="{3E2D6475-D2F5-4EDC-8201-CD8CD2BE38C1}" type="slidenum">
              <a:rPr lang="en-US" smtClean="0"/>
              <a:t>‹#›</a:t>
            </a:fld>
            <a:endParaRPr lang="en-US"/>
          </a:p>
        </p:txBody>
      </p:sp>
    </p:spTree>
    <p:extLst>
      <p:ext uri="{BB962C8B-B14F-4D97-AF65-F5344CB8AC3E}">
        <p14:creationId xmlns:p14="http://schemas.microsoft.com/office/powerpoint/2010/main" val="2521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D6B200B-4941-88D1-BA32-EF0031402417}"/>
              </a:ext>
            </a:extLst>
          </p:cNvPr>
          <p:cNvSpPr/>
          <p:nvPr userDrawn="1"/>
        </p:nvSpPr>
        <p:spPr>
          <a:xfrm>
            <a:off x="9881156" y="6111816"/>
            <a:ext cx="1824889" cy="319356"/>
          </a:xfrm>
          <a:custGeom>
            <a:avLst/>
            <a:gdLst/>
            <a:ahLst/>
            <a:cxnLst/>
            <a:rect l="l" t="t" r="r" b="b"/>
            <a:pathLst>
              <a:path w="3506766" h="613684">
                <a:moveTo>
                  <a:pt x="0" y="0"/>
                </a:moveTo>
                <a:lnTo>
                  <a:pt x="3506765" y="0"/>
                </a:lnTo>
                <a:lnTo>
                  <a:pt x="3506765" y="613684"/>
                </a:lnTo>
                <a:lnTo>
                  <a:pt x="0" y="613684"/>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16051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A white letter on a black background&#10;&#10;Description automatically generated">
            <a:extLst>
              <a:ext uri="{FF2B5EF4-FFF2-40B4-BE49-F238E27FC236}">
                <a16:creationId xmlns:a16="http://schemas.microsoft.com/office/drawing/2014/main" id="{EDAC8F6F-2A39-7C9E-1F3E-EB7389CEED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2525" y="6100311"/>
            <a:ext cx="1831680" cy="323991"/>
          </a:xfrm>
          <a:prstGeom prst="rect">
            <a:avLst/>
          </a:prstGeom>
          <a:solidFill>
            <a:schemeClr val="bg2">
              <a:lumMod val="75000"/>
            </a:schemeClr>
          </a:solidFill>
        </p:spPr>
      </p:pic>
    </p:spTree>
    <p:extLst>
      <p:ext uri="{BB962C8B-B14F-4D97-AF65-F5344CB8AC3E}">
        <p14:creationId xmlns:p14="http://schemas.microsoft.com/office/powerpoint/2010/main" val="2776443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mparison">
    <p:bg>
      <p:bgPr>
        <a:solidFill>
          <a:schemeClr val="bg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8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7F7F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3AD4F0-B89B-BA26-5DD5-60B57D1690F6}"/>
              </a:ext>
            </a:extLst>
          </p:cNvPr>
          <p:cNvGrpSpPr/>
          <p:nvPr userDrawn="1"/>
        </p:nvGrpSpPr>
        <p:grpSpPr>
          <a:xfrm>
            <a:off x="308344" y="308344"/>
            <a:ext cx="11568223" cy="6230679"/>
            <a:chOff x="308344" y="308344"/>
            <a:chExt cx="11568223" cy="6230679"/>
          </a:xfrm>
        </p:grpSpPr>
        <p:sp>
          <p:nvSpPr>
            <p:cNvPr id="2" name="Rectangle 1">
              <a:extLst>
                <a:ext uri="{FF2B5EF4-FFF2-40B4-BE49-F238E27FC236}">
                  <a16:creationId xmlns:a16="http://schemas.microsoft.com/office/drawing/2014/main" id="{A906A229-CE11-BCFB-7B4B-0169672D50E2}"/>
                </a:ext>
              </a:extLst>
            </p:cNvPr>
            <p:cNvSpPr/>
            <p:nvPr userDrawn="1"/>
          </p:nvSpPr>
          <p:spPr>
            <a:xfrm>
              <a:off x="308344" y="308344"/>
              <a:ext cx="11568223" cy="6230679"/>
            </a:xfrm>
            <a:prstGeom prst="rect">
              <a:avLst/>
            </a:prstGeom>
            <a:solidFill>
              <a:srgbClr val="F7F7F3"/>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D06761A-E698-1AC0-49E3-98430FC55EFC}"/>
                </a:ext>
              </a:extLst>
            </p:cNvPr>
            <p:cNvCxnSpPr/>
            <p:nvPr userDrawn="1"/>
          </p:nvCxnSpPr>
          <p:spPr>
            <a:xfrm>
              <a:off x="8633012" y="308344"/>
              <a:ext cx="0" cy="62306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9232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2F705636-8F37-39F7-9DC1-1E638D7BB6C0}"/>
              </a:ext>
            </a:extLst>
          </p:cNvPr>
          <p:cNvSpPr txBox="1"/>
          <p:nvPr/>
        </p:nvSpPr>
        <p:spPr>
          <a:xfrm>
            <a:off x="9866243" y="6035536"/>
            <a:ext cx="2109907" cy="707886"/>
          </a:xfrm>
          <a:prstGeom prst="rect">
            <a:avLst/>
          </a:prstGeom>
          <a:noFill/>
        </p:spPr>
        <p:txBody>
          <a:bodyPr wrap="square" rtlCol="0">
            <a:spAutoFit/>
          </a:bodyPr>
          <a:lstStyle/>
          <a:p>
            <a:pPr algn="r"/>
            <a:r>
              <a:rPr lang="en-US" sz="2000" b="1" i="0">
                <a:solidFill>
                  <a:schemeClr val="bg1"/>
                </a:solidFill>
                <a:latin typeface="Work Sans SemiBold" pitchFamily="2" charset="77"/>
              </a:rPr>
              <a:t>See the world differently.</a:t>
            </a:r>
          </a:p>
        </p:txBody>
      </p:sp>
      <p:sp>
        <p:nvSpPr>
          <p:cNvPr id="3" name="Rectangle 2">
            <a:extLst>
              <a:ext uri="{FF2B5EF4-FFF2-40B4-BE49-F238E27FC236}">
                <a16:creationId xmlns:a16="http://schemas.microsoft.com/office/drawing/2014/main" id="{669329E8-3C40-B840-9656-3CB3F992FB68}"/>
              </a:ext>
            </a:extLst>
          </p:cNvPr>
          <p:cNvSpPr/>
          <p:nvPr/>
        </p:nvSpPr>
        <p:spPr>
          <a:xfrm>
            <a:off x="12066104" y="5866571"/>
            <a:ext cx="125896" cy="991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92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p:nvSpPr>
        <p:spPr>
          <a:xfrm>
            <a:off x="-1" y="0"/>
            <a:ext cx="2030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D36C48FA-D9E9-2F44-BE22-511942A05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389914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838200" y="2030413"/>
            <a:ext cx="10515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C7C728F9-1E5F-3EB1-9E32-87B15361D5EB}"/>
              </a:ext>
            </a:extLst>
          </p:cNvPr>
          <p:cNvSpPr/>
          <p:nvPr userDrawn="1"/>
        </p:nvSpPr>
        <p:spPr>
          <a:xfrm>
            <a:off x="9881156" y="6111816"/>
            <a:ext cx="1824889" cy="319356"/>
          </a:xfrm>
          <a:custGeom>
            <a:avLst/>
            <a:gdLst/>
            <a:ahLst/>
            <a:cxnLst/>
            <a:rect l="l" t="t" r="r" b="b"/>
            <a:pathLst>
              <a:path w="3506766" h="613684">
                <a:moveTo>
                  <a:pt x="0" y="0"/>
                </a:moveTo>
                <a:lnTo>
                  <a:pt x="3506765" y="0"/>
                </a:lnTo>
                <a:lnTo>
                  <a:pt x="3506765" y="613684"/>
                </a:lnTo>
                <a:lnTo>
                  <a:pt x="0" y="613684"/>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324150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A82224B8-31F4-6F49-B814-E66D8104A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674" y="6321541"/>
            <a:ext cx="1254448" cy="219936"/>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EEC8F26E-8C42-F34A-A117-02746988DE32}"/>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422655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838765" y="3084163"/>
            <a:ext cx="3252788" cy="30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con&#10;&#10;Description automatically generated">
            <a:extLst>
              <a:ext uri="{FF2B5EF4-FFF2-40B4-BE49-F238E27FC236}">
                <a16:creationId xmlns:a16="http://schemas.microsoft.com/office/drawing/2014/main" id="{324A0FA4-CCD2-AA45-9C84-9FAF757F1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674" y="6321541"/>
            <a:ext cx="1254448" cy="219936"/>
          </a:xfrm>
          <a:prstGeom prst="rect">
            <a:avLst/>
          </a:prstGeom>
        </p:spPr>
      </p:pic>
    </p:spTree>
    <p:extLst>
      <p:ext uri="{BB962C8B-B14F-4D97-AF65-F5344CB8AC3E}">
        <p14:creationId xmlns:p14="http://schemas.microsoft.com/office/powerpoint/2010/main" val="176627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3C212-1F02-B64E-B540-55DEF4BB4775}"/>
              </a:ext>
            </a:extLst>
          </p:cNvPr>
          <p:cNvSpPr/>
          <p:nvPr/>
        </p:nvSpPr>
        <p:spPr>
          <a:xfrm>
            <a:off x="0" y="0"/>
            <a:ext cx="2030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EC5C1EDE-76BC-104C-B292-35A2E571D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355994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3C212-1F02-B64E-B540-55DEF4BB4775}"/>
              </a:ext>
            </a:extLst>
          </p:cNvPr>
          <p:cNvSpPr/>
          <p:nvPr/>
        </p:nvSpPr>
        <p:spPr>
          <a:xfrm>
            <a:off x="-1" y="0"/>
            <a:ext cx="4666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BE979D2F-FC2D-2642-8C11-335E1023A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170569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63B814F6-3A10-488E-8CF9-AE2A99CB11ED}" type="datetimeFigureOut">
              <a:rPr lang="en-US" smtClean="0"/>
              <a:t>9/23/2024</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3E2D6475-D2F5-4EDC-8201-CD8CD2BE38C1}" type="slidenum">
              <a:rPr lang="en-US" smtClean="0"/>
              <a:t>‹#›</a:t>
            </a:fld>
            <a:endParaRPr lang="en-US"/>
          </a:p>
        </p:txBody>
      </p:sp>
    </p:spTree>
    <p:extLst>
      <p:ext uri="{BB962C8B-B14F-4D97-AF65-F5344CB8AC3E}">
        <p14:creationId xmlns:p14="http://schemas.microsoft.com/office/powerpoint/2010/main" val="14837706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00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bg2"/>
                </a:solidFill>
                <a:latin typeface="Franklin Gothic Book" panose="020B0503020102020204" pitchFamily="34" charset="0"/>
              </a:defRPr>
            </a:lvl1pPr>
          </a:lstStyle>
          <a:p>
            <a:fld id="{03F757E5-3AC0-4D90-A9ED-FCF3C4DA240B}" type="datetimeFigureOut">
              <a:rPr lang="en-US" smtClean="0"/>
              <a:pPr/>
              <a:t>9/23/2024</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2"/>
                </a:solidFill>
                <a:latin typeface="Franklin Gothic Book" panose="020B0503020102020204" pitchFamily="34" charset="0"/>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2"/>
                </a:solidFill>
                <a:latin typeface="Franklin Gothic Book" panose="020B0503020102020204" pitchFamily="34" charset="0"/>
              </a:defRPr>
            </a:lvl1pPr>
          </a:lstStyle>
          <a:p>
            <a:fld id="{6ABF3852-5F63-4B0F-944F-7DB0D0E2B24C}" type="slidenum">
              <a:rPr lang="en-US" smtClean="0"/>
              <a:pPr/>
              <a:t>‹#›</a:t>
            </a:fld>
            <a:endParaRPr lang="en-US"/>
          </a:p>
        </p:txBody>
      </p:sp>
    </p:spTree>
    <p:extLst>
      <p:ext uri="{BB962C8B-B14F-4D97-AF65-F5344CB8AC3E}">
        <p14:creationId xmlns:p14="http://schemas.microsoft.com/office/powerpoint/2010/main" val="3066430149"/>
      </p:ext>
    </p:extLst>
  </p:cSld>
  <p:clrMap bg1="dk1" tx1="lt1" bg2="dk2" tx2="lt2" accent1="accent1" accent2="accent2" accent3="accent3" accent4="accent4" accent5="accent5" accent6="accent6" hlink="hlink" folHlink="folHlink"/>
  <p:sldLayoutIdLst>
    <p:sldLayoutId id="2147483822" r:id="rId1"/>
  </p:sldLayoutIdLst>
  <p:txStyles>
    <p:titleStyle>
      <a:lvl1pPr algn="l" defTabSz="1371600" rtl="0" eaLnBrk="1" latinLnBrk="0" hangingPunct="1">
        <a:lnSpc>
          <a:spcPct val="90000"/>
        </a:lnSpc>
        <a:spcBef>
          <a:spcPct val="0"/>
        </a:spcBef>
        <a:buNone/>
        <a:defRPr sz="600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Tx/>
        <a:buBlip>
          <a:blip r:embed="rId3"/>
        </a:buBlip>
        <a:defRPr sz="4200" kern="1200">
          <a:solidFill>
            <a:schemeClr val="bg1"/>
          </a:solidFill>
          <a:latin typeface="Franklin Gothic Book" panose="020B0503020102020204" pitchFamily="34" charset="0"/>
          <a:ea typeface="+mn-ea"/>
          <a:cs typeface="+mn-cs"/>
        </a:defRPr>
      </a:lvl1pPr>
      <a:lvl2pPr marL="1028700" indent="-342900" algn="l" defTabSz="1371600" rtl="0" eaLnBrk="1" latinLnBrk="0" hangingPunct="1">
        <a:lnSpc>
          <a:spcPct val="90000"/>
        </a:lnSpc>
        <a:spcBef>
          <a:spcPts val="750"/>
        </a:spcBef>
        <a:buFontTx/>
        <a:buBlip>
          <a:blip r:embed="rId3"/>
        </a:buBlip>
        <a:defRPr sz="3600" kern="1200">
          <a:solidFill>
            <a:schemeClr val="bg1"/>
          </a:solidFill>
          <a:latin typeface="Franklin Gothic Book" panose="020B0503020102020204" pitchFamily="34" charset="0"/>
          <a:ea typeface="+mn-ea"/>
          <a:cs typeface="+mn-cs"/>
        </a:defRPr>
      </a:lvl2pPr>
      <a:lvl3pPr marL="1714500" indent="-342900" algn="l" defTabSz="1371600" rtl="0" eaLnBrk="1" latinLnBrk="0" hangingPunct="1">
        <a:lnSpc>
          <a:spcPct val="90000"/>
        </a:lnSpc>
        <a:spcBef>
          <a:spcPts val="750"/>
        </a:spcBef>
        <a:buFontTx/>
        <a:buBlip>
          <a:blip r:embed="rId3"/>
        </a:buBlip>
        <a:defRPr sz="3000" kern="1200">
          <a:solidFill>
            <a:schemeClr val="bg1"/>
          </a:solidFill>
          <a:latin typeface="Franklin Gothic Book" panose="020B0503020102020204" pitchFamily="34" charset="0"/>
          <a:ea typeface="+mn-ea"/>
          <a:cs typeface="+mn-cs"/>
        </a:defRPr>
      </a:lvl3pPr>
      <a:lvl4pPr marL="2400300" indent="-342900" algn="l" defTabSz="1371600" rtl="0" eaLnBrk="1" latinLnBrk="0" hangingPunct="1">
        <a:lnSpc>
          <a:spcPct val="90000"/>
        </a:lnSpc>
        <a:spcBef>
          <a:spcPts val="750"/>
        </a:spcBef>
        <a:buFontTx/>
        <a:buBlip>
          <a:blip r:embed="rId3"/>
        </a:buBlip>
        <a:defRPr sz="2700" kern="1200">
          <a:solidFill>
            <a:schemeClr val="bg1"/>
          </a:solidFill>
          <a:latin typeface="Franklin Gothic Book" panose="020B0503020102020204" pitchFamily="34" charset="0"/>
          <a:ea typeface="+mn-ea"/>
          <a:cs typeface="+mn-cs"/>
        </a:defRPr>
      </a:lvl4pPr>
      <a:lvl5pPr marL="3086100" indent="-342900" algn="l" defTabSz="1371600" rtl="0" eaLnBrk="1" latinLnBrk="0" hangingPunct="1">
        <a:lnSpc>
          <a:spcPct val="90000"/>
        </a:lnSpc>
        <a:spcBef>
          <a:spcPts val="750"/>
        </a:spcBef>
        <a:buFontTx/>
        <a:buBlip>
          <a:blip r:embed="rId3"/>
        </a:buBlip>
        <a:defRPr sz="2700" kern="1200">
          <a:solidFill>
            <a:schemeClr val="bg1"/>
          </a:solidFill>
          <a:latin typeface="Franklin Gothic Book" panose="020B05030201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03F757E5-3AC0-4D90-A9ED-FCF3C4DA240B}" type="datetimeFigureOut">
              <a:rPr lang="en-US" smtClean="0"/>
              <a:pPr/>
              <a:t>9/23/2024</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6ABF3852-5F63-4B0F-944F-7DB0D0E2B24C}" type="slidenum">
              <a:rPr lang="en-US" smtClean="0"/>
              <a:pPr/>
              <a:t>‹#›</a:t>
            </a:fld>
            <a:endParaRPr lang="en-US"/>
          </a:p>
        </p:txBody>
      </p:sp>
    </p:spTree>
    <p:extLst>
      <p:ext uri="{BB962C8B-B14F-4D97-AF65-F5344CB8AC3E}">
        <p14:creationId xmlns:p14="http://schemas.microsoft.com/office/powerpoint/2010/main" val="2170612103"/>
      </p:ext>
    </p:extLst>
  </p:cSld>
  <p:clrMap bg1="dk1" tx1="lt1" bg2="dk2" tx2="lt2" accent1="accent1" accent2="accent2" accent3="accent3" accent4="accent4" accent5="accent5" accent6="accent6" hlink="hlink" folHlink="folHlink"/>
  <p:sldLayoutIdLst>
    <p:sldLayoutId id="2147483728" r:id="rId1"/>
    <p:sldLayoutId id="2147483701" r:id="rId2"/>
  </p:sldLayoutIdLst>
  <p:txStyles>
    <p:titleStyle>
      <a:lvl1pPr algn="l" defTabSz="914400" rtl="0" eaLnBrk="1" latinLnBrk="0" hangingPunct="1">
        <a:lnSpc>
          <a:spcPct val="90000"/>
        </a:lnSpc>
        <a:spcBef>
          <a:spcPct val="0"/>
        </a:spcBef>
        <a:buNone/>
        <a:defRPr sz="400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9E43B-E29B-FAA5-6644-9FC8990A15B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00198-D182-2D30-74B4-78AA31549D49}"/>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05C66-14A3-FE22-9506-D65035744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9ED2AB1A-40B4-4C5C-97CF-5B0215CD9806}" type="datetimeFigureOut">
              <a:rPr lang="en-US" smtClean="0"/>
              <a:pPr/>
              <a:t>9/23/2024</a:t>
            </a:fld>
            <a:endParaRPr lang="en-US"/>
          </a:p>
        </p:txBody>
      </p:sp>
      <p:sp>
        <p:nvSpPr>
          <p:cNvPr id="5" name="Footer Placeholder 4">
            <a:extLst>
              <a:ext uri="{FF2B5EF4-FFF2-40B4-BE49-F238E27FC236}">
                <a16:creationId xmlns:a16="http://schemas.microsoft.com/office/drawing/2014/main" id="{09C4D8AA-3D42-3077-9952-335D0BAEBC1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panose="020B0503020102020204" pitchFamily="34" charset="0"/>
              </a:defRPr>
            </a:lvl1pPr>
          </a:lstStyle>
          <a:p>
            <a:endParaRPr lang="en-US"/>
          </a:p>
        </p:txBody>
      </p:sp>
      <p:sp>
        <p:nvSpPr>
          <p:cNvPr id="6" name="Slide Number Placeholder 5">
            <a:extLst>
              <a:ext uri="{FF2B5EF4-FFF2-40B4-BE49-F238E27FC236}">
                <a16:creationId xmlns:a16="http://schemas.microsoft.com/office/drawing/2014/main" id="{C3C0092B-F150-EA03-C5AD-7FDBB29A570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F24669E1-4222-49E1-8E64-CDFDF21C500C}" type="slidenum">
              <a:rPr lang="en-US" smtClean="0"/>
              <a:pPr/>
              <a:t>‹#›</a:t>
            </a:fld>
            <a:endParaRPr lang="en-US"/>
          </a:p>
        </p:txBody>
      </p:sp>
    </p:spTree>
    <p:custDataLst>
      <p:tags r:id="rId3"/>
    </p:custDataLst>
    <p:extLst>
      <p:ext uri="{BB962C8B-B14F-4D97-AF65-F5344CB8AC3E}">
        <p14:creationId xmlns:p14="http://schemas.microsoft.com/office/powerpoint/2010/main" val="1619167105"/>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1371600" rtl="0" eaLnBrk="1" latinLnBrk="0" hangingPunct="1">
        <a:lnSpc>
          <a:spcPct val="90000"/>
        </a:lnSpc>
        <a:spcBef>
          <a:spcPct val="0"/>
        </a:spcBef>
        <a:buNone/>
        <a:defRPr sz="6600" kern="1200">
          <a:solidFill>
            <a:schemeClr val="tx1"/>
          </a:solidFill>
          <a:latin typeface="Franklin Gothic Book" panose="020B05030201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Franklin Gothic Book" panose="020B05030201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Franklin Gothic Book" panose="020B05030201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Franklin Gothic Book" panose="020B05030201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Franklin Gothic Book" panose="020B05030201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notesSlide" Target="../notesSlides/notesSlide12.xm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notesSlide" Target="../notesSlides/notesSlide15.xm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slideLayout" Target="../slideLayouts/slideLayout5.xml"/><Relationship Id="rId16" Type="http://schemas.openxmlformats.org/officeDocument/2006/relationships/image" Target="../media/image48.png"/><Relationship Id="rId1" Type="http://schemas.openxmlformats.org/officeDocument/2006/relationships/tags" Target="../tags/tag19.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ags" Target="../tags/tag20.xml"/><Relationship Id="rId5" Type="http://schemas.microsoft.com/office/2007/relationships/hdphoto" Target="../media/hdphoto1.wdp"/><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xml"/><Relationship Id="rId7" Type="http://schemas.openxmlformats.org/officeDocument/2006/relationships/image" Target="../media/image13.sv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eg"/><Relationship Id="rId3" Type="http://schemas.openxmlformats.org/officeDocument/2006/relationships/notesSlide" Target="../notesSlides/notesSlide19.xm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5.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2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27.xml"/><Relationship Id="rId5" Type="http://schemas.openxmlformats.org/officeDocument/2006/relationships/image" Target="../media/image67.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5.xml"/><Relationship Id="rId7"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230EBB-7868-0E71-A3F3-C4989642C57B}"/>
              </a:ext>
            </a:extLst>
          </p:cNvPr>
          <p:cNvSpPr txBox="1"/>
          <p:nvPr/>
        </p:nvSpPr>
        <p:spPr>
          <a:xfrm>
            <a:off x="475601" y="1134545"/>
            <a:ext cx="9843831" cy="646331"/>
          </a:xfrm>
          <a:prstGeom prst="rect">
            <a:avLst/>
          </a:prstGeom>
          <a:noFill/>
        </p:spPr>
        <p:txBody>
          <a:bodyPr wrap="square" rtlCol="0">
            <a:spAutoFit/>
          </a:bodyPr>
          <a:lstStyle/>
          <a:p>
            <a:r>
              <a:rPr lang="en-US" sz="3600" b="1">
                <a:solidFill>
                  <a:schemeClr val="bg1"/>
                </a:solidFill>
                <a:latin typeface="Work Sans" pitchFamily="2" charset="0"/>
              </a:rPr>
              <a:t>Preparation Before the Workshop</a:t>
            </a:r>
          </a:p>
        </p:txBody>
      </p:sp>
      <p:sp>
        <p:nvSpPr>
          <p:cNvPr id="3" name="TextBox 2">
            <a:extLst>
              <a:ext uri="{FF2B5EF4-FFF2-40B4-BE49-F238E27FC236}">
                <a16:creationId xmlns:a16="http://schemas.microsoft.com/office/drawing/2014/main" id="{20B03CE5-9766-428F-E7DD-E36E473FC2D8}"/>
              </a:ext>
            </a:extLst>
          </p:cNvPr>
          <p:cNvSpPr txBox="1"/>
          <p:nvPr/>
        </p:nvSpPr>
        <p:spPr>
          <a:xfrm>
            <a:off x="475601" y="1996971"/>
            <a:ext cx="11158936" cy="3781035"/>
          </a:xfrm>
          <a:prstGeom prst="rect">
            <a:avLst/>
          </a:prstGeom>
          <a:noFill/>
        </p:spPr>
        <p:txBody>
          <a:bodyPr wrap="square" lIns="91440" tIns="45720" rIns="91440" bIns="45720" rtlCol="0" anchor="t">
            <a:spAutoFit/>
          </a:bodyPr>
          <a:lstStyle/>
          <a:p>
            <a:pPr marL="342900" indent="-342900">
              <a:lnSpc>
                <a:spcPct val="150000"/>
              </a:lnSpc>
              <a:buAutoNum type="arabicPeriod"/>
            </a:pPr>
            <a:r>
              <a:rPr lang="en-US">
                <a:solidFill>
                  <a:schemeClr val="bg1"/>
                </a:solidFill>
              </a:rPr>
              <a:t>Make sure all participants have taken the questionnaire and have access to their MyBirkman platform.</a:t>
            </a:r>
          </a:p>
          <a:p>
            <a:pPr marL="342900" indent="-342900">
              <a:lnSpc>
                <a:spcPct val="150000"/>
              </a:lnSpc>
              <a:buAutoNum type="arabicPeriod"/>
            </a:pPr>
            <a:r>
              <a:rPr lang="en-US">
                <a:solidFill>
                  <a:schemeClr val="bg1"/>
                </a:solidFill>
              </a:rPr>
              <a:t>Make a Team Go to MyBirkman &gt; Connections &gt; Teams and click on “CREATE A NEW TEAM.” Add the Title and Description and click NEXT. Then click ADD on the team members and click DONE when you are finished adding. Take a screenshot of the Team Usual Behavior and add it to Slide 15, and a screenshot of the Team Needs and add it to Slide 20. </a:t>
            </a:r>
          </a:p>
          <a:p>
            <a:pPr marL="342900" indent="-342900">
              <a:lnSpc>
                <a:spcPct val="150000"/>
              </a:lnSpc>
              <a:buAutoNum type="arabicPeriod"/>
            </a:pPr>
            <a:r>
              <a:rPr lang="en-US">
                <a:solidFill>
                  <a:schemeClr val="bg1"/>
                </a:solidFill>
              </a:rPr>
              <a:t>For Virtual Workshops, create breakout rooms for each Birkman Color. Rename the rooms, RED, GREEN, BLUE, and YELLOW.  If you have more than 10 people in a Color, create an extra breakout room to accommodate the discussion.  </a:t>
            </a:r>
          </a:p>
          <a:p>
            <a:pPr marL="342900" indent="-342900">
              <a:lnSpc>
                <a:spcPct val="150000"/>
              </a:lnSpc>
              <a:buAutoNum type="arabicPeriod"/>
            </a:pPr>
            <a:r>
              <a:rPr lang="en-US">
                <a:solidFill>
                  <a:schemeClr val="bg1"/>
                </a:solidFill>
              </a:rPr>
              <a:t>For In-Person Workshops, decide ahead of time where each Color group will breakout within the room.</a:t>
            </a:r>
          </a:p>
        </p:txBody>
      </p:sp>
    </p:spTree>
    <p:custDataLst>
      <p:tags r:id="rId1"/>
    </p:custDataLst>
    <p:extLst>
      <p:ext uri="{BB962C8B-B14F-4D97-AF65-F5344CB8AC3E}">
        <p14:creationId xmlns:p14="http://schemas.microsoft.com/office/powerpoint/2010/main" val="197345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4294967295"/>
          </p:nvPr>
        </p:nvSpPr>
        <p:spPr>
          <a:xfrm>
            <a:off x="952494" y="1624013"/>
            <a:ext cx="9031293" cy="933450"/>
          </a:xfrm>
        </p:spPr>
        <p:txBody>
          <a:bodyPr>
            <a:noAutofit/>
          </a:bodyPr>
          <a:lstStyle/>
          <a:p>
            <a:pPr marL="0" indent="0" algn="l">
              <a:lnSpc>
                <a:spcPts val="7500"/>
              </a:lnSpc>
              <a:buNone/>
            </a:pPr>
            <a:r>
              <a:rPr lang="en-US" sz="5000" b="1">
                <a:latin typeface="Work Sans" pitchFamily="2" charset="0"/>
                <a:ea typeface="Roboto" panose="02000000000000000000" pitchFamily="2" charset="0"/>
              </a:rPr>
              <a:t>Guiding Principles</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6035912" y="-2342493"/>
            <a:ext cx="45719" cy="10212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952495" y="3234689"/>
            <a:ext cx="10212551" cy="261747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800">
                <a:solidFill>
                  <a:schemeClr val="bg1"/>
                </a:solidFill>
                <a:latin typeface="Work Sans" pitchFamily="2" charset="0"/>
              </a:rPr>
              <a:t>No one person is better than another. We’re better together. </a:t>
            </a:r>
          </a:p>
          <a:p>
            <a:pPr marL="285750" indent="-285750">
              <a:lnSpc>
                <a:spcPct val="150000"/>
              </a:lnSpc>
              <a:buFont typeface="Arial" panose="020B0604020202020204" pitchFamily="34" charset="0"/>
              <a:buChar char="•"/>
            </a:pPr>
            <a:r>
              <a:rPr lang="en-US" sz="1800">
                <a:solidFill>
                  <a:schemeClr val="bg1"/>
                </a:solidFill>
                <a:latin typeface="Work Sans" pitchFamily="2" charset="0"/>
              </a:rPr>
              <a:t>People are complex. Birkman accelerates learning about these complexities.</a:t>
            </a:r>
          </a:p>
          <a:p>
            <a:pPr marL="285750" indent="-285750">
              <a:lnSpc>
                <a:spcPct val="150000"/>
              </a:lnSpc>
              <a:buFont typeface="Arial" panose="020B0604020202020204" pitchFamily="34" charset="0"/>
              <a:buChar char="•"/>
            </a:pPr>
            <a:r>
              <a:rPr lang="en-US" sz="1800">
                <a:solidFill>
                  <a:schemeClr val="bg1"/>
                </a:solidFill>
                <a:latin typeface="Work Sans" pitchFamily="2" charset="0"/>
              </a:rPr>
              <a:t>Birkman is a language. The more people who speak it, the better we can communicate together and understand each other.</a:t>
            </a:r>
          </a:p>
          <a:p>
            <a:pPr marL="285750" indent="-285750">
              <a:lnSpc>
                <a:spcPct val="150000"/>
              </a:lnSpc>
              <a:buFont typeface="Arial" panose="020B0604020202020204" pitchFamily="34" charset="0"/>
              <a:buChar char="•"/>
            </a:pPr>
            <a:r>
              <a:rPr lang="en-US" sz="1800">
                <a:solidFill>
                  <a:schemeClr val="bg1"/>
                </a:solidFill>
                <a:latin typeface="Work Sans" pitchFamily="2" charset="0"/>
              </a:rPr>
              <a:t>You don’t take the Birkman once. You practice it every day.</a:t>
            </a:r>
          </a:p>
          <a:p>
            <a:pPr marL="285750" indent="-285750">
              <a:lnSpc>
                <a:spcPct val="150000"/>
              </a:lnSpc>
              <a:buFont typeface="Arial" panose="020B0604020202020204" pitchFamily="34" charset="0"/>
              <a:buChar char="•"/>
            </a:pPr>
            <a:endParaRPr lang="en-US" sz="1800">
              <a:solidFill>
                <a:schemeClr val="bg1"/>
              </a:solidFill>
              <a:latin typeface="Work Sans" pitchFamily="2" charset="0"/>
            </a:endParaRPr>
          </a:p>
        </p:txBody>
      </p:sp>
    </p:spTree>
    <p:custDataLst>
      <p:tags r:id="rId1"/>
    </p:custDataLst>
    <p:extLst>
      <p:ext uri="{BB962C8B-B14F-4D97-AF65-F5344CB8AC3E}">
        <p14:creationId xmlns:p14="http://schemas.microsoft.com/office/powerpoint/2010/main" val="262391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BA21577-183D-092D-9E25-64DB7FDACBE4}"/>
              </a:ext>
            </a:extLst>
          </p:cNvPr>
          <p:cNvSpPr/>
          <p:nvPr/>
        </p:nvSpPr>
        <p:spPr>
          <a:xfrm flipH="1">
            <a:off x="0" y="0"/>
            <a:ext cx="12192000" cy="685800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9FAC5AF-21A5-4C89-B5F8-CBB187E03C34}"/>
              </a:ext>
            </a:extLst>
          </p:cNvPr>
          <p:cNvSpPr txBox="1">
            <a:spLocks/>
          </p:cNvSpPr>
          <p:nvPr/>
        </p:nvSpPr>
        <p:spPr>
          <a:xfrm>
            <a:off x="1809318" y="2601206"/>
            <a:ext cx="3654958" cy="1425389"/>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Roboto" pitchFamily="2" charset="0"/>
                <a:ea typeface="+mj-ea"/>
                <a:cs typeface="+mj-cs"/>
              </a:defRPr>
            </a:lvl1pPr>
          </a:lstStyle>
          <a:p>
            <a:pPr algn="l">
              <a:lnSpc>
                <a:spcPct val="150000"/>
              </a:lnSpc>
            </a:pPr>
            <a:r>
              <a:rPr lang="en-US" sz="1800" b="1">
                <a:solidFill>
                  <a:schemeClr val="bg1"/>
                </a:solidFill>
                <a:latin typeface="Work Sans" pitchFamily="2" charset="0"/>
                <a:ea typeface="Roboto" pitchFamily="2" charset="0"/>
              </a:rPr>
              <a:t>USUAL BEHAVIOR</a:t>
            </a:r>
            <a:endParaRPr lang="en-US" sz="1800">
              <a:solidFill>
                <a:schemeClr val="bg1"/>
              </a:solidFill>
              <a:latin typeface="Work Sans" pitchFamily="2" charset="0"/>
              <a:ea typeface="Roboto" pitchFamily="2" charset="0"/>
            </a:endParaRPr>
          </a:p>
          <a:p>
            <a:pPr algn="l">
              <a:lnSpc>
                <a:spcPct val="150000"/>
              </a:lnSpc>
            </a:pPr>
            <a:r>
              <a:rPr lang="en-US" sz="1800">
                <a:solidFill>
                  <a:schemeClr val="bg1"/>
                </a:solidFill>
                <a:latin typeface="Work Sans" pitchFamily="2" charset="0"/>
                <a:ea typeface="Roboto" pitchFamily="2" charset="0"/>
              </a:rPr>
              <a:t>Your productive, strengths-based behavior.</a:t>
            </a:r>
          </a:p>
        </p:txBody>
      </p:sp>
      <p:sp>
        <p:nvSpPr>
          <p:cNvPr id="12" name="Title 1">
            <a:extLst>
              <a:ext uri="{FF2B5EF4-FFF2-40B4-BE49-F238E27FC236}">
                <a16:creationId xmlns:a16="http://schemas.microsoft.com/office/drawing/2014/main" id="{EAC4574E-4A01-4F0D-AF07-5629BBE04521}"/>
              </a:ext>
            </a:extLst>
          </p:cNvPr>
          <p:cNvSpPr txBox="1">
            <a:spLocks/>
          </p:cNvSpPr>
          <p:nvPr/>
        </p:nvSpPr>
        <p:spPr>
          <a:xfrm>
            <a:off x="7739190" y="3423741"/>
            <a:ext cx="4146139" cy="1425389"/>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Roboto" pitchFamily="2" charset="0"/>
                <a:ea typeface="+mj-ea"/>
                <a:cs typeface="+mj-cs"/>
              </a:defRPr>
            </a:lvl1pPr>
          </a:lstStyle>
          <a:p>
            <a:pPr algn="l">
              <a:lnSpc>
                <a:spcPct val="150000"/>
              </a:lnSpc>
            </a:pPr>
            <a:r>
              <a:rPr lang="en-US" sz="1800" b="1">
                <a:solidFill>
                  <a:schemeClr val="bg1"/>
                </a:solidFill>
                <a:latin typeface="Work Sans" pitchFamily="2" charset="0"/>
                <a:ea typeface="Roboto" pitchFamily="2" charset="0"/>
              </a:rPr>
              <a:t>NEEDS</a:t>
            </a:r>
            <a:endParaRPr lang="en-US" sz="1800">
              <a:solidFill>
                <a:schemeClr val="bg1"/>
              </a:solidFill>
              <a:latin typeface="Work Sans" pitchFamily="2" charset="0"/>
              <a:ea typeface="Roboto" pitchFamily="2" charset="0"/>
            </a:endParaRPr>
          </a:p>
          <a:p>
            <a:pPr algn="l">
              <a:lnSpc>
                <a:spcPct val="150000"/>
              </a:lnSpc>
            </a:pPr>
            <a:r>
              <a:rPr lang="en-US" sz="1800">
                <a:solidFill>
                  <a:schemeClr val="bg1"/>
                </a:solidFill>
                <a:latin typeface="Work Sans" pitchFamily="2" charset="0"/>
                <a:ea typeface="Roboto" pitchFamily="2" charset="0"/>
              </a:rPr>
              <a:t>Your expectations of other people and a typical environment.</a:t>
            </a:r>
          </a:p>
        </p:txBody>
      </p:sp>
      <p:sp>
        <p:nvSpPr>
          <p:cNvPr id="15" name="Rectangle 14">
            <a:extLst>
              <a:ext uri="{FF2B5EF4-FFF2-40B4-BE49-F238E27FC236}">
                <a16:creationId xmlns:a16="http://schemas.microsoft.com/office/drawing/2014/main" id="{DF32B969-DFB3-4A94-A8F1-9CAF0255AFB9}"/>
              </a:ext>
            </a:extLst>
          </p:cNvPr>
          <p:cNvSpPr/>
          <p:nvPr/>
        </p:nvSpPr>
        <p:spPr>
          <a:xfrm rot="2641853">
            <a:off x="955762" y="2884290"/>
            <a:ext cx="567919" cy="5679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7"/>
          </a:p>
        </p:txBody>
      </p:sp>
      <p:sp>
        <p:nvSpPr>
          <p:cNvPr id="10" name="Oval 9">
            <a:extLst>
              <a:ext uri="{FF2B5EF4-FFF2-40B4-BE49-F238E27FC236}">
                <a16:creationId xmlns:a16="http://schemas.microsoft.com/office/drawing/2014/main" id="{1FF4FD1C-9DEE-4BB1-BF95-6F948413B144}"/>
              </a:ext>
            </a:extLst>
          </p:cNvPr>
          <p:cNvSpPr/>
          <p:nvPr/>
        </p:nvSpPr>
        <p:spPr>
          <a:xfrm>
            <a:off x="6727726" y="3596873"/>
            <a:ext cx="759476" cy="759476"/>
          </a:xfrm>
          <a:prstGeom prst="ellipse">
            <a:avLst/>
          </a:prstGeom>
          <a:solidFill>
            <a:srgbClr val="F7F7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 name="Title 2">
            <a:extLst>
              <a:ext uri="{FF2B5EF4-FFF2-40B4-BE49-F238E27FC236}">
                <a16:creationId xmlns:a16="http://schemas.microsoft.com/office/drawing/2014/main" id="{EEFA1637-9AC7-CA74-1B3C-6D52A9468C92}"/>
              </a:ext>
            </a:extLst>
          </p:cNvPr>
          <p:cNvSpPr>
            <a:spLocks noGrp="1"/>
          </p:cNvSpPr>
          <p:nvPr>
            <p:ph type="title"/>
          </p:nvPr>
        </p:nvSpPr>
        <p:spPr>
          <a:xfrm>
            <a:off x="838200" y="365125"/>
            <a:ext cx="8305800" cy="1325563"/>
          </a:xfrm>
        </p:spPr>
        <p:txBody>
          <a:bodyPr/>
          <a:lstStyle/>
          <a:p>
            <a:r>
              <a:rPr lang="en-US">
                <a:latin typeface="Work Sans" pitchFamily="2" charset="0"/>
              </a:rPr>
              <a:t>Exploring Your Perceptions</a:t>
            </a:r>
          </a:p>
        </p:txBody>
      </p:sp>
      <p:sp>
        <p:nvSpPr>
          <p:cNvPr id="4" name="Title 1">
            <a:extLst>
              <a:ext uri="{FF2B5EF4-FFF2-40B4-BE49-F238E27FC236}">
                <a16:creationId xmlns:a16="http://schemas.microsoft.com/office/drawing/2014/main" id="{7F33E3AB-AF59-791F-337E-811EA61331FE}"/>
              </a:ext>
            </a:extLst>
          </p:cNvPr>
          <p:cNvSpPr txBox="1">
            <a:spLocks/>
          </p:cNvSpPr>
          <p:nvPr/>
        </p:nvSpPr>
        <p:spPr>
          <a:xfrm>
            <a:off x="4878591" y="4938714"/>
            <a:ext cx="4146139" cy="1425389"/>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Roboto" pitchFamily="2" charset="0"/>
                <a:ea typeface="+mj-ea"/>
                <a:cs typeface="+mj-cs"/>
              </a:defRPr>
            </a:lvl1pPr>
          </a:lstStyle>
          <a:p>
            <a:pPr algn="l">
              <a:lnSpc>
                <a:spcPct val="150000"/>
              </a:lnSpc>
            </a:pPr>
            <a:r>
              <a:rPr lang="en-US" sz="1800" b="1">
                <a:solidFill>
                  <a:schemeClr val="bg1"/>
                </a:solidFill>
                <a:latin typeface="Work Sans" pitchFamily="2" charset="0"/>
                <a:ea typeface="Roboto" pitchFamily="2" charset="0"/>
              </a:rPr>
              <a:t>INTERESTS</a:t>
            </a:r>
            <a:endParaRPr lang="en-US" sz="1800">
              <a:solidFill>
                <a:schemeClr val="bg1"/>
              </a:solidFill>
              <a:latin typeface="Work Sans" pitchFamily="2" charset="0"/>
              <a:ea typeface="Roboto" pitchFamily="2" charset="0"/>
            </a:endParaRPr>
          </a:p>
          <a:p>
            <a:pPr algn="l">
              <a:lnSpc>
                <a:spcPct val="150000"/>
              </a:lnSpc>
            </a:pPr>
            <a:r>
              <a:rPr lang="en-US" sz="1800">
                <a:solidFill>
                  <a:schemeClr val="bg1"/>
                </a:solidFill>
                <a:latin typeface="Work Sans" pitchFamily="2" charset="0"/>
                <a:ea typeface="Roboto" pitchFamily="2" charset="0"/>
              </a:rPr>
              <a:t>Your motivations and the type of work you find most energizing.</a:t>
            </a:r>
          </a:p>
        </p:txBody>
      </p:sp>
      <p:sp>
        <p:nvSpPr>
          <p:cNvPr id="8" name="Freeform: Shape 2">
            <a:extLst>
              <a:ext uri="{FF2B5EF4-FFF2-40B4-BE49-F238E27FC236}">
                <a16:creationId xmlns:a16="http://schemas.microsoft.com/office/drawing/2014/main" id="{DA4296F3-C907-EF41-D204-3CC5A2EB2B68}"/>
              </a:ext>
            </a:extLst>
          </p:cNvPr>
          <p:cNvSpPr/>
          <p:nvPr/>
        </p:nvSpPr>
        <p:spPr>
          <a:xfrm>
            <a:off x="3881413" y="5127513"/>
            <a:ext cx="730904" cy="708531"/>
          </a:xfrm>
          <a:custGeom>
            <a:avLst/>
            <a:gdLst>
              <a:gd name="connsiteX0" fmla="*/ 1791043 w 2126460"/>
              <a:gd name="connsiteY0" fmla="*/ 200254 h 2061369"/>
              <a:gd name="connsiteX1" fmla="*/ 1221964 w 2126460"/>
              <a:gd name="connsiteY1" fmla="*/ 936498 h 2061369"/>
              <a:gd name="connsiteX2" fmla="*/ 1221964 w 2126460"/>
              <a:gd name="connsiteY2" fmla="*/ 948252 h 2061369"/>
              <a:gd name="connsiteX3" fmla="*/ 2126461 w 2126460"/>
              <a:gd name="connsiteY3" fmla="*/ 830463 h 2061369"/>
              <a:gd name="connsiteX4" fmla="*/ 2126461 w 2126460"/>
              <a:gd name="connsiteY4" fmla="*/ 1230971 h 2061369"/>
              <a:gd name="connsiteX5" fmla="*/ 1221964 w 2126460"/>
              <a:gd name="connsiteY5" fmla="*/ 1124935 h 2061369"/>
              <a:gd name="connsiteX6" fmla="*/ 1221964 w 2126460"/>
              <a:gd name="connsiteY6" fmla="*/ 1136688 h 2061369"/>
              <a:gd name="connsiteX7" fmla="*/ 1797048 w 2126460"/>
              <a:gd name="connsiteY7" fmla="*/ 1843486 h 2061369"/>
              <a:gd name="connsiteX8" fmla="*/ 1419663 w 2126460"/>
              <a:gd name="connsiteY8" fmla="*/ 2055493 h 2061369"/>
              <a:gd name="connsiteX9" fmla="*/ 1060228 w 2126460"/>
              <a:gd name="connsiteY9" fmla="*/ 1230907 h 2061369"/>
              <a:gd name="connsiteX10" fmla="*/ 1048219 w 2126460"/>
              <a:gd name="connsiteY10" fmla="*/ 1230907 h 2061369"/>
              <a:gd name="connsiteX11" fmla="*/ 658890 w 2126460"/>
              <a:gd name="connsiteY11" fmla="*/ 2061370 h 2061369"/>
              <a:gd name="connsiteX12" fmla="*/ 317468 w 2126460"/>
              <a:gd name="connsiteY12" fmla="*/ 1849426 h 2061369"/>
              <a:gd name="connsiteX13" fmla="*/ 886547 w 2126460"/>
              <a:gd name="connsiteY13" fmla="*/ 1130876 h 2061369"/>
              <a:gd name="connsiteX14" fmla="*/ 886547 w 2126460"/>
              <a:gd name="connsiteY14" fmla="*/ 1119122 h 2061369"/>
              <a:gd name="connsiteX15" fmla="*/ 0 w 2126460"/>
              <a:gd name="connsiteY15" fmla="*/ 1230971 h 2061369"/>
              <a:gd name="connsiteX16" fmla="*/ 0 w 2126460"/>
              <a:gd name="connsiteY16" fmla="*/ 830463 h 2061369"/>
              <a:gd name="connsiteX17" fmla="*/ 880543 w 2126460"/>
              <a:gd name="connsiteY17" fmla="*/ 942375 h 2061369"/>
              <a:gd name="connsiteX18" fmla="*/ 880543 w 2126460"/>
              <a:gd name="connsiteY18" fmla="*/ 930622 h 2061369"/>
              <a:gd name="connsiteX19" fmla="*/ 317468 w 2126460"/>
              <a:gd name="connsiteY19" fmla="*/ 212007 h 2061369"/>
              <a:gd name="connsiteX20" fmla="*/ 682844 w 2126460"/>
              <a:gd name="connsiteY20" fmla="*/ 5877 h 2061369"/>
              <a:gd name="connsiteX21" fmla="*/ 1054224 w 2126460"/>
              <a:gd name="connsiteY21" fmla="*/ 824586 h 2061369"/>
              <a:gd name="connsiteX22" fmla="*/ 1066233 w 2126460"/>
              <a:gd name="connsiteY22" fmla="*/ 824586 h 2061369"/>
              <a:gd name="connsiteX23" fmla="*/ 1431672 w 2126460"/>
              <a:gd name="connsiteY23" fmla="*/ 0 h 2061369"/>
              <a:gd name="connsiteX24" fmla="*/ 1791043 w 2126460"/>
              <a:gd name="connsiteY24" fmla="*/ 200254 h 206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6460" h="2061369">
                <a:moveTo>
                  <a:pt x="1791043" y="200254"/>
                </a:moveTo>
                <a:lnTo>
                  <a:pt x="1221964" y="936498"/>
                </a:lnTo>
                <a:lnTo>
                  <a:pt x="1221964" y="948252"/>
                </a:lnTo>
                <a:lnTo>
                  <a:pt x="2126461" y="830463"/>
                </a:lnTo>
                <a:lnTo>
                  <a:pt x="2126461" y="1230971"/>
                </a:lnTo>
                <a:lnTo>
                  <a:pt x="1221964" y="1124935"/>
                </a:lnTo>
                <a:lnTo>
                  <a:pt x="1221964" y="1136688"/>
                </a:lnTo>
                <a:lnTo>
                  <a:pt x="1797048" y="1843486"/>
                </a:lnTo>
                <a:lnTo>
                  <a:pt x="1419663" y="2055493"/>
                </a:lnTo>
                <a:lnTo>
                  <a:pt x="1060228" y="1230907"/>
                </a:lnTo>
                <a:lnTo>
                  <a:pt x="1048219" y="1230907"/>
                </a:lnTo>
                <a:lnTo>
                  <a:pt x="658890" y="2061370"/>
                </a:lnTo>
                <a:lnTo>
                  <a:pt x="317468" y="1849426"/>
                </a:lnTo>
                <a:lnTo>
                  <a:pt x="886547" y="1130876"/>
                </a:lnTo>
                <a:lnTo>
                  <a:pt x="886547" y="1119122"/>
                </a:lnTo>
                <a:lnTo>
                  <a:pt x="0" y="1230971"/>
                </a:lnTo>
                <a:lnTo>
                  <a:pt x="0" y="830463"/>
                </a:lnTo>
                <a:lnTo>
                  <a:pt x="880543" y="942375"/>
                </a:lnTo>
                <a:lnTo>
                  <a:pt x="880543" y="930622"/>
                </a:lnTo>
                <a:lnTo>
                  <a:pt x="317468" y="212007"/>
                </a:lnTo>
                <a:lnTo>
                  <a:pt x="682844" y="5877"/>
                </a:lnTo>
                <a:lnTo>
                  <a:pt x="1054224" y="824586"/>
                </a:lnTo>
                <a:lnTo>
                  <a:pt x="1066233" y="824586"/>
                </a:lnTo>
                <a:lnTo>
                  <a:pt x="1431672" y="0"/>
                </a:lnTo>
                <a:lnTo>
                  <a:pt x="1791043" y="200254"/>
                </a:lnTo>
                <a:close/>
              </a:path>
            </a:pathLst>
          </a:custGeom>
          <a:solidFill>
            <a:schemeClr val="tx1"/>
          </a:solidFill>
          <a:ln w="19050" cap="flat">
            <a:solidFill>
              <a:schemeClr val="tx1"/>
            </a:solidFill>
            <a:prstDash val="solid"/>
            <a:miter/>
          </a:ln>
        </p:spPr>
        <p:txBody>
          <a:bodyPr rtlCol="0" anchor="ctr"/>
          <a:lstStyle/>
          <a:p>
            <a:endParaRPr lang="en-ID"/>
          </a:p>
        </p:txBody>
      </p:sp>
      <p:sp>
        <p:nvSpPr>
          <p:cNvPr id="6" name="TextBox 5">
            <a:extLst>
              <a:ext uri="{FF2B5EF4-FFF2-40B4-BE49-F238E27FC236}">
                <a16:creationId xmlns:a16="http://schemas.microsoft.com/office/drawing/2014/main" id="{B6713AA5-CA30-30DF-323D-36DE939FE6DF}"/>
              </a:ext>
            </a:extLst>
          </p:cNvPr>
          <p:cNvSpPr txBox="1"/>
          <p:nvPr/>
        </p:nvSpPr>
        <p:spPr>
          <a:xfrm>
            <a:off x="838199" y="1319755"/>
            <a:ext cx="6149340" cy="369332"/>
          </a:xfrm>
          <a:prstGeom prst="rect">
            <a:avLst/>
          </a:prstGeom>
          <a:noFill/>
        </p:spPr>
        <p:txBody>
          <a:bodyPr wrap="square">
            <a:spAutoFit/>
          </a:bodyPr>
          <a:lstStyle/>
          <a:p>
            <a:r>
              <a:rPr lang="en-US">
                <a:solidFill>
                  <a:schemeClr val="bg1"/>
                </a:solidFill>
                <a:latin typeface="Work Sans" pitchFamily="2" charset="0"/>
              </a:rPr>
              <a:t>There are many layers to who you are. </a:t>
            </a:r>
          </a:p>
        </p:txBody>
      </p:sp>
    </p:spTree>
    <p:custDataLst>
      <p:tags r:id="rId1"/>
    </p:custDataLst>
    <p:extLst>
      <p:ext uri="{BB962C8B-B14F-4D97-AF65-F5344CB8AC3E}">
        <p14:creationId xmlns:p14="http://schemas.microsoft.com/office/powerpoint/2010/main" val="340562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F22D62-1EC3-A54C-1112-5BE69AD70FE9}"/>
              </a:ext>
            </a:extLst>
          </p:cNvPr>
          <p:cNvSpPr>
            <a:spLocks noGrp="1"/>
          </p:cNvSpPr>
          <p:nvPr>
            <p:ph type="title"/>
          </p:nvPr>
        </p:nvSpPr>
        <p:spPr/>
        <p:txBody>
          <a:bodyPr/>
          <a:lstStyle/>
          <a:p>
            <a:r>
              <a:rPr lang="en-US">
                <a:latin typeface="Work Sans" pitchFamily="2" charset="0"/>
              </a:rPr>
              <a:t>The Birkman Map</a:t>
            </a:r>
          </a:p>
        </p:txBody>
      </p:sp>
      <p:sp>
        <p:nvSpPr>
          <p:cNvPr id="16" name="TextBox 15"/>
          <p:cNvSpPr txBox="1"/>
          <p:nvPr/>
        </p:nvSpPr>
        <p:spPr>
          <a:xfrm>
            <a:off x="838200" y="1397301"/>
            <a:ext cx="10515600" cy="400110"/>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Birkman Map is a visual tool for navigating social dynamics in the workplace.</a:t>
            </a:r>
          </a:p>
        </p:txBody>
      </p:sp>
      <p:pic>
        <p:nvPicPr>
          <p:cNvPr id="2" name="Picture 1">
            <a:extLst>
              <a:ext uri="{FF2B5EF4-FFF2-40B4-BE49-F238E27FC236}">
                <a16:creationId xmlns:a16="http://schemas.microsoft.com/office/drawing/2014/main" id="{A4B91E04-F868-9AF6-41D2-E7D165F841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6590" y="2393532"/>
            <a:ext cx="3815008" cy="3821564"/>
          </a:xfrm>
          <a:prstGeom prst="rect">
            <a:avLst/>
          </a:prstGeom>
        </p:spPr>
      </p:pic>
      <p:sp>
        <p:nvSpPr>
          <p:cNvPr id="3" name="TextBox 2">
            <a:extLst>
              <a:ext uri="{FF2B5EF4-FFF2-40B4-BE49-F238E27FC236}">
                <a16:creationId xmlns:a16="http://schemas.microsoft.com/office/drawing/2014/main" id="{1B5B0226-D3D6-8079-9503-3E174B239B4D}"/>
              </a:ext>
            </a:extLst>
          </p:cNvPr>
          <p:cNvSpPr txBox="1"/>
          <p:nvPr/>
        </p:nvSpPr>
        <p:spPr>
          <a:xfrm>
            <a:off x="5211000" y="2042580"/>
            <a:ext cx="1836906"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EXTROVERT</a:t>
            </a:r>
          </a:p>
        </p:txBody>
      </p:sp>
      <p:sp>
        <p:nvSpPr>
          <p:cNvPr id="4" name="TextBox 3">
            <a:extLst>
              <a:ext uri="{FF2B5EF4-FFF2-40B4-BE49-F238E27FC236}">
                <a16:creationId xmlns:a16="http://schemas.microsoft.com/office/drawing/2014/main" id="{895E3399-D86E-3A12-DB16-D7901DD6FFD9}"/>
              </a:ext>
            </a:extLst>
          </p:cNvPr>
          <p:cNvSpPr txBox="1"/>
          <p:nvPr/>
        </p:nvSpPr>
        <p:spPr>
          <a:xfrm>
            <a:off x="5177547" y="6210542"/>
            <a:ext cx="1836906"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INTROVERT</a:t>
            </a:r>
          </a:p>
        </p:txBody>
      </p:sp>
      <p:sp>
        <p:nvSpPr>
          <p:cNvPr id="5" name="TextBox 4">
            <a:extLst>
              <a:ext uri="{FF2B5EF4-FFF2-40B4-BE49-F238E27FC236}">
                <a16:creationId xmlns:a16="http://schemas.microsoft.com/office/drawing/2014/main" id="{15EC7BF1-C3E2-5DED-5E6B-2FE8F9DC610D}"/>
              </a:ext>
            </a:extLst>
          </p:cNvPr>
          <p:cNvSpPr txBox="1"/>
          <p:nvPr/>
        </p:nvSpPr>
        <p:spPr>
          <a:xfrm rot="16200000">
            <a:off x="2830111" y="4135036"/>
            <a:ext cx="2452849"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TASK-ORIENTED</a:t>
            </a:r>
          </a:p>
        </p:txBody>
      </p:sp>
      <p:sp>
        <p:nvSpPr>
          <p:cNvPr id="6" name="TextBox 5">
            <a:extLst>
              <a:ext uri="{FF2B5EF4-FFF2-40B4-BE49-F238E27FC236}">
                <a16:creationId xmlns:a16="http://schemas.microsoft.com/office/drawing/2014/main" id="{6043D1F8-96CA-2B0C-2E46-A870249DBBE3}"/>
              </a:ext>
            </a:extLst>
          </p:cNvPr>
          <p:cNvSpPr txBox="1"/>
          <p:nvPr/>
        </p:nvSpPr>
        <p:spPr>
          <a:xfrm rot="5400000">
            <a:off x="6949262" y="4135036"/>
            <a:ext cx="2644781"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PEOPLE-ORIENTED</a:t>
            </a:r>
          </a:p>
        </p:txBody>
      </p:sp>
    </p:spTree>
    <p:custDataLst>
      <p:tags r:id="rId1"/>
    </p:custDataLst>
    <p:extLst>
      <p:ext uri="{BB962C8B-B14F-4D97-AF65-F5344CB8AC3E}">
        <p14:creationId xmlns:p14="http://schemas.microsoft.com/office/powerpoint/2010/main" val="254611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F22D62-1EC3-A54C-1112-5BE69AD70FE9}"/>
              </a:ext>
            </a:extLst>
          </p:cNvPr>
          <p:cNvSpPr>
            <a:spLocks noGrp="1"/>
          </p:cNvSpPr>
          <p:nvPr>
            <p:ph type="title"/>
          </p:nvPr>
        </p:nvSpPr>
        <p:spPr>
          <a:xfrm>
            <a:off x="838200" y="365125"/>
            <a:ext cx="8775700" cy="1325563"/>
          </a:xfrm>
        </p:spPr>
        <p:txBody>
          <a:bodyPr/>
          <a:lstStyle/>
          <a:p>
            <a:r>
              <a:rPr lang="en-US">
                <a:latin typeface="Work Sans" pitchFamily="2" charset="0"/>
              </a:rPr>
              <a:t>Usual Behavior</a:t>
            </a:r>
          </a:p>
        </p:txBody>
      </p:sp>
      <p:sp>
        <p:nvSpPr>
          <p:cNvPr id="16" name="TextBox 15"/>
          <p:cNvSpPr txBox="1"/>
          <p:nvPr/>
        </p:nvSpPr>
        <p:spPr>
          <a:xfrm>
            <a:off x="838200" y="1380724"/>
            <a:ext cx="10274300" cy="400110"/>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Diamond represents your effective style in working and dealing with others.</a:t>
            </a:r>
          </a:p>
        </p:txBody>
      </p:sp>
      <p:grpSp>
        <p:nvGrpSpPr>
          <p:cNvPr id="34" name="Group 33"/>
          <p:cNvGrpSpPr/>
          <p:nvPr/>
        </p:nvGrpSpPr>
        <p:grpSpPr>
          <a:xfrm>
            <a:off x="7376437" y="2339532"/>
            <a:ext cx="2651205" cy="1111837"/>
            <a:chOff x="5851805" y="2206566"/>
            <a:chExt cx="2651205" cy="1111837"/>
          </a:xfrm>
        </p:grpSpPr>
        <p:sp>
          <p:nvSpPr>
            <p:cNvPr id="4" name="Rectangle 3"/>
            <p:cNvSpPr/>
            <p:nvPr/>
          </p:nvSpPr>
          <p:spPr>
            <a:xfrm>
              <a:off x="5851805" y="2672072"/>
              <a:ext cx="2651205" cy="646331"/>
            </a:xfrm>
            <a:prstGeom prst="rect">
              <a:avLst/>
            </a:prstGeom>
          </p:spPr>
          <p:txBody>
            <a:bodyPr wrap="square">
              <a:spAutoFit/>
            </a:bodyPr>
            <a:lstStyle/>
            <a:p>
              <a:pPr algn="ctr"/>
              <a:r>
                <a:rPr lang="en-US" sz="1800" b="1">
                  <a:solidFill>
                    <a:srgbClr val="3C4647"/>
                  </a:solidFill>
                  <a:latin typeface="Work Sans" pitchFamily="2" charset="0"/>
                </a:rPr>
                <a:t>Who you are when you’re at your best</a:t>
              </a:r>
            </a:p>
          </p:txBody>
        </p:sp>
        <p:pic>
          <p:nvPicPr>
            <p:cNvPr id="9" name="Graphic 8" descr="Smiling Face with No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4200" y="2206566"/>
              <a:ext cx="533400" cy="533400"/>
            </a:xfrm>
            <a:prstGeom prst="rect">
              <a:avLst/>
            </a:prstGeom>
          </p:spPr>
        </p:pic>
      </p:grpSp>
      <p:grpSp>
        <p:nvGrpSpPr>
          <p:cNvPr id="40" name="Group 39"/>
          <p:cNvGrpSpPr/>
          <p:nvPr/>
        </p:nvGrpSpPr>
        <p:grpSpPr>
          <a:xfrm>
            <a:off x="4970141" y="3325655"/>
            <a:ext cx="1879041" cy="918877"/>
            <a:chOff x="3469000" y="2967323"/>
            <a:chExt cx="1879041" cy="918877"/>
          </a:xfrm>
        </p:grpSpPr>
        <p:sp>
          <p:nvSpPr>
            <p:cNvPr id="6" name="Rectangle 5"/>
            <p:cNvSpPr/>
            <p:nvPr/>
          </p:nvSpPr>
          <p:spPr>
            <a:xfrm>
              <a:off x="3469000" y="3516868"/>
              <a:ext cx="1879041" cy="369332"/>
            </a:xfrm>
            <a:prstGeom prst="rect">
              <a:avLst/>
            </a:prstGeom>
          </p:spPr>
          <p:txBody>
            <a:bodyPr wrap="none">
              <a:spAutoFit/>
            </a:bodyPr>
            <a:lstStyle/>
            <a:p>
              <a:pPr algn="ctr"/>
              <a:r>
                <a:rPr lang="en-US" sz="1800" b="1">
                  <a:solidFill>
                    <a:srgbClr val="3C4647"/>
                  </a:solidFill>
                  <a:latin typeface="Work Sans" pitchFamily="2" charset="0"/>
                </a:rPr>
                <a:t>Your strengths</a:t>
              </a:r>
              <a:endParaRPr lang="en-CA" sz="1800" b="1"/>
            </a:p>
          </p:txBody>
        </p:sp>
        <p:pic>
          <p:nvPicPr>
            <p:cNvPr id="13" name="Graphic 12" descr="Stars"/>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3277" y="2967323"/>
              <a:ext cx="539249" cy="539249"/>
            </a:xfrm>
            <a:prstGeom prst="rect">
              <a:avLst/>
            </a:prstGeom>
          </p:spPr>
        </p:pic>
      </p:grpSp>
      <p:grpSp>
        <p:nvGrpSpPr>
          <p:cNvPr id="30" name="Group 29"/>
          <p:cNvGrpSpPr/>
          <p:nvPr/>
        </p:nvGrpSpPr>
        <p:grpSpPr>
          <a:xfrm>
            <a:off x="5346464" y="5412583"/>
            <a:ext cx="1984839" cy="987364"/>
            <a:chOff x="797324" y="4285824"/>
            <a:chExt cx="1984839" cy="987364"/>
          </a:xfrm>
        </p:grpSpPr>
        <p:sp>
          <p:nvSpPr>
            <p:cNvPr id="14" name="Rectangle 13"/>
            <p:cNvSpPr/>
            <p:nvPr/>
          </p:nvSpPr>
          <p:spPr>
            <a:xfrm>
              <a:off x="797324" y="4903856"/>
              <a:ext cx="1984839" cy="369332"/>
            </a:xfrm>
            <a:prstGeom prst="rect">
              <a:avLst/>
            </a:prstGeom>
          </p:spPr>
          <p:txBody>
            <a:bodyPr wrap="none">
              <a:spAutoFit/>
            </a:bodyPr>
            <a:lstStyle/>
            <a:p>
              <a:pPr algn="ctr"/>
              <a:r>
                <a:rPr lang="en-US" sz="1800" b="1">
                  <a:solidFill>
                    <a:srgbClr val="3C4647"/>
                  </a:solidFill>
                  <a:latin typeface="Work Sans" pitchFamily="2" charset="0"/>
                </a:rPr>
                <a:t>Your reputation</a:t>
              </a:r>
              <a:endParaRPr lang="en-CA" sz="1800" b="1"/>
            </a:p>
          </p:txBody>
        </p:sp>
        <p:pic>
          <p:nvPicPr>
            <p:cNvPr id="17" name="Graphic 16" descr="Brain"/>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6892" y="4285824"/>
              <a:ext cx="705699" cy="705699"/>
            </a:xfrm>
            <a:prstGeom prst="rect">
              <a:avLst/>
            </a:prstGeom>
          </p:spPr>
        </p:pic>
      </p:grpSp>
      <p:grpSp>
        <p:nvGrpSpPr>
          <p:cNvPr id="33" name="Group 32"/>
          <p:cNvGrpSpPr/>
          <p:nvPr/>
        </p:nvGrpSpPr>
        <p:grpSpPr>
          <a:xfrm>
            <a:off x="7577009" y="4244532"/>
            <a:ext cx="2438401" cy="1427755"/>
            <a:chOff x="5943600" y="4406355"/>
            <a:chExt cx="2438401" cy="1427755"/>
          </a:xfrm>
        </p:grpSpPr>
        <p:sp>
          <p:nvSpPr>
            <p:cNvPr id="5" name="Rectangle 4"/>
            <p:cNvSpPr/>
            <p:nvPr/>
          </p:nvSpPr>
          <p:spPr>
            <a:xfrm>
              <a:off x="5943600" y="4910780"/>
              <a:ext cx="2438401" cy="923330"/>
            </a:xfrm>
            <a:prstGeom prst="rect">
              <a:avLst/>
            </a:prstGeom>
          </p:spPr>
          <p:txBody>
            <a:bodyPr wrap="square">
              <a:spAutoFit/>
            </a:bodyPr>
            <a:lstStyle/>
            <a:p>
              <a:pPr algn="ctr"/>
              <a:r>
                <a:rPr lang="en-US" sz="1800" b="1">
                  <a:solidFill>
                    <a:srgbClr val="3C4647"/>
                  </a:solidFill>
                  <a:latin typeface="Work Sans" pitchFamily="2" charset="0"/>
                </a:rPr>
                <a:t>Behavior observable by others</a:t>
              </a:r>
            </a:p>
          </p:txBody>
        </p:sp>
        <p:pic>
          <p:nvPicPr>
            <p:cNvPr id="23" name="Graphic 22" descr="Eye"/>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62415" y="4406355"/>
              <a:ext cx="605185" cy="605185"/>
            </a:xfrm>
            <a:prstGeom prst="rect">
              <a:avLst/>
            </a:prstGeom>
          </p:spPr>
        </p:pic>
      </p:grpSp>
      <p:grpSp>
        <p:nvGrpSpPr>
          <p:cNvPr id="36" name="Group 35"/>
          <p:cNvGrpSpPr/>
          <p:nvPr/>
        </p:nvGrpSpPr>
        <p:grpSpPr>
          <a:xfrm>
            <a:off x="2228822" y="2420519"/>
            <a:ext cx="2214061" cy="1079489"/>
            <a:chOff x="727681" y="2062187"/>
            <a:chExt cx="2214061" cy="1079489"/>
          </a:xfrm>
        </p:grpSpPr>
        <p:sp>
          <p:nvSpPr>
            <p:cNvPr id="2" name="Rectangle 1"/>
            <p:cNvSpPr/>
            <p:nvPr/>
          </p:nvSpPr>
          <p:spPr>
            <a:xfrm>
              <a:off x="727681" y="2495345"/>
              <a:ext cx="2214061" cy="646331"/>
            </a:xfrm>
            <a:prstGeom prst="rect">
              <a:avLst/>
            </a:prstGeom>
          </p:spPr>
          <p:txBody>
            <a:bodyPr wrap="square">
              <a:spAutoFit/>
            </a:bodyPr>
            <a:lstStyle/>
            <a:p>
              <a:pPr algn="ctr"/>
              <a:r>
                <a:rPr lang="en-US" sz="1800" b="1">
                  <a:solidFill>
                    <a:srgbClr val="3C4647"/>
                  </a:solidFill>
                  <a:latin typeface="Work Sans" pitchFamily="2" charset="0"/>
                </a:rPr>
                <a:t>Your natural, productive style</a:t>
              </a:r>
            </a:p>
          </p:txBody>
        </p:sp>
        <p:pic>
          <p:nvPicPr>
            <p:cNvPr id="35" name="Graphic 34" descr="Upward trend"/>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76400" y="2062187"/>
              <a:ext cx="457200" cy="457200"/>
            </a:xfrm>
            <a:prstGeom prst="rect">
              <a:avLst/>
            </a:prstGeom>
          </p:spPr>
        </p:pic>
      </p:grpSp>
      <p:grpSp>
        <p:nvGrpSpPr>
          <p:cNvPr id="8" name="Group 7"/>
          <p:cNvGrpSpPr/>
          <p:nvPr/>
        </p:nvGrpSpPr>
        <p:grpSpPr>
          <a:xfrm>
            <a:off x="2211441" y="4411487"/>
            <a:ext cx="2743200" cy="1159166"/>
            <a:chOff x="710301" y="4053156"/>
            <a:chExt cx="2743200" cy="1159166"/>
          </a:xfrm>
        </p:grpSpPr>
        <p:sp>
          <p:nvSpPr>
            <p:cNvPr id="7" name="Rectangle 6"/>
            <p:cNvSpPr/>
            <p:nvPr/>
          </p:nvSpPr>
          <p:spPr>
            <a:xfrm>
              <a:off x="710301" y="4565991"/>
              <a:ext cx="2743200" cy="646331"/>
            </a:xfrm>
            <a:prstGeom prst="rect">
              <a:avLst/>
            </a:prstGeom>
          </p:spPr>
          <p:txBody>
            <a:bodyPr wrap="square">
              <a:spAutoFit/>
            </a:bodyPr>
            <a:lstStyle/>
            <a:p>
              <a:pPr algn="ctr"/>
              <a:r>
                <a:rPr lang="en-US" sz="1800" b="1">
                  <a:solidFill>
                    <a:srgbClr val="3C4647"/>
                  </a:solidFill>
                  <a:latin typeface="Work Sans" pitchFamily="2" charset="0"/>
                </a:rPr>
                <a:t>How you show up </a:t>
              </a:r>
            </a:p>
            <a:p>
              <a:pPr algn="ctr"/>
              <a:r>
                <a:rPr lang="en-US" sz="1800" b="1">
                  <a:solidFill>
                    <a:srgbClr val="3C4647"/>
                  </a:solidFill>
                  <a:latin typeface="Work Sans" pitchFamily="2" charset="0"/>
                </a:rPr>
                <a:t>at work</a:t>
              </a:r>
            </a:p>
          </p:txBody>
        </p:sp>
        <p:pic>
          <p:nvPicPr>
            <p:cNvPr id="26" name="Graphic 25" descr="Briefcase"/>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34711" y="4053156"/>
              <a:ext cx="533400" cy="533400"/>
            </a:xfrm>
            <a:prstGeom prst="rect">
              <a:avLst/>
            </a:prstGeom>
          </p:spPr>
        </p:pic>
      </p:grpSp>
      <p:sp>
        <p:nvSpPr>
          <p:cNvPr id="10" name="Rectangle 9">
            <a:extLst>
              <a:ext uri="{FF2B5EF4-FFF2-40B4-BE49-F238E27FC236}">
                <a16:creationId xmlns:a16="http://schemas.microsoft.com/office/drawing/2014/main" id="{8DD496F1-67C3-FAA4-819B-5394E9899461}"/>
              </a:ext>
            </a:extLst>
          </p:cNvPr>
          <p:cNvSpPr/>
          <p:nvPr/>
        </p:nvSpPr>
        <p:spPr>
          <a:xfrm rot="2641853">
            <a:off x="11069840" y="425443"/>
            <a:ext cx="567919" cy="567919"/>
          </a:xfrm>
          <a:prstGeom prst="rect">
            <a:avLst/>
          </a:prstGeom>
          <a:solidFill>
            <a:srgbClr val="F7F7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7"/>
          </a:p>
        </p:txBody>
      </p:sp>
    </p:spTree>
    <p:custDataLst>
      <p:tags r:id="rId1"/>
    </p:custDataLst>
    <p:extLst>
      <p:ext uri="{BB962C8B-B14F-4D97-AF65-F5344CB8AC3E}">
        <p14:creationId xmlns:p14="http://schemas.microsoft.com/office/powerpoint/2010/main" val="251157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F22D62-1EC3-A54C-1112-5BE69AD70FE9}"/>
              </a:ext>
            </a:extLst>
          </p:cNvPr>
          <p:cNvSpPr>
            <a:spLocks noGrp="1"/>
          </p:cNvSpPr>
          <p:nvPr>
            <p:ph type="title"/>
          </p:nvPr>
        </p:nvSpPr>
        <p:spPr/>
        <p:txBody>
          <a:bodyPr/>
          <a:lstStyle/>
          <a:p>
            <a:r>
              <a:rPr lang="en-US">
                <a:latin typeface="Work Sans" pitchFamily="2" charset="0"/>
              </a:rPr>
              <a:t>Usual Behavior</a:t>
            </a:r>
          </a:p>
        </p:txBody>
      </p:sp>
      <p:sp>
        <p:nvSpPr>
          <p:cNvPr id="16" name="TextBox 15"/>
          <p:cNvSpPr txBox="1"/>
          <p:nvPr/>
        </p:nvSpPr>
        <p:spPr>
          <a:xfrm>
            <a:off x="838200" y="1397301"/>
            <a:ext cx="10515600" cy="400110"/>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Each Color has its own unique way of getting results at work.</a:t>
            </a:r>
          </a:p>
        </p:txBody>
      </p:sp>
      <p:sp>
        <p:nvSpPr>
          <p:cNvPr id="39" name="Rectangle 38">
            <a:extLst>
              <a:ext uri="{FF2B5EF4-FFF2-40B4-BE49-F238E27FC236}">
                <a16:creationId xmlns:a16="http://schemas.microsoft.com/office/drawing/2014/main" id="{671C95FD-A6E5-38B9-0803-2380901AB006}"/>
              </a:ext>
            </a:extLst>
          </p:cNvPr>
          <p:cNvSpPr/>
          <p:nvPr/>
        </p:nvSpPr>
        <p:spPr>
          <a:xfrm rot="5400000">
            <a:off x="4068137" y="4182459"/>
            <a:ext cx="4068000" cy="45719"/>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41" name="Rectangle 40">
            <a:extLst>
              <a:ext uri="{FF2B5EF4-FFF2-40B4-BE49-F238E27FC236}">
                <a16:creationId xmlns:a16="http://schemas.microsoft.com/office/drawing/2014/main" id="{10BC0E94-8B02-00A6-7B41-441E8CC01F44}"/>
              </a:ext>
            </a:extLst>
          </p:cNvPr>
          <p:cNvSpPr/>
          <p:nvPr/>
        </p:nvSpPr>
        <p:spPr>
          <a:xfrm>
            <a:off x="1974000" y="4230997"/>
            <a:ext cx="8244000" cy="45719"/>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2" name="Rectangle 1">
            <a:extLst>
              <a:ext uri="{FF2B5EF4-FFF2-40B4-BE49-F238E27FC236}">
                <a16:creationId xmlns:a16="http://schemas.microsoft.com/office/drawing/2014/main" id="{0A162A86-0E55-8537-0C23-06E77F0793A0}"/>
              </a:ext>
            </a:extLst>
          </p:cNvPr>
          <p:cNvSpPr/>
          <p:nvPr/>
        </p:nvSpPr>
        <p:spPr>
          <a:xfrm rot="2641853">
            <a:off x="11069840" y="425443"/>
            <a:ext cx="567919" cy="567919"/>
          </a:xfrm>
          <a:prstGeom prst="rect">
            <a:avLst/>
          </a:prstGeom>
          <a:solidFill>
            <a:srgbClr val="F7F7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7"/>
          </a:p>
        </p:txBody>
      </p:sp>
      <p:sp>
        <p:nvSpPr>
          <p:cNvPr id="3" name="Rectangle 2">
            <a:extLst>
              <a:ext uri="{FF2B5EF4-FFF2-40B4-BE49-F238E27FC236}">
                <a16:creationId xmlns:a16="http://schemas.microsoft.com/office/drawing/2014/main" id="{E11445DD-D4D3-6A1F-F9F1-5DF564E468A4}"/>
              </a:ext>
            </a:extLst>
          </p:cNvPr>
          <p:cNvSpPr/>
          <p:nvPr/>
        </p:nvSpPr>
        <p:spPr>
          <a:xfrm>
            <a:off x="6380147" y="4372314"/>
            <a:ext cx="3582108" cy="1723549"/>
          </a:xfrm>
          <a:prstGeom prst="rect">
            <a:avLst/>
          </a:prstGeom>
          <a:solidFill>
            <a:srgbClr val="F7F7F3"/>
          </a:solidFill>
          <a:ln>
            <a:noFill/>
          </a:ln>
        </p:spPr>
        <p:txBody>
          <a:bodyPr wrap="square">
            <a:spAutoFit/>
          </a:bodyPr>
          <a:lstStyle/>
          <a:p>
            <a:r>
              <a:rPr lang="en-US" sz="2400" b="1">
                <a:solidFill>
                  <a:srgbClr val="205097"/>
                </a:solidFill>
                <a:latin typeface="Work Sans" pitchFamily="2" charset="0"/>
                <a:ea typeface="Roboto" pitchFamily="2" charset="0"/>
              </a:rPr>
              <a:t>BLUE USUAL</a:t>
            </a:r>
          </a:p>
          <a:p>
            <a:pPr>
              <a:spcBef>
                <a:spcPts val="336"/>
              </a:spcBef>
            </a:pPr>
            <a:r>
              <a:rPr lang="en-US">
                <a:solidFill>
                  <a:prstClr val="black"/>
                </a:solidFill>
                <a:latin typeface="Work Sans" pitchFamily="2" charset="0"/>
                <a:ea typeface="Roboto" pitchFamily="2" charset="0"/>
              </a:rPr>
              <a:t>Reflective</a:t>
            </a:r>
          </a:p>
          <a:p>
            <a:pPr>
              <a:spcBef>
                <a:spcPts val="336"/>
              </a:spcBef>
            </a:pPr>
            <a:r>
              <a:rPr lang="en-US">
                <a:solidFill>
                  <a:prstClr val="black"/>
                </a:solidFill>
                <a:latin typeface="Work Sans" pitchFamily="2" charset="0"/>
                <a:ea typeface="Roboto" pitchFamily="2" charset="0"/>
              </a:rPr>
              <a:t>Thoughtful</a:t>
            </a:r>
          </a:p>
          <a:p>
            <a:pPr>
              <a:spcBef>
                <a:spcPts val="336"/>
              </a:spcBef>
            </a:pPr>
            <a:r>
              <a:rPr lang="en-US">
                <a:solidFill>
                  <a:prstClr val="black"/>
                </a:solidFill>
                <a:latin typeface="Work Sans" pitchFamily="2" charset="0"/>
                <a:ea typeface="Roboto" pitchFamily="2" charset="0"/>
              </a:rPr>
              <a:t>Supportive </a:t>
            </a:r>
          </a:p>
          <a:p>
            <a:pPr>
              <a:spcBef>
                <a:spcPts val="336"/>
              </a:spcBef>
            </a:pPr>
            <a:r>
              <a:rPr lang="en-US">
                <a:solidFill>
                  <a:prstClr val="black"/>
                </a:solidFill>
                <a:latin typeface="Work Sans" pitchFamily="2" charset="0"/>
                <a:ea typeface="Roboto" pitchFamily="2" charset="0"/>
              </a:rPr>
              <a:t>One-on-one communicator</a:t>
            </a:r>
          </a:p>
        </p:txBody>
      </p:sp>
      <p:sp>
        <p:nvSpPr>
          <p:cNvPr id="4" name="Rectangle 3">
            <a:extLst>
              <a:ext uri="{FF2B5EF4-FFF2-40B4-BE49-F238E27FC236}">
                <a16:creationId xmlns:a16="http://schemas.microsoft.com/office/drawing/2014/main" id="{AACE82D7-F98F-82ED-02BF-81AC0C840061}"/>
              </a:ext>
            </a:extLst>
          </p:cNvPr>
          <p:cNvSpPr/>
          <p:nvPr/>
        </p:nvSpPr>
        <p:spPr>
          <a:xfrm>
            <a:off x="1898037" y="4372313"/>
            <a:ext cx="3913816" cy="1723549"/>
          </a:xfrm>
          <a:prstGeom prst="rect">
            <a:avLst/>
          </a:prstGeom>
          <a:solidFill>
            <a:srgbClr val="F7F7F3"/>
          </a:solidFill>
          <a:ln>
            <a:noFill/>
          </a:ln>
        </p:spPr>
        <p:txBody>
          <a:bodyPr wrap="square">
            <a:spAutoFit/>
          </a:bodyPr>
          <a:lstStyle/>
          <a:p>
            <a:pPr algn="r">
              <a:spcBef>
                <a:spcPts val="336"/>
              </a:spcBef>
            </a:pPr>
            <a:r>
              <a:rPr lang="en-US" sz="2400" b="1">
                <a:solidFill>
                  <a:srgbClr val="E4942E"/>
                </a:solidFill>
                <a:latin typeface="Work Sans" pitchFamily="2" charset="0"/>
                <a:ea typeface="Roboto" pitchFamily="2" charset="0"/>
              </a:rPr>
              <a:t>YELLOW USUAL</a:t>
            </a:r>
          </a:p>
          <a:p>
            <a:pPr algn="r">
              <a:spcBef>
                <a:spcPts val="336"/>
              </a:spcBef>
            </a:pPr>
            <a:r>
              <a:rPr lang="en-US">
                <a:solidFill>
                  <a:prstClr val="black"/>
                </a:solidFill>
                <a:latin typeface="Work Sans" pitchFamily="2" charset="0"/>
                <a:ea typeface="Roboto" pitchFamily="2" charset="0"/>
              </a:rPr>
              <a:t>Consistent</a:t>
            </a:r>
          </a:p>
          <a:p>
            <a:pPr algn="r">
              <a:spcBef>
                <a:spcPts val="336"/>
              </a:spcBef>
            </a:pPr>
            <a:r>
              <a:rPr lang="en-US">
                <a:solidFill>
                  <a:prstClr val="black"/>
                </a:solidFill>
                <a:latin typeface="Work Sans" pitchFamily="2" charset="0"/>
                <a:ea typeface="Roboto" pitchFamily="2" charset="0"/>
              </a:rPr>
              <a:t>Focused</a:t>
            </a:r>
          </a:p>
          <a:p>
            <a:pPr algn="r">
              <a:spcBef>
                <a:spcPts val="336"/>
              </a:spcBef>
            </a:pPr>
            <a:r>
              <a:rPr lang="en-US">
                <a:solidFill>
                  <a:prstClr val="black"/>
                </a:solidFill>
                <a:latin typeface="Work Sans" pitchFamily="2" charset="0"/>
                <a:ea typeface="Roboto" pitchFamily="2" charset="0"/>
              </a:rPr>
              <a:t>Cautious</a:t>
            </a:r>
          </a:p>
          <a:p>
            <a:pPr algn="r">
              <a:spcBef>
                <a:spcPts val="336"/>
              </a:spcBef>
            </a:pPr>
            <a:r>
              <a:rPr lang="en-US">
                <a:solidFill>
                  <a:prstClr val="black"/>
                </a:solidFill>
                <a:latin typeface="Work Sans" pitchFamily="2" charset="0"/>
                <a:ea typeface="Roboto" pitchFamily="2" charset="0"/>
              </a:rPr>
              <a:t>Fact-based communicator</a:t>
            </a:r>
            <a:endParaRPr lang="en-US" sz="1600">
              <a:solidFill>
                <a:prstClr val="black"/>
              </a:solidFill>
              <a:latin typeface="Work Sans" pitchFamily="2" charset="0"/>
              <a:ea typeface="Roboto" pitchFamily="2" charset="0"/>
            </a:endParaRPr>
          </a:p>
        </p:txBody>
      </p:sp>
      <p:sp>
        <p:nvSpPr>
          <p:cNvPr id="5" name="Content Placeholder 2">
            <a:extLst>
              <a:ext uri="{FF2B5EF4-FFF2-40B4-BE49-F238E27FC236}">
                <a16:creationId xmlns:a16="http://schemas.microsoft.com/office/drawing/2014/main" id="{78AFF613-1068-362A-D080-0428FCF2E5E7}"/>
              </a:ext>
            </a:extLst>
          </p:cNvPr>
          <p:cNvSpPr txBox="1">
            <a:spLocks/>
          </p:cNvSpPr>
          <p:nvPr/>
        </p:nvSpPr>
        <p:spPr>
          <a:xfrm>
            <a:off x="6357161" y="2326198"/>
            <a:ext cx="3758517" cy="1676400"/>
          </a:xfrm>
          <a:prstGeom prst="rect">
            <a:avLst/>
          </a:prstGeom>
          <a:solidFill>
            <a:srgbClr val="F7F7F3"/>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a:solidFill>
                  <a:srgbClr val="256B3B"/>
                </a:solidFill>
                <a:latin typeface="Work Sans" pitchFamily="2" charset="0"/>
                <a:ea typeface="Roboto" pitchFamily="2" charset="0"/>
              </a:rPr>
              <a:t>GREEN USUAL</a:t>
            </a:r>
          </a:p>
          <a:p>
            <a:pPr marL="0" indent="0">
              <a:buFont typeface="Arial" pitchFamily="34" charset="0"/>
              <a:buNone/>
            </a:pPr>
            <a:r>
              <a:rPr lang="en-US" sz="1800">
                <a:solidFill>
                  <a:prstClr val="black"/>
                </a:solidFill>
                <a:latin typeface="Work Sans" pitchFamily="2" charset="0"/>
                <a:ea typeface="Roboto" pitchFamily="2" charset="0"/>
              </a:rPr>
              <a:t>Responsive</a:t>
            </a:r>
          </a:p>
          <a:p>
            <a:pPr marL="0" indent="0">
              <a:buFont typeface="Arial" pitchFamily="34" charset="0"/>
              <a:buNone/>
            </a:pPr>
            <a:r>
              <a:rPr lang="en-US" sz="1800">
                <a:solidFill>
                  <a:prstClr val="black"/>
                </a:solidFill>
                <a:latin typeface="Work Sans" pitchFamily="2" charset="0"/>
                <a:ea typeface="Roboto" pitchFamily="2" charset="0"/>
              </a:rPr>
              <a:t>Flexible</a:t>
            </a:r>
          </a:p>
          <a:p>
            <a:pPr marL="0" indent="0">
              <a:buFont typeface="Arial" pitchFamily="34" charset="0"/>
              <a:buNone/>
            </a:pPr>
            <a:r>
              <a:rPr lang="en-US" sz="1800">
                <a:solidFill>
                  <a:prstClr val="black"/>
                </a:solidFill>
                <a:latin typeface="Work Sans" pitchFamily="2" charset="0"/>
                <a:ea typeface="Roboto" pitchFamily="2" charset="0"/>
              </a:rPr>
              <a:t>Enthusiastic</a:t>
            </a:r>
          </a:p>
          <a:p>
            <a:pPr marL="0" indent="0">
              <a:buFont typeface="Arial" pitchFamily="34" charset="0"/>
              <a:buNone/>
            </a:pPr>
            <a:r>
              <a:rPr lang="en-US" sz="1800">
                <a:solidFill>
                  <a:prstClr val="black"/>
                </a:solidFill>
                <a:latin typeface="Work Sans" pitchFamily="2" charset="0"/>
                <a:ea typeface="Roboto" pitchFamily="2" charset="0"/>
              </a:rPr>
              <a:t>Group communicator</a:t>
            </a:r>
          </a:p>
        </p:txBody>
      </p:sp>
      <p:sp>
        <p:nvSpPr>
          <p:cNvPr id="6" name="Content Placeholder 2">
            <a:extLst>
              <a:ext uri="{FF2B5EF4-FFF2-40B4-BE49-F238E27FC236}">
                <a16:creationId xmlns:a16="http://schemas.microsoft.com/office/drawing/2014/main" id="{6557C1D6-C619-445E-FB99-033B8DCF23B4}"/>
              </a:ext>
            </a:extLst>
          </p:cNvPr>
          <p:cNvSpPr txBox="1">
            <a:spLocks/>
          </p:cNvSpPr>
          <p:nvPr/>
        </p:nvSpPr>
        <p:spPr>
          <a:xfrm>
            <a:off x="2175439" y="2326198"/>
            <a:ext cx="3636414" cy="1410942"/>
          </a:xfrm>
          <a:prstGeom prst="rect">
            <a:avLst/>
          </a:prstGeom>
          <a:solidFill>
            <a:srgbClr val="F7F7F3"/>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b="1">
                <a:solidFill>
                  <a:srgbClr val="9E0000"/>
                </a:solidFill>
                <a:latin typeface="Work Sans" pitchFamily="2" charset="0"/>
                <a:ea typeface="Roboto Light" pitchFamily="2" charset="0"/>
              </a:rPr>
              <a:t>RED USUAL </a:t>
            </a:r>
          </a:p>
          <a:p>
            <a:pPr marL="0" indent="0" algn="r">
              <a:buFont typeface="Arial" pitchFamily="34" charset="0"/>
              <a:buNone/>
            </a:pPr>
            <a:r>
              <a:rPr lang="en-US" sz="1800">
                <a:solidFill>
                  <a:prstClr val="black"/>
                </a:solidFill>
                <a:latin typeface="Work Sans" pitchFamily="2" charset="0"/>
                <a:ea typeface="Roboto Light" pitchFamily="2" charset="0"/>
              </a:rPr>
              <a:t>Active</a:t>
            </a:r>
          </a:p>
          <a:p>
            <a:pPr marL="0" indent="0" algn="r">
              <a:buFont typeface="Arial" pitchFamily="34" charset="0"/>
              <a:buNone/>
            </a:pPr>
            <a:r>
              <a:rPr lang="en-US" sz="1800">
                <a:solidFill>
                  <a:prstClr val="black"/>
                </a:solidFill>
                <a:latin typeface="Work Sans" pitchFamily="2" charset="0"/>
                <a:ea typeface="Roboto Light" pitchFamily="2" charset="0"/>
              </a:rPr>
              <a:t>Decisive</a:t>
            </a:r>
          </a:p>
          <a:p>
            <a:pPr marL="0" indent="0" algn="r">
              <a:buFont typeface="Arial" pitchFamily="34" charset="0"/>
              <a:buNone/>
            </a:pPr>
            <a:r>
              <a:rPr lang="en-US" sz="1800">
                <a:solidFill>
                  <a:prstClr val="black"/>
                </a:solidFill>
                <a:latin typeface="Work Sans" pitchFamily="2" charset="0"/>
                <a:ea typeface="Roboto Light" pitchFamily="2" charset="0"/>
              </a:rPr>
              <a:t>Practical</a:t>
            </a:r>
          </a:p>
          <a:p>
            <a:pPr marL="0" indent="0" algn="r">
              <a:buFont typeface="Arial" pitchFamily="34" charset="0"/>
              <a:buNone/>
            </a:pPr>
            <a:r>
              <a:rPr lang="en-US" sz="1800">
                <a:solidFill>
                  <a:prstClr val="black"/>
                </a:solidFill>
                <a:latin typeface="Work Sans" pitchFamily="2" charset="0"/>
                <a:ea typeface="Roboto Light" pitchFamily="2" charset="0"/>
              </a:rPr>
              <a:t>Direct communicator</a:t>
            </a:r>
            <a:endParaRPr lang="en-US" sz="2000">
              <a:solidFill>
                <a:srgbClr val="3C4647"/>
              </a:solidFill>
              <a:latin typeface="Work Sans" pitchFamily="2" charset="0"/>
              <a:ea typeface="Roboto" pitchFamily="2" charset="0"/>
            </a:endParaRPr>
          </a:p>
          <a:p>
            <a:pPr algn="r"/>
            <a:endParaRPr lang="en-US" sz="2000">
              <a:solidFill>
                <a:srgbClr val="3C4647"/>
              </a:solidFill>
              <a:latin typeface="Work Sans" pitchFamily="2" charset="0"/>
              <a:ea typeface="Roboto" pitchFamily="2" charset="0"/>
            </a:endParaRPr>
          </a:p>
          <a:p>
            <a:pPr algn="r"/>
            <a:endParaRPr lang="en-US" sz="2000">
              <a:solidFill>
                <a:srgbClr val="3C4647"/>
              </a:solidFill>
              <a:latin typeface="Work Sans" pitchFamily="2" charset="0"/>
              <a:ea typeface="Roboto" pitchFamily="2" charset="0"/>
            </a:endParaRPr>
          </a:p>
          <a:p>
            <a:pPr algn="r"/>
            <a:endParaRPr lang="en-US" sz="2000">
              <a:solidFill>
                <a:srgbClr val="3C4647"/>
              </a:solidFill>
              <a:latin typeface="Work Sans" pitchFamily="2" charset="0"/>
              <a:ea typeface="Roboto" pitchFamily="2" charset="0"/>
            </a:endParaRPr>
          </a:p>
        </p:txBody>
      </p:sp>
      <p:pic>
        <p:nvPicPr>
          <p:cNvPr id="7" name="Picture 6">
            <a:extLst>
              <a:ext uri="{FF2B5EF4-FFF2-40B4-BE49-F238E27FC236}">
                <a16:creationId xmlns:a16="http://schemas.microsoft.com/office/drawing/2014/main" id="{823194AF-8B2B-08A8-ABF6-FCFBFD529F90}"/>
              </a:ext>
            </a:extLst>
          </p:cNvPr>
          <p:cNvPicPr>
            <a:picLocks noChangeAspect="1"/>
          </p:cNvPicPr>
          <p:nvPr/>
        </p:nvPicPr>
        <p:blipFill>
          <a:blip r:embed="rId4"/>
          <a:stretch>
            <a:fillRect/>
          </a:stretch>
        </p:blipFill>
        <p:spPr>
          <a:xfrm>
            <a:off x="3047736" y="1714351"/>
            <a:ext cx="6096528" cy="3429297"/>
          </a:xfrm>
          <a:prstGeom prst="rect">
            <a:avLst/>
          </a:prstGeom>
        </p:spPr>
      </p:pic>
    </p:spTree>
    <p:custDataLst>
      <p:tags r:id="rId1"/>
    </p:custDataLst>
    <p:extLst>
      <p:ext uri="{BB962C8B-B14F-4D97-AF65-F5344CB8AC3E}">
        <p14:creationId xmlns:p14="http://schemas.microsoft.com/office/powerpoint/2010/main" val="368650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4294967295"/>
          </p:nvPr>
        </p:nvSpPr>
        <p:spPr>
          <a:xfrm>
            <a:off x="838194" y="925513"/>
            <a:ext cx="8874217" cy="933450"/>
          </a:xfrm>
        </p:spPr>
        <p:txBody>
          <a:bodyPr>
            <a:noAutofit/>
          </a:bodyPr>
          <a:lstStyle/>
          <a:p>
            <a:pPr marL="0" indent="0" algn="l">
              <a:lnSpc>
                <a:spcPts val="7500"/>
              </a:lnSpc>
              <a:buNone/>
            </a:pPr>
            <a:r>
              <a:rPr lang="en-US" sz="4400" b="1">
                <a:latin typeface="Work Sans" pitchFamily="2" charset="0"/>
                <a:ea typeface="Roboto" panose="02000000000000000000" pitchFamily="2" charset="0"/>
              </a:rPr>
              <a:t>Get curious about your Color</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5921612" y="-30409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5F41"/>
              </a:solidFill>
              <a:effectLst/>
              <a:uLnTx/>
              <a:uFillTx/>
              <a:latin typeface="Franklin Gothic Book" panose="020B0503020102020204"/>
              <a:ea typeface="+mn-ea"/>
              <a:cs typeface="+mn-cs"/>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838195" y="2536189"/>
            <a:ext cx="10212551" cy="304419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Work Sans"/>
                <a:ea typeface="+mn-ea"/>
                <a:cs typeface="+mn-cs"/>
              </a:rPr>
              <a:t>Time: 5 minutes breakout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Open the team you just created. Click on the color where your Name is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2.  Within your group, discuss the following: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Work Sans"/>
                <a:ea typeface="+mn-ea"/>
                <a:cs typeface="+mn-cs"/>
              </a:rPr>
              <a:t>How does your Usual Behavior reflect the strengths you bring to your role on your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p:txBody>
      </p:sp>
      <p:sp>
        <p:nvSpPr>
          <p:cNvPr id="2" name="Rectangle 1">
            <a:extLst>
              <a:ext uri="{FF2B5EF4-FFF2-40B4-BE49-F238E27FC236}">
                <a16:creationId xmlns:a16="http://schemas.microsoft.com/office/drawing/2014/main" id="{4FF6AF68-85C8-161B-47D5-A64767C4B7D1}"/>
              </a:ext>
            </a:extLst>
          </p:cNvPr>
          <p:cNvSpPr/>
          <p:nvPr/>
        </p:nvSpPr>
        <p:spPr>
          <a:xfrm rot="2641853">
            <a:off x="11069840" y="425443"/>
            <a:ext cx="567919" cy="567919"/>
          </a:xfrm>
          <a:prstGeom prst="rect">
            <a:avLst/>
          </a:prstGeom>
          <a:solidFill>
            <a:srgbClr val="F7F7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207"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 name="TextBox 3">
            <a:extLst>
              <a:ext uri="{FF2B5EF4-FFF2-40B4-BE49-F238E27FC236}">
                <a16:creationId xmlns:a16="http://schemas.microsoft.com/office/drawing/2014/main" id="{37F4DB31-B02A-03D7-E8FE-E98D5B3F8EE9}"/>
              </a:ext>
            </a:extLst>
          </p:cNvPr>
          <p:cNvSpPr txBox="1"/>
          <p:nvPr/>
        </p:nvSpPr>
        <p:spPr>
          <a:xfrm>
            <a:off x="7469945" y="5931114"/>
            <a:ext cx="4722055" cy="369332"/>
          </a:xfrm>
          <a:prstGeom prst="rect">
            <a:avLst/>
          </a:prstGeom>
          <a:solidFill>
            <a:schemeClr val="accent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Work Sans" pitchFamily="2" charset="0"/>
                <a:ea typeface="+mn-ea"/>
                <a:cs typeface="+mn-cs"/>
              </a:rPr>
              <a:t>My Birkman &gt; Connections &gt; Teams </a:t>
            </a:r>
          </a:p>
        </p:txBody>
      </p:sp>
    </p:spTree>
    <p:custDataLst>
      <p:tags r:id="rId1"/>
    </p:custDataLst>
    <p:extLst>
      <p:ext uri="{BB962C8B-B14F-4D97-AF65-F5344CB8AC3E}">
        <p14:creationId xmlns:p14="http://schemas.microsoft.com/office/powerpoint/2010/main" val="262362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grpSp>
        <p:nvGrpSpPr>
          <p:cNvPr id="18" name="Group 17"/>
          <p:cNvGrpSpPr/>
          <p:nvPr/>
        </p:nvGrpSpPr>
        <p:grpSpPr>
          <a:xfrm>
            <a:off x="4521054" y="2155883"/>
            <a:ext cx="2904573" cy="1133962"/>
            <a:chOff x="3505200" y="2000310"/>
            <a:chExt cx="2904573" cy="1133962"/>
          </a:xfrm>
        </p:grpSpPr>
        <p:sp>
          <p:nvSpPr>
            <p:cNvPr id="2" name="Rectangle 1"/>
            <p:cNvSpPr/>
            <p:nvPr/>
          </p:nvSpPr>
          <p:spPr>
            <a:xfrm>
              <a:off x="3505200" y="2487941"/>
              <a:ext cx="2904573" cy="646331"/>
            </a:xfrm>
            <a:prstGeom prst="rect">
              <a:avLst/>
            </a:prstGeom>
          </p:spPr>
          <p:txBody>
            <a:bodyPr wrap="square">
              <a:spAutoFit/>
            </a:bodyPr>
            <a:lstStyle/>
            <a:p>
              <a:pPr algn="ctr"/>
              <a:r>
                <a:rPr lang="en-CA" sz="1800" b="1">
                  <a:solidFill>
                    <a:srgbClr val="3C4647"/>
                  </a:solidFill>
                  <a:latin typeface="Work Sans" pitchFamily="2" charset="0"/>
                </a:rPr>
                <a:t>The support you require to feel your best </a:t>
              </a:r>
              <a:endParaRPr lang="en-CA" sz="1800" b="1"/>
            </a:p>
          </p:txBody>
        </p:sp>
        <p:pic>
          <p:nvPicPr>
            <p:cNvPr id="8" name="Graphic 7" descr="Hear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0786" y="2000310"/>
              <a:ext cx="533400" cy="533400"/>
            </a:xfrm>
            <a:prstGeom prst="rect">
              <a:avLst/>
            </a:prstGeom>
          </p:spPr>
        </p:pic>
      </p:grpSp>
      <p:grpSp>
        <p:nvGrpSpPr>
          <p:cNvPr id="15" name="Group 14"/>
          <p:cNvGrpSpPr/>
          <p:nvPr/>
        </p:nvGrpSpPr>
        <p:grpSpPr>
          <a:xfrm>
            <a:off x="8368284" y="2692007"/>
            <a:ext cx="1922321" cy="1105607"/>
            <a:chOff x="6731853" y="2889699"/>
            <a:chExt cx="1922321" cy="1105607"/>
          </a:xfrm>
        </p:grpSpPr>
        <p:sp>
          <p:nvSpPr>
            <p:cNvPr id="5" name="Rectangle 4"/>
            <p:cNvSpPr/>
            <p:nvPr/>
          </p:nvSpPr>
          <p:spPr>
            <a:xfrm>
              <a:off x="6731853" y="3625974"/>
              <a:ext cx="1922321" cy="369332"/>
            </a:xfrm>
            <a:prstGeom prst="rect">
              <a:avLst/>
            </a:prstGeom>
          </p:spPr>
          <p:txBody>
            <a:bodyPr wrap="none">
              <a:spAutoFit/>
            </a:bodyPr>
            <a:lstStyle/>
            <a:p>
              <a:r>
                <a:rPr lang="en-CA" sz="1800" b="1">
                  <a:solidFill>
                    <a:srgbClr val="3C4647"/>
                  </a:solidFill>
                  <a:latin typeface="Work Sans" pitchFamily="2" charset="0"/>
                </a:rPr>
                <a:t>Key motivators</a:t>
              </a:r>
              <a:endParaRPr lang="en-CA" sz="1800" b="1"/>
            </a:p>
          </p:txBody>
        </p:sp>
        <p:pic>
          <p:nvPicPr>
            <p:cNvPr id="12" name="Graphic 11" descr="Podium"/>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9000" y="2889699"/>
              <a:ext cx="736275" cy="736275"/>
            </a:xfrm>
            <a:prstGeom prst="rect">
              <a:avLst/>
            </a:prstGeom>
          </p:spPr>
        </p:pic>
      </p:grpSp>
      <p:grpSp>
        <p:nvGrpSpPr>
          <p:cNvPr id="22" name="Group 21"/>
          <p:cNvGrpSpPr/>
          <p:nvPr/>
        </p:nvGrpSpPr>
        <p:grpSpPr>
          <a:xfrm>
            <a:off x="5053949" y="3948923"/>
            <a:ext cx="1468672" cy="995433"/>
            <a:chOff x="3907197" y="3868249"/>
            <a:chExt cx="1468672" cy="995433"/>
          </a:xfrm>
        </p:grpSpPr>
        <p:sp>
          <p:nvSpPr>
            <p:cNvPr id="17" name="Rectangle 16"/>
            <p:cNvSpPr/>
            <p:nvPr/>
          </p:nvSpPr>
          <p:spPr>
            <a:xfrm>
              <a:off x="3907197" y="4494350"/>
              <a:ext cx="1468672" cy="369332"/>
            </a:xfrm>
            <a:prstGeom prst="rect">
              <a:avLst/>
            </a:prstGeom>
          </p:spPr>
          <p:txBody>
            <a:bodyPr wrap="none">
              <a:spAutoFit/>
            </a:bodyPr>
            <a:lstStyle/>
            <a:p>
              <a:r>
                <a:rPr lang="en-CA" sz="1800" b="1">
                  <a:solidFill>
                    <a:srgbClr val="3C4647"/>
                  </a:solidFill>
                  <a:latin typeface="Work Sans" pitchFamily="2" charset="0"/>
                </a:rPr>
                <a:t>Rechargers</a:t>
              </a:r>
              <a:endParaRPr lang="en-CA" sz="1800" b="1"/>
            </a:p>
          </p:txBody>
        </p:sp>
        <p:pic>
          <p:nvPicPr>
            <p:cNvPr id="21" name="Graphic 20" descr="Full Battery"/>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5611" y="3868249"/>
              <a:ext cx="714901" cy="714901"/>
            </a:xfrm>
            <a:prstGeom prst="rect">
              <a:avLst/>
            </a:prstGeom>
          </p:spPr>
        </p:pic>
      </p:grpSp>
      <p:grpSp>
        <p:nvGrpSpPr>
          <p:cNvPr id="27" name="Group 26"/>
          <p:cNvGrpSpPr/>
          <p:nvPr/>
        </p:nvGrpSpPr>
        <p:grpSpPr>
          <a:xfrm>
            <a:off x="1942017" y="4915052"/>
            <a:ext cx="2249334" cy="1148497"/>
            <a:chOff x="850147" y="4795103"/>
            <a:chExt cx="2249334" cy="1148497"/>
          </a:xfrm>
        </p:grpSpPr>
        <p:sp>
          <p:nvSpPr>
            <p:cNvPr id="13" name="Rectangle 12"/>
            <p:cNvSpPr/>
            <p:nvPr/>
          </p:nvSpPr>
          <p:spPr>
            <a:xfrm>
              <a:off x="850147" y="5574268"/>
              <a:ext cx="2249334" cy="369332"/>
            </a:xfrm>
            <a:prstGeom prst="rect">
              <a:avLst/>
            </a:prstGeom>
          </p:spPr>
          <p:txBody>
            <a:bodyPr wrap="none">
              <a:spAutoFit/>
            </a:bodyPr>
            <a:lstStyle/>
            <a:p>
              <a:r>
                <a:rPr lang="en-CA" sz="1800" b="1">
                  <a:solidFill>
                    <a:srgbClr val="3C4647"/>
                  </a:solidFill>
                  <a:latin typeface="Work Sans" pitchFamily="2" charset="0"/>
                </a:rPr>
                <a:t>Invisible to others</a:t>
              </a:r>
              <a:endParaRPr lang="en-CA" sz="1800" b="1"/>
            </a:p>
          </p:txBody>
        </p:sp>
        <p:pic>
          <p:nvPicPr>
            <p:cNvPr id="26" name="Graphic 25" descr="Magnifying glass"/>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21720" y="4795103"/>
              <a:ext cx="763520" cy="763520"/>
            </a:xfrm>
            <a:prstGeom prst="rect">
              <a:avLst/>
            </a:prstGeom>
          </p:spPr>
        </p:pic>
      </p:grpSp>
      <p:grpSp>
        <p:nvGrpSpPr>
          <p:cNvPr id="34" name="Group 33"/>
          <p:cNvGrpSpPr/>
          <p:nvPr/>
        </p:nvGrpSpPr>
        <p:grpSpPr>
          <a:xfrm>
            <a:off x="1019980" y="2857025"/>
            <a:ext cx="3366627" cy="1236113"/>
            <a:chOff x="451589" y="2763018"/>
            <a:chExt cx="3366627" cy="1236113"/>
          </a:xfrm>
        </p:grpSpPr>
        <p:sp>
          <p:nvSpPr>
            <p:cNvPr id="3" name="Rectangle 2"/>
            <p:cNvSpPr/>
            <p:nvPr/>
          </p:nvSpPr>
          <p:spPr>
            <a:xfrm>
              <a:off x="451589" y="3352800"/>
              <a:ext cx="3366627" cy="646331"/>
            </a:xfrm>
            <a:prstGeom prst="rect">
              <a:avLst/>
            </a:prstGeom>
          </p:spPr>
          <p:txBody>
            <a:bodyPr wrap="none">
              <a:spAutoFit/>
            </a:bodyPr>
            <a:lstStyle/>
            <a:p>
              <a:pPr algn="ctr"/>
              <a:r>
                <a:rPr lang="en-CA" sz="1800" b="1">
                  <a:solidFill>
                    <a:srgbClr val="3C4647"/>
                  </a:solidFill>
                  <a:latin typeface="Work Sans" pitchFamily="2" charset="0"/>
                </a:rPr>
                <a:t>Expectations of people and </a:t>
              </a:r>
            </a:p>
            <a:p>
              <a:pPr algn="ctr"/>
              <a:r>
                <a:rPr lang="en-CA" sz="1800" b="1">
                  <a:solidFill>
                    <a:srgbClr val="3C4647"/>
                  </a:solidFill>
                  <a:latin typeface="Work Sans" pitchFamily="2" charset="0"/>
                </a:rPr>
                <a:t>the environment</a:t>
              </a:r>
              <a:endParaRPr lang="en-CA" sz="1800" b="1"/>
            </a:p>
          </p:txBody>
        </p:sp>
        <p:pic>
          <p:nvPicPr>
            <p:cNvPr id="33" name="Graphic 32" descr="Thought bubble"/>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28800" y="2763018"/>
              <a:ext cx="600627" cy="600627"/>
            </a:xfrm>
            <a:prstGeom prst="rect">
              <a:avLst/>
            </a:prstGeom>
          </p:spPr>
        </p:pic>
      </p:grpSp>
      <p:grpSp>
        <p:nvGrpSpPr>
          <p:cNvPr id="39" name="Group 38"/>
          <p:cNvGrpSpPr/>
          <p:nvPr/>
        </p:nvGrpSpPr>
        <p:grpSpPr>
          <a:xfrm>
            <a:off x="6193938" y="4688806"/>
            <a:ext cx="4104228" cy="1354296"/>
            <a:chOff x="4722400" y="4665504"/>
            <a:chExt cx="4104228" cy="1354296"/>
          </a:xfrm>
        </p:grpSpPr>
        <p:sp>
          <p:nvSpPr>
            <p:cNvPr id="6" name="Rectangle 5"/>
            <p:cNvSpPr/>
            <p:nvPr/>
          </p:nvSpPr>
          <p:spPr>
            <a:xfrm>
              <a:off x="4722400" y="5373469"/>
              <a:ext cx="4104228" cy="646331"/>
            </a:xfrm>
            <a:prstGeom prst="rect">
              <a:avLst/>
            </a:prstGeom>
          </p:spPr>
          <p:txBody>
            <a:bodyPr wrap="square">
              <a:spAutoFit/>
            </a:bodyPr>
            <a:lstStyle/>
            <a:p>
              <a:pPr algn="ctr"/>
              <a:r>
                <a:rPr lang="en-CA" sz="1800" b="1">
                  <a:solidFill>
                    <a:srgbClr val="3C4647"/>
                  </a:solidFill>
                  <a:latin typeface="Work Sans" pitchFamily="2" charset="0"/>
                </a:rPr>
                <a:t>The way you act is not necessarily how you want to be treated</a:t>
              </a:r>
              <a:endParaRPr lang="en-CA" sz="1800" b="1"/>
            </a:p>
          </p:txBody>
        </p:sp>
        <p:grpSp>
          <p:nvGrpSpPr>
            <p:cNvPr id="38" name="Group 37"/>
            <p:cNvGrpSpPr/>
            <p:nvPr/>
          </p:nvGrpSpPr>
          <p:grpSpPr>
            <a:xfrm>
              <a:off x="6529112" y="4665504"/>
              <a:ext cx="647996" cy="680162"/>
              <a:chOff x="6529108" y="4097192"/>
              <a:chExt cx="1189431" cy="1248475"/>
            </a:xfrm>
          </p:grpSpPr>
          <p:grpSp>
            <p:nvGrpSpPr>
              <p:cNvPr id="37" name="Group 36"/>
              <p:cNvGrpSpPr/>
              <p:nvPr/>
            </p:nvGrpSpPr>
            <p:grpSpPr>
              <a:xfrm>
                <a:off x="6529108" y="4566266"/>
                <a:ext cx="747992" cy="779401"/>
                <a:chOff x="6529108" y="4566266"/>
                <a:chExt cx="747992" cy="779401"/>
              </a:xfrm>
            </p:grpSpPr>
            <p:pic>
              <p:nvPicPr>
                <p:cNvPr id="30" name="Graphic 29" descr="Drama"/>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3131" r="42474"/>
                <a:stretch/>
              </p:blipFill>
              <p:spPr>
                <a:xfrm>
                  <a:off x="6529108" y="4719225"/>
                  <a:ext cx="633689" cy="626442"/>
                </a:xfrm>
                <a:prstGeom prst="rect">
                  <a:avLst/>
                </a:prstGeom>
              </p:spPr>
            </p:pic>
            <p:sp>
              <p:nvSpPr>
                <p:cNvPr id="36" name="Oval 35"/>
                <p:cNvSpPr/>
                <p:nvPr/>
              </p:nvSpPr>
              <p:spPr>
                <a:xfrm>
                  <a:off x="7048500" y="4566266"/>
                  <a:ext cx="228600" cy="266720"/>
                </a:xfrm>
                <a:prstGeom prst="ellipse">
                  <a:avLst/>
                </a:prstGeom>
                <a:solidFill>
                  <a:srgbClr val="F7F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grpSp>
          <p:pic>
            <p:nvPicPr>
              <p:cNvPr id="35" name="Graphic 34" descr="Drama"/>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9404" t="-12277" r="-4673" b="39268"/>
              <a:stretch/>
            </p:blipFill>
            <p:spPr>
              <a:xfrm rot="253051">
                <a:off x="6974795" y="4097192"/>
                <a:ext cx="743744" cy="831919"/>
              </a:xfrm>
              <a:prstGeom prst="ellipse">
                <a:avLst/>
              </a:prstGeom>
            </p:spPr>
          </p:pic>
        </p:grpSp>
      </p:grpSp>
      <p:sp>
        <p:nvSpPr>
          <p:cNvPr id="4" name="Title 3">
            <a:extLst>
              <a:ext uri="{FF2B5EF4-FFF2-40B4-BE49-F238E27FC236}">
                <a16:creationId xmlns:a16="http://schemas.microsoft.com/office/drawing/2014/main" id="{9A211A61-7FFA-B6CE-C0B5-C5ED9862CF4C}"/>
              </a:ext>
            </a:extLst>
          </p:cNvPr>
          <p:cNvSpPr>
            <a:spLocks noGrp="1"/>
          </p:cNvSpPr>
          <p:nvPr>
            <p:ph type="title"/>
          </p:nvPr>
        </p:nvSpPr>
        <p:spPr/>
        <p:txBody>
          <a:bodyPr/>
          <a:lstStyle/>
          <a:p>
            <a:r>
              <a:rPr lang="en-US">
                <a:latin typeface="Work Sans" pitchFamily="2" charset="0"/>
              </a:rPr>
              <a:t>Needs</a:t>
            </a:r>
          </a:p>
        </p:txBody>
      </p:sp>
      <p:sp>
        <p:nvSpPr>
          <p:cNvPr id="10" name="TextBox 9">
            <a:extLst>
              <a:ext uri="{FF2B5EF4-FFF2-40B4-BE49-F238E27FC236}">
                <a16:creationId xmlns:a16="http://schemas.microsoft.com/office/drawing/2014/main" id="{37E34AA0-B5DA-6141-D53C-9F8050BAFAA1}"/>
              </a:ext>
            </a:extLst>
          </p:cNvPr>
          <p:cNvSpPr txBox="1"/>
          <p:nvPr/>
        </p:nvSpPr>
        <p:spPr>
          <a:xfrm>
            <a:off x="838200" y="1397301"/>
            <a:ext cx="10515600" cy="707886"/>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Circle reveals the environments or interactions with others that allow you to feel most comfortable.</a:t>
            </a:r>
          </a:p>
        </p:txBody>
      </p:sp>
      <p:sp>
        <p:nvSpPr>
          <p:cNvPr id="7" name="Oval 6">
            <a:extLst>
              <a:ext uri="{FF2B5EF4-FFF2-40B4-BE49-F238E27FC236}">
                <a16:creationId xmlns:a16="http://schemas.microsoft.com/office/drawing/2014/main" id="{046ABB62-659F-0C5B-1C81-74DEFC298582}"/>
              </a:ext>
            </a:extLst>
          </p:cNvPr>
          <p:cNvSpPr/>
          <p:nvPr/>
        </p:nvSpPr>
        <p:spPr>
          <a:xfrm>
            <a:off x="10952276" y="307879"/>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028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7262CC-9156-7F55-D6EB-571F92F1062D}"/>
              </a:ext>
            </a:extLst>
          </p:cNvPr>
          <p:cNvSpPr txBox="1"/>
          <p:nvPr/>
        </p:nvSpPr>
        <p:spPr>
          <a:xfrm>
            <a:off x="982980" y="876985"/>
            <a:ext cx="5703570" cy="1754326"/>
          </a:xfrm>
          <a:prstGeom prst="rect">
            <a:avLst/>
          </a:prstGeom>
          <a:noFill/>
        </p:spPr>
        <p:txBody>
          <a:bodyPr wrap="square">
            <a:spAutoFit/>
          </a:bodyPr>
          <a:lstStyle/>
          <a:p>
            <a:pPr algn="l"/>
            <a:r>
              <a:rPr lang="en-US" sz="3600" b="1" i="0">
                <a:solidFill>
                  <a:schemeClr val="accent1"/>
                </a:solidFill>
                <a:effectLst/>
                <a:latin typeface="Work Sans" pitchFamily="2" charset="0"/>
              </a:rPr>
              <a:t>It feels frustrating when your Needs go unmet.</a:t>
            </a:r>
          </a:p>
        </p:txBody>
      </p:sp>
      <p:pic>
        <p:nvPicPr>
          <p:cNvPr id="3" name="Picture 2" descr="Glass of water with bubbles">
            <a:extLst>
              <a:ext uri="{FF2B5EF4-FFF2-40B4-BE49-F238E27FC236}">
                <a16:creationId xmlns:a16="http://schemas.microsoft.com/office/drawing/2014/main" id="{55A18757-4DCC-DF0E-9C71-D18DA34CC1EA}"/>
              </a:ext>
            </a:extLst>
          </p:cNvPr>
          <p:cNvPicPr>
            <a:picLocks noChangeAspect="1"/>
          </p:cNvPicPr>
          <p:nvPr/>
        </p:nvPicPr>
        <p:blipFill>
          <a:blip r:embed="rId4">
            <a:alphaModFix/>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custDataLst>
      <p:tags r:id="rId1"/>
    </p:custDataLst>
    <p:extLst>
      <p:ext uri="{BB962C8B-B14F-4D97-AF65-F5344CB8AC3E}">
        <p14:creationId xmlns:p14="http://schemas.microsoft.com/office/powerpoint/2010/main" val="34127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235A11-9170-A82A-27BF-04A42B39563F}"/>
              </a:ext>
            </a:extLst>
          </p:cNvPr>
          <p:cNvSpPr/>
          <p:nvPr/>
        </p:nvSpPr>
        <p:spPr>
          <a:xfrm>
            <a:off x="6128943" y="4303020"/>
            <a:ext cx="4823333" cy="1685077"/>
          </a:xfrm>
          <a:prstGeom prst="rect">
            <a:avLst/>
          </a:prstGeom>
          <a:solidFill>
            <a:srgbClr val="F7F7F3"/>
          </a:solidFill>
        </p:spPr>
        <p:txBody>
          <a:bodyPr wrap="square">
            <a:spAutoFit/>
          </a:bodyPr>
          <a:lstStyle/>
          <a:p>
            <a:r>
              <a:rPr lang="en-US" sz="2400" b="1">
                <a:solidFill>
                  <a:srgbClr val="205097"/>
                </a:solidFill>
                <a:latin typeface="Work Sans" pitchFamily="2" charset="0"/>
                <a:ea typeface="Roboto" pitchFamily="2" charset="0"/>
              </a:rPr>
              <a:t>BLUE NEEDS</a:t>
            </a:r>
          </a:p>
          <a:p>
            <a:pPr>
              <a:spcBef>
                <a:spcPts val="336"/>
              </a:spcBef>
            </a:pPr>
            <a:r>
              <a:rPr lang="en-US">
                <a:solidFill>
                  <a:srgbClr val="3C4647"/>
                </a:solidFill>
                <a:latin typeface="Work Sans" pitchFamily="2" charset="0"/>
                <a:ea typeface="Roboto" pitchFamily="2" charset="0"/>
              </a:rPr>
              <a:t>Time to reflect</a:t>
            </a:r>
          </a:p>
          <a:p>
            <a:pPr>
              <a:spcBef>
                <a:spcPts val="336"/>
              </a:spcBef>
            </a:pPr>
            <a:r>
              <a:rPr lang="en-US">
                <a:solidFill>
                  <a:srgbClr val="3C4647"/>
                </a:solidFill>
                <a:latin typeface="Work Sans" pitchFamily="2" charset="0"/>
                <a:ea typeface="Roboto" pitchFamily="2" charset="0"/>
              </a:rPr>
              <a:t>Individual connection</a:t>
            </a:r>
          </a:p>
          <a:p>
            <a:pPr>
              <a:spcBef>
                <a:spcPts val="336"/>
              </a:spcBef>
            </a:pPr>
            <a:r>
              <a:rPr lang="en-US">
                <a:solidFill>
                  <a:srgbClr val="3C4647"/>
                </a:solidFill>
                <a:latin typeface="Work Sans" pitchFamily="2" charset="0"/>
                <a:ea typeface="Roboto" pitchFamily="2" charset="0"/>
              </a:rPr>
              <a:t>Opportunities to express thoughts, feelings, or concerns</a:t>
            </a:r>
          </a:p>
        </p:txBody>
      </p:sp>
      <p:sp>
        <p:nvSpPr>
          <p:cNvPr id="4" name="Title 3">
            <a:extLst>
              <a:ext uri="{FF2B5EF4-FFF2-40B4-BE49-F238E27FC236}">
                <a16:creationId xmlns:a16="http://schemas.microsoft.com/office/drawing/2014/main" id="{9A211A61-7FFA-B6CE-C0B5-C5ED9862CF4C}"/>
              </a:ext>
            </a:extLst>
          </p:cNvPr>
          <p:cNvSpPr>
            <a:spLocks noGrp="1"/>
          </p:cNvSpPr>
          <p:nvPr>
            <p:ph type="title"/>
          </p:nvPr>
        </p:nvSpPr>
        <p:spPr/>
        <p:txBody>
          <a:bodyPr/>
          <a:lstStyle/>
          <a:p>
            <a:r>
              <a:rPr lang="en-US">
                <a:latin typeface="Work Sans" pitchFamily="2" charset="0"/>
              </a:rPr>
              <a:t>Needs</a:t>
            </a:r>
          </a:p>
        </p:txBody>
      </p:sp>
      <p:sp>
        <p:nvSpPr>
          <p:cNvPr id="10" name="TextBox 9">
            <a:extLst>
              <a:ext uri="{FF2B5EF4-FFF2-40B4-BE49-F238E27FC236}">
                <a16:creationId xmlns:a16="http://schemas.microsoft.com/office/drawing/2014/main" id="{37E34AA0-B5DA-6141-D53C-9F8050BAFAA1}"/>
              </a:ext>
            </a:extLst>
          </p:cNvPr>
          <p:cNvSpPr txBox="1"/>
          <p:nvPr/>
        </p:nvSpPr>
        <p:spPr>
          <a:xfrm>
            <a:off x="838200" y="1397301"/>
            <a:ext cx="10515600" cy="707886"/>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Circle reveals the environments or interactions with others that allow you to feel most comfortable.</a:t>
            </a:r>
          </a:p>
        </p:txBody>
      </p:sp>
      <p:sp>
        <p:nvSpPr>
          <p:cNvPr id="24" name="Rectangle 23">
            <a:extLst>
              <a:ext uri="{FF2B5EF4-FFF2-40B4-BE49-F238E27FC236}">
                <a16:creationId xmlns:a16="http://schemas.microsoft.com/office/drawing/2014/main" id="{F2327487-CD5C-3B72-D946-ABF29D51C4C1}"/>
              </a:ext>
            </a:extLst>
          </p:cNvPr>
          <p:cNvSpPr/>
          <p:nvPr/>
        </p:nvSpPr>
        <p:spPr>
          <a:xfrm rot="5400000">
            <a:off x="4005356" y="3992241"/>
            <a:ext cx="3744000" cy="45719"/>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25" name="Rectangle 24">
            <a:extLst>
              <a:ext uri="{FF2B5EF4-FFF2-40B4-BE49-F238E27FC236}">
                <a16:creationId xmlns:a16="http://schemas.microsoft.com/office/drawing/2014/main" id="{FF41A66A-47A4-06F8-0737-D1253E14AD72}"/>
              </a:ext>
            </a:extLst>
          </p:cNvPr>
          <p:cNvSpPr/>
          <p:nvPr/>
        </p:nvSpPr>
        <p:spPr>
          <a:xfrm>
            <a:off x="2043356" y="3998220"/>
            <a:ext cx="7668000" cy="45719"/>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2" name="Oval 1">
            <a:extLst>
              <a:ext uri="{FF2B5EF4-FFF2-40B4-BE49-F238E27FC236}">
                <a16:creationId xmlns:a16="http://schemas.microsoft.com/office/drawing/2014/main" id="{163DCE26-9CA1-BD0C-991B-E0E0B6028F06}"/>
              </a:ext>
            </a:extLst>
          </p:cNvPr>
          <p:cNvSpPr/>
          <p:nvPr/>
        </p:nvSpPr>
        <p:spPr>
          <a:xfrm>
            <a:off x="10952276" y="307879"/>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249F28-6431-8059-E6D8-B1B75F4CDDF9}"/>
              </a:ext>
            </a:extLst>
          </p:cNvPr>
          <p:cNvSpPr/>
          <p:nvPr/>
        </p:nvSpPr>
        <p:spPr>
          <a:xfrm>
            <a:off x="2133840" y="4303020"/>
            <a:ext cx="3514917" cy="1661993"/>
          </a:xfrm>
          <a:prstGeom prst="rect">
            <a:avLst/>
          </a:prstGeom>
          <a:solidFill>
            <a:srgbClr val="F7F7F3"/>
          </a:solidFill>
        </p:spPr>
        <p:txBody>
          <a:bodyPr wrap="square">
            <a:spAutoFit/>
          </a:bodyPr>
          <a:lstStyle/>
          <a:p>
            <a:pPr algn="r">
              <a:spcBef>
                <a:spcPts val="336"/>
              </a:spcBef>
            </a:pPr>
            <a:r>
              <a:rPr lang="en-US" sz="2400" b="1">
                <a:solidFill>
                  <a:srgbClr val="E4942E"/>
                </a:solidFill>
                <a:latin typeface="Work Sans" pitchFamily="2" charset="0"/>
                <a:ea typeface="Roboto" pitchFamily="2" charset="0"/>
              </a:rPr>
              <a:t>YELLOW NEEDS</a:t>
            </a:r>
          </a:p>
          <a:p>
            <a:pPr algn="r">
              <a:spcBef>
                <a:spcPts val="336"/>
              </a:spcBef>
            </a:pPr>
            <a:r>
              <a:rPr lang="en-US">
                <a:solidFill>
                  <a:srgbClr val="3C4647"/>
                </a:solidFill>
                <a:latin typeface="Work Sans" pitchFamily="2" charset="0"/>
                <a:ea typeface="Roboto" pitchFamily="2" charset="0"/>
              </a:rPr>
              <a:t>Protection from interruptions</a:t>
            </a:r>
          </a:p>
          <a:p>
            <a:pPr algn="r">
              <a:spcBef>
                <a:spcPts val="336"/>
              </a:spcBef>
            </a:pPr>
            <a:r>
              <a:rPr lang="en-US">
                <a:solidFill>
                  <a:srgbClr val="3C4647"/>
                </a:solidFill>
                <a:latin typeface="Work Sans" pitchFamily="2" charset="0"/>
                <a:ea typeface="Roboto" pitchFamily="2" charset="0"/>
              </a:rPr>
              <a:t>Detailed directions</a:t>
            </a:r>
          </a:p>
          <a:p>
            <a:pPr algn="r">
              <a:spcBef>
                <a:spcPts val="336"/>
              </a:spcBef>
            </a:pPr>
            <a:r>
              <a:rPr lang="en-US">
                <a:solidFill>
                  <a:srgbClr val="3C4647"/>
                </a:solidFill>
                <a:latin typeface="Work Sans" pitchFamily="2" charset="0"/>
                <a:ea typeface="Roboto" pitchFamily="2" charset="0"/>
              </a:rPr>
              <a:t>Consistency</a:t>
            </a:r>
          </a:p>
          <a:p>
            <a:pPr algn="r">
              <a:spcBef>
                <a:spcPts val="336"/>
              </a:spcBef>
            </a:pPr>
            <a:endParaRPr lang="en-US" sz="1400">
              <a:solidFill>
                <a:srgbClr val="3C4647"/>
              </a:solidFill>
              <a:latin typeface="Work Sans" pitchFamily="2" charset="0"/>
              <a:ea typeface="Roboto" pitchFamily="2" charset="0"/>
            </a:endParaRPr>
          </a:p>
        </p:txBody>
      </p:sp>
      <p:sp>
        <p:nvSpPr>
          <p:cNvPr id="6" name="Content Placeholder 2">
            <a:extLst>
              <a:ext uri="{FF2B5EF4-FFF2-40B4-BE49-F238E27FC236}">
                <a16:creationId xmlns:a16="http://schemas.microsoft.com/office/drawing/2014/main" id="{B540541D-BFB6-8C47-7033-6AF1F4BBEFF8}"/>
              </a:ext>
            </a:extLst>
          </p:cNvPr>
          <p:cNvSpPr txBox="1">
            <a:spLocks/>
          </p:cNvSpPr>
          <p:nvPr/>
        </p:nvSpPr>
        <p:spPr>
          <a:xfrm>
            <a:off x="6105956" y="2321819"/>
            <a:ext cx="3765418" cy="1676400"/>
          </a:xfrm>
          <a:prstGeom prst="rect">
            <a:avLst/>
          </a:prstGeom>
          <a:solidFill>
            <a:srgbClr val="F7F7F3"/>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a:solidFill>
                  <a:srgbClr val="256B3B"/>
                </a:solidFill>
                <a:latin typeface="Work Sans" pitchFamily="2" charset="0"/>
                <a:ea typeface="Roboto" pitchFamily="2" charset="0"/>
              </a:rPr>
              <a:t>GREEN NEEDS</a:t>
            </a:r>
          </a:p>
          <a:p>
            <a:pPr marL="0" indent="0">
              <a:buFont typeface="Arial" pitchFamily="34" charset="0"/>
              <a:buNone/>
            </a:pPr>
            <a:r>
              <a:rPr lang="en-US" sz="1800">
                <a:solidFill>
                  <a:srgbClr val="3C4647"/>
                </a:solidFill>
                <a:latin typeface="Work Sans" pitchFamily="2" charset="0"/>
                <a:ea typeface="Roboto" pitchFamily="2" charset="0"/>
              </a:rPr>
              <a:t>Competition</a:t>
            </a:r>
          </a:p>
          <a:p>
            <a:pPr marL="0" indent="0">
              <a:buFont typeface="Arial" pitchFamily="34" charset="0"/>
              <a:buNone/>
            </a:pPr>
            <a:r>
              <a:rPr lang="en-US" sz="1800">
                <a:solidFill>
                  <a:srgbClr val="3C4647"/>
                </a:solidFill>
                <a:latin typeface="Work Sans" pitchFamily="2" charset="0"/>
                <a:ea typeface="Roboto" pitchFamily="2" charset="0"/>
              </a:rPr>
              <a:t>Group interaction</a:t>
            </a:r>
          </a:p>
          <a:p>
            <a:pPr marL="0" indent="0">
              <a:buFont typeface="Arial" pitchFamily="34" charset="0"/>
              <a:buNone/>
            </a:pPr>
            <a:r>
              <a:rPr lang="en-US" sz="1800">
                <a:solidFill>
                  <a:srgbClr val="3C4647"/>
                </a:solidFill>
                <a:latin typeface="Work Sans" pitchFamily="2" charset="0"/>
                <a:ea typeface="Roboto" pitchFamily="2" charset="0"/>
              </a:rPr>
              <a:t>Flexibility and varied activities</a:t>
            </a:r>
          </a:p>
        </p:txBody>
      </p:sp>
      <p:sp>
        <p:nvSpPr>
          <p:cNvPr id="8" name="Content Placeholder 2">
            <a:extLst>
              <a:ext uri="{FF2B5EF4-FFF2-40B4-BE49-F238E27FC236}">
                <a16:creationId xmlns:a16="http://schemas.microsoft.com/office/drawing/2014/main" id="{5472F559-F6C7-88DB-D9DB-40E0CE4C7B0B}"/>
              </a:ext>
            </a:extLst>
          </p:cNvPr>
          <p:cNvSpPr txBox="1">
            <a:spLocks/>
          </p:cNvSpPr>
          <p:nvPr/>
        </p:nvSpPr>
        <p:spPr>
          <a:xfrm>
            <a:off x="2730170" y="2321819"/>
            <a:ext cx="2895600" cy="1447800"/>
          </a:xfrm>
          <a:prstGeom prst="rect">
            <a:avLst/>
          </a:prstGeom>
          <a:solidFill>
            <a:srgbClr val="F7F7F3"/>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b="1">
                <a:solidFill>
                  <a:srgbClr val="9E0000"/>
                </a:solidFill>
                <a:latin typeface="Work Sans" pitchFamily="2" charset="0"/>
                <a:ea typeface="Roboto Light" pitchFamily="2" charset="0"/>
              </a:rPr>
              <a:t>RED NEEDS</a:t>
            </a:r>
          </a:p>
          <a:p>
            <a:pPr marL="0" indent="0" algn="r">
              <a:buFont typeface="Arial" pitchFamily="34" charset="0"/>
              <a:buNone/>
            </a:pPr>
            <a:r>
              <a:rPr lang="en-US" sz="1800">
                <a:solidFill>
                  <a:srgbClr val="3C4647"/>
                </a:solidFill>
                <a:latin typeface="Work Sans" pitchFamily="2" charset="0"/>
                <a:ea typeface="Roboto Light" pitchFamily="2" charset="0"/>
              </a:rPr>
              <a:t>Direct authority</a:t>
            </a:r>
          </a:p>
          <a:p>
            <a:pPr marL="0" indent="0" algn="r">
              <a:buFont typeface="Arial" pitchFamily="34" charset="0"/>
              <a:buNone/>
            </a:pPr>
            <a:r>
              <a:rPr lang="en-US" sz="1800">
                <a:solidFill>
                  <a:srgbClr val="3C4647"/>
                </a:solidFill>
                <a:latin typeface="Work Sans" pitchFamily="2" charset="0"/>
                <a:ea typeface="Roboto Light" pitchFamily="2" charset="0"/>
              </a:rPr>
              <a:t>Outlet for energy</a:t>
            </a:r>
          </a:p>
          <a:p>
            <a:pPr marL="0" indent="0" algn="r">
              <a:buFont typeface="Arial" pitchFamily="34" charset="0"/>
              <a:buNone/>
            </a:pPr>
            <a:r>
              <a:rPr lang="en-US" sz="1800">
                <a:solidFill>
                  <a:srgbClr val="3C4647"/>
                </a:solidFill>
                <a:latin typeface="Work Sans" pitchFamily="2" charset="0"/>
                <a:ea typeface="Roboto Light" pitchFamily="2" charset="0"/>
              </a:rPr>
              <a:t>Clear-cut situations</a:t>
            </a:r>
            <a:endParaRPr lang="en-US" sz="2000">
              <a:solidFill>
                <a:srgbClr val="3C4647"/>
              </a:solidFill>
              <a:latin typeface="Work Sans" pitchFamily="2" charset="0"/>
              <a:ea typeface="Roboto" pitchFamily="2" charset="0"/>
            </a:endParaRPr>
          </a:p>
        </p:txBody>
      </p:sp>
    </p:spTree>
    <p:custDataLst>
      <p:tags r:id="rId1"/>
    </p:custDataLst>
    <p:extLst>
      <p:ext uri="{BB962C8B-B14F-4D97-AF65-F5344CB8AC3E}">
        <p14:creationId xmlns:p14="http://schemas.microsoft.com/office/powerpoint/2010/main" val="167820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1"/>
          </p:nvPr>
        </p:nvSpPr>
        <p:spPr>
          <a:xfrm>
            <a:off x="711200" y="837192"/>
            <a:ext cx="9983074" cy="932211"/>
          </a:xfrm>
        </p:spPr>
        <p:txBody>
          <a:bodyPr>
            <a:noAutofit/>
          </a:bodyPr>
          <a:lstStyle/>
          <a:p>
            <a:pPr algn="l">
              <a:lnSpc>
                <a:spcPts val="7500"/>
              </a:lnSpc>
            </a:pPr>
            <a:r>
              <a:rPr lang="en-US" sz="4400" b="1">
                <a:latin typeface="Work Sans" pitchFamily="2" charset="0"/>
                <a:ea typeface="Roboto" panose="02000000000000000000" pitchFamily="2" charset="0"/>
              </a:rPr>
              <a:t>Voicing Your Needs</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5794612" y="-31298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5F41"/>
              </a:solidFill>
              <a:effectLst/>
              <a:uLnTx/>
              <a:uFillTx/>
              <a:latin typeface="Franklin Gothic Book" panose="020B0503020102020204"/>
              <a:ea typeface="+mn-ea"/>
              <a:cs typeface="+mn-cs"/>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711195" y="2447289"/>
            <a:ext cx="10212551" cy="367919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Open the Birkman app to your Needs page. Note the color of your Circle.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Complete the following prompt:</a:t>
            </a: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Work Sans"/>
                <a:ea typeface="+mn-ea"/>
                <a:cs typeface="+mn-cs"/>
              </a:rPr>
              <a:t>It is frustrating when ________ (stressor). It would be helpful if _____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Work Sans"/>
                <a:ea typeface="+mn-ea"/>
                <a:cs typeface="+mn-cs"/>
              </a:rPr>
              <a:t>Example: It is frustrating when others ignore my concerns. It would be helpful if instead of brushing them aside, we had a space or time to discuss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p:txBody>
      </p:sp>
      <p:sp>
        <p:nvSpPr>
          <p:cNvPr id="2" name="Oval 1">
            <a:extLst>
              <a:ext uri="{FF2B5EF4-FFF2-40B4-BE49-F238E27FC236}">
                <a16:creationId xmlns:a16="http://schemas.microsoft.com/office/drawing/2014/main" id="{7C5AD6D3-7B82-441F-0921-A70FBCF13756}"/>
              </a:ext>
            </a:extLst>
          </p:cNvPr>
          <p:cNvSpPr/>
          <p:nvPr/>
        </p:nvSpPr>
        <p:spPr>
          <a:xfrm>
            <a:off x="10262163" y="911728"/>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 name="TextBox 3">
            <a:extLst>
              <a:ext uri="{FF2B5EF4-FFF2-40B4-BE49-F238E27FC236}">
                <a16:creationId xmlns:a16="http://schemas.microsoft.com/office/drawing/2014/main" id="{0CA124CA-A73F-A0BC-1C28-51E5F24F44C5}"/>
              </a:ext>
            </a:extLst>
          </p:cNvPr>
          <p:cNvSpPr txBox="1"/>
          <p:nvPr/>
        </p:nvSpPr>
        <p:spPr>
          <a:xfrm>
            <a:off x="6905617" y="6126479"/>
            <a:ext cx="5286383" cy="369332"/>
          </a:xfrm>
          <a:prstGeom prst="rect">
            <a:avLst/>
          </a:prstGeom>
          <a:solidFill>
            <a:schemeClr val="accent4"/>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FFFFFF"/>
                </a:solidFill>
                <a:effectLst/>
                <a:uLnTx/>
                <a:uFillTx/>
                <a:latin typeface="Work Sans"/>
                <a:ea typeface="+mn-ea"/>
                <a:cs typeface="+mn-cs"/>
              </a:rPr>
              <a:t>MyBirkman</a:t>
            </a:r>
            <a:r>
              <a:rPr kumimoji="0" lang="en-US" sz="1800" b="1" i="0" u="none" strike="noStrike" kern="1200" cap="none" spc="0" normalizeH="0" baseline="0" noProof="0">
                <a:ln>
                  <a:noFill/>
                </a:ln>
                <a:solidFill>
                  <a:srgbClr val="FFFFFF"/>
                </a:solidFill>
                <a:effectLst/>
                <a:uLnTx/>
                <a:uFillTx/>
                <a:latin typeface="Work Sans"/>
                <a:ea typeface="+mn-ea"/>
                <a:cs typeface="+mn-cs"/>
              </a:rPr>
              <a:t> &gt; Needs &gt; Explore Stressors</a:t>
            </a:r>
            <a:endParaRPr kumimoji="0" lang="en-US" sz="1800" b="1" i="0" u="none" strike="noStrike" kern="1200" cap="none" spc="0" normalizeH="0" baseline="0" noProof="0">
              <a:ln>
                <a:noFill/>
              </a:ln>
              <a:solidFill>
                <a:srgbClr val="FFFFFF"/>
              </a:solidFill>
              <a:effectLst/>
              <a:uLnTx/>
              <a:uFillTx/>
              <a:latin typeface="Work Sans" pitchFamily="2" charset="0"/>
              <a:ea typeface="+mn-ea"/>
              <a:cs typeface="+mn-cs"/>
            </a:endParaRPr>
          </a:p>
        </p:txBody>
      </p:sp>
    </p:spTree>
    <p:custDataLst>
      <p:tags r:id="rId1"/>
    </p:custDataLst>
    <p:extLst>
      <p:ext uri="{BB962C8B-B14F-4D97-AF65-F5344CB8AC3E}">
        <p14:creationId xmlns:p14="http://schemas.microsoft.com/office/powerpoint/2010/main" val="286653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813270-496B-628A-5A5C-1A8278A98958}"/>
              </a:ext>
            </a:extLst>
          </p:cNvPr>
          <p:cNvSpPr/>
          <p:nvPr/>
        </p:nvSpPr>
        <p:spPr>
          <a:xfrm>
            <a:off x="7759623" y="4657060"/>
            <a:ext cx="4432377" cy="22009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B89CC-F382-25B8-14C9-5E88D59EA094}"/>
              </a:ext>
            </a:extLst>
          </p:cNvPr>
          <p:cNvSpPr/>
          <p:nvPr/>
        </p:nvSpPr>
        <p:spPr>
          <a:xfrm>
            <a:off x="5550195" y="4657060"/>
            <a:ext cx="2218525" cy="2200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8A56E0-3B49-798E-ECB3-DF0A60BAC7A9}"/>
              </a:ext>
            </a:extLst>
          </p:cNvPr>
          <p:cNvSpPr/>
          <p:nvPr/>
        </p:nvSpPr>
        <p:spPr>
          <a:xfrm>
            <a:off x="2194378" y="4657060"/>
            <a:ext cx="3355817" cy="2200940"/>
          </a:xfrm>
          <a:prstGeom prst="rect">
            <a:avLst/>
          </a:prstGeom>
          <a:solidFill>
            <a:srgbClr val="7E1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DD1D2-7768-D1D9-1DEA-2361D4A6A54A}"/>
              </a:ext>
            </a:extLst>
          </p:cNvPr>
          <p:cNvSpPr/>
          <p:nvPr/>
        </p:nvSpPr>
        <p:spPr>
          <a:xfrm>
            <a:off x="-1" y="4657060"/>
            <a:ext cx="2194379" cy="22009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D59D318-4DE1-676D-2491-3B15BF6F25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50" t="12585" r="9133" b="3763"/>
          <a:stretch/>
        </p:blipFill>
        <p:spPr>
          <a:xfrm>
            <a:off x="5739728" y="4865501"/>
            <a:ext cx="1830362" cy="1822376"/>
          </a:xfrm>
          <a:prstGeom prst="rect">
            <a:avLst/>
          </a:prstGeom>
        </p:spPr>
      </p:pic>
      <p:pic>
        <p:nvPicPr>
          <p:cNvPr id="7" name="Graphic 6">
            <a:extLst>
              <a:ext uri="{FF2B5EF4-FFF2-40B4-BE49-F238E27FC236}">
                <a16:creationId xmlns:a16="http://schemas.microsoft.com/office/drawing/2014/main" id="{4CBF0FF6-886F-3931-5B46-61D01BFF5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2835867" y="4478802"/>
            <a:ext cx="1822376" cy="2595774"/>
          </a:xfrm>
          <a:prstGeom prst="rect">
            <a:avLst/>
          </a:prstGeom>
        </p:spPr>
      </p:pic>
      <p:sp>
        <p:nvSpPr>
          <p:cNvPr id="2" name="Freeform 3">
            <a:extLst>
              <a:ext uri="{FF2B5EF4-FFF2-40B4-BE49-F238E27FC236}">
                <a16:creationId xmlns:a16="http://schemas.microsoft.com/office/drawing/2014/main" id="{1BE7B8C4-631E-3031-9BCB-FF7115416490}"/>
              </a:ext>
            </a:extLst>
          </p:cNvPr>
          <p:cNvSpPr>
            <a:spLocks noChangeAspect="1"/>
          </p:cNvSpPr>
          <p:nvPr/>
        </p:nvSpPr>
        <p:spPr>
          <a:xfrm>
            <a:off x="880790" y="939800"/>
            <a:ext cx="2268810" cy="372288"/>
          </a:xfrm>
          <a:custGeom>
            <a:avLst/>
            <a:gdLst/>
            <a:ahLst/>
            <a:cxnLst/>
            <a:rect l="l" t="t" r="r" b="b"/>
            <a:pathLst>
              <a:path w="3759497" h="657912">
                <a:moveTo>
                  <a:pt x="0" y="0"/>
                </a:moveTo>
                <a:lnTo>
                  <a:pt x="3759497" y="0"/>
                </a:lnTo>
                <a:lnTo>
                  <a:pt x="3759497" y="657912"/>
                </a:lnTo>
                <a:lnTo>
                  <a:pt x="0" y="657912"/>
                </a:lnTo>
                <a:lnTo>
                  <a:pt x="0" y="0"/>
                </a:lnTo>
                <a:close/>
              </a:path>
            </a:pathLst>
          </a:custGeom>
          <a:blipFill>
            <a:blip r:embed="rId8"/>
            <a:stretch>
              <a:fillRect l="667" r="6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Content Placeholder 2">
            <a:extLst>
              <a:ext uri="{FF2B5EF4-FFF2-40B4-BE49-F238E27FC236}">
                <a16:creationId xmlns:a16="http://schemas.microsoft.com/office/drawing/2014/main" id="{FD814F93-667D-3C93-F74B-201005C64CBE}"/>
              </a:ext>
            </a:extLst>
          </p:cNvPr>
          <p:cNvSpPr txBox="1">
            <a:spLocks/>
          </p:cNvSpPr>
          <p:nvPr/>
        </p:nvSpPr>
        <p:spPr>
          <a:xfrm>
            <a:off x="8273973" y="5137681"/>
            <a:ext cx="3675583" cy="127801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b="1">
                <a:latin typeface="Work Sans" pitchFamily="2" charset="0"/>
              </a:rPr>
              <a:t>See the world</a:t>
            </a:r>
          </a:p>
          <a:p>
            <a:pPr algn="r"/>
            <a:r>
              <a:rPr lang="en-US" sz="3600" b="1">
                <a:latin typeface="Work Sans" pitchFamily="2" charset="0"/>
              </a:rPr>
              <a:t>differently.</a:t>
            </a:r>
          </a:p>
        </p:txBody>
      </p:sp>
      <p:pic>
        <p:nvPicPr>
          <p:cNvPr id="6" name="Graphic 5">
            <a:extLst>
              <a:ext uri="{FF2B5EF4-FFF2-40B4-BE49-F238E27FC236}">
                <a16:creationId xmlns:a16="http://schemas.microsoft.com/office/drawing/2014/main" id="{9DDD3571-E747-1150-107F-F258E2BD8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236" y="4865502"/>
            <a:ext cx="1927745" cy="1927745"/>
          </a:xfrm>
          <a:prstGeom prst="rect">
            <a:avLst/>
          </a:prstGeom>
        </p:spPr>
      </p:pic>
      <p:sp>
        <p:nvSpPr>
          <p:cNvPr id="3" name="TextBox 17">
            <a:extLst>
              <a:ext uri="{FF2B5EF4-FFF2-40B4-BE49-F238E27FC236}">
                <a16:creationId xmlns:a16="http://schemas.microsoft.com/office/drawing/2014/main" id="{C40C112A-FEAF-FE96-AD81-B1E2C0CD18C8}"/>
              </a:ext>
            </a:extLst>
          </p:cNvPr>
          <p:cNvSpPr txBox="1"/>
          <p:nvPr/>
        </p:nvSpPr>
        <p:spPr>
          <a:xfrm>
            <a:off x="880790" y="2196004"/>
            <a:ext cx="10072960" cy="8888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13"/>
              </a:lnSpc>
            </a:pPr>
            <a:r>
              <a:rPr lang="en-US" sz="6000" b="1" spc="-274" dirty="0">
                <a:solidFill>
                  <a:srgbClr val="191919"/>
                </a:solidFill>
                <a:latin typeface="Work Sans"/>
              </a:rPr>
              <a:t>Welcome!</a:t>
            </a:r>
            <a:endParaRPr lang="en-US" dirty="0"/>
          </a:p>
        </p:txBody>
      </p:sp>
      <p:sp>
        <p:nvSpPr>
          <p:cNvPr id="12" name="Content Placeholder 2">
            <a:extLst>
              <a:ext uri="{FF2B5EF4-FFF2-40B4-BE49-F238E27FC236}">
                <a16:creationId xmlns:a16="http://schemas.microsoft.com/office/drawing/2014/main" id="{B498E787-19EE-F911-9A21-2385B783462D}"/>
              </a:ext>
            </a:extLst>
          </p:cNvPr>
          <p:cNvSpPr txBox="1">
            <a:spLocks/>
          </p:cNvSpPr>
          <p:nvPr/>
        </p:nvSpPr>
        <p:spPr>
          <a:xfrm>
            <a:off x="880791" y="3780408"/>
            <a:ext cx="4902790" cy="505044"/>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chemeClr val="bg1"/>
              </a:solidFill>
              <a:latin typeface="Work Sans" pitchFamily="2" charset="0"/>
            </a:endParaRPr>
          </a:p>
        </p:txBody>
      </p:sp>
      <p:sp>
        <p:nvSpPr>
          <p:cNvPr id="13" name="Subtitle 2">
            <a:extLst>
              <a:ext uri="{FF2B5EF4-FFF2-40B4-BE49-F238E27FC236}">
                <a16:creationId xmlns:a16="http://schemas.microsoft.com/office/drawing/2014/main" id="{6D5908F3-2AD8-A6DB-5D54-4DC3E3CA8EDC}"/>
              </a:ext>
            </a:extLst>
          </p:cNvPr>
          <p:cNvSpPr txBox="1">
            <a:spLocks/>
          </p:cNvSpPr>
          <p:nvPr/>
        </p:nvSpPr>
        <p:spPr>
          <a:xfrm>
            <a:off x="880790" y="2884311"/>
            <a:ext cx="7396084" cy="90046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3200" dirty="0">
                <a:solidFill>
                  <a:schemeClr val="accent4"/>
                </a:solidFill>
                <a:latin typeface="Franklin Gothic ATF"/>
                <a:ea typeface="Roboto"/>
              </a:rPr>
              <a:t>Please complete this 30 second survey.</a:t>
            </a:r>
            <a:endParaRPr lang="en-US" sz="3200" dirty="0">
              <a:solidFill>
                <a:schemeClr val="accent4"/>
              </a:solidFill>
              <a:latin typeface="Franklin Gothic ATF" panose="020B0503060602040204" pitchFamily="34" charset="0"/>
              <a:ea typeface="Roboto" panose="02000000000000000000" pitchFamily="2" charset="0"/>
            </a:endParaRPr>
          </a:p>
        </p:txBody>
      </p:sp>
      <p:pic>
        <p:nvPicPr>
          <p:cNvPr id="16" name="Picture 15">
            <a:extLst>
              <a:ext uri="{FF2B5EF4-FFF2-40B4-BE49-F238E27FC236}">
                <a16:creationId xmlns:a16="http://schemas.microsoft.com/office/drawing/2014/main" id="{7B532E0A-FB46-B3EB-DADF-4A2B43A9887A}"/>
              </a:ext>
            </a:extLst>
          </p:cNvPr>
          <p:cNvPicPr>
            <a:picLocks noChangeAspect="1"/>
          </p:cNvPicPr>
          <p:nvPr/>
        </p:nvPicPr>
        <p:blipFill rotWithShape="1">
          <a:blip r:embed="rId11"/>
          <a:srcRect l="9629" t="8701" r="11972" b="17081"/>
          <a:stretch/>
        </p:blipFill>
        <p:spPr>
          <a:xfrm>
            <a:off x="9640715" y="469373"/>
            <a:ext cx="1585829" cy="1131790"/>
          </a:xfrm>
          <a:prstGeom prst="rect">
            <a:avLst/>
          </a:prstGeom>
        </p:spPr>
      </p:pic>
      <p:pic>
        <p:nvPicPr>
          <p:cNvPr id="14" name="Picture 13" descr="A qr code with text&#10;&#10;Description automatically generated">
            <a:extLst>
              <a:ext uri="{FF2B5EF4-FFF2-40B4-BE49-F238E27FC236}">
                <a16:creationId xmlns:a16="http://schemas.microsoft.com/office/drawing/2014/main" id="{5272F4B9-C9C9-41B0-F845-DFAEAEEB7CEF}"/>
              </a:ext>
            </a:extLst>
          </p:cNvPr>
          <p:cNvPicPr>
            <a:picLocks noChangeAspect="1"/>
          </p:cNvPicPr>
          <p:nvPr/>
        </p:nvPicPr>
        <p:blipFill>
          <a:blip r:embed="rId12">
            <a:alphaModFix amt="96000"/>
          </a:blip>
          <a:srcRect r="909" b="17986"/>
          <a:stretch/>
        </p:blipFill>
        <p:spPr>
          <a:xfrm>
            <a:off x="9776085" y="2357017"/>
            <a:ext cx="1315087" cy="1373155"/>
          </a:xfrm>
          <a:prstGeom prst="rect">
            <a:avLst/>
          </a:prstGeom>
          <a:effectLst>
            <a:outerShdw blurRad="292100" dir="2700000">
              <a:srgbClr val="000000">
                <a:alpha val="40000"/>
              </a:srgbClr>
            </a:outerShdw>
          </a:effectLst>
        </p:spPr>
      </p:pic>
    </p:spTree>
    <p:custDataLst>
      <p:tags r:id="rId1"/>
    </p:custDataLst>
    <p:extLst>
      <p:ext uri="{BB962C8B-B14F-4D97-AF65-F5344CB8AC3E}">
        <p14:creationId xmlns:p14="http://schemas.microsoft.com/office/powerpoint/2010/main" val="142175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C7D12D-B15B-4A42-2279-CCE6262B5AB5}"/>
              </a:ext>
            </a:extLst>
          </p:cNvPr>
          <p:cNvPicPr>
            <a:picLocks noChangeAspect="1"/>
          </p:cNvPicPr>
          <p:nvPr/>
        </p:nvPicPr>
        <p:blipFill>
          <a:blip r:embed="rId4"/>
          <a:stretch>
            <a:fillRect/>
          </a:stretch>
        </p:blipFill>
        <p:spPr>
          <a:xfrm>
            <a:off x="938290" y="2318883"/>
            <a:ext cx="1189052" cy="1189052"/>
          </a:xfrm>
          <a:prstGeom prst="ellipse">
            <a:avLst/>
          </a:prstGeom>
          <a:solidFill>
            <a:srgbClr val="9D0B0F"/>
          </a:solidFill>
        </p:spPr>
      </p:pic>
      <p:pic>
        <p:nvPicPr>
          <p:cNvPr id="9" name="Picture 8">
            <a:extLst>
              <a:ext uri="{FF2B5EF4-FFF2-40B4-BE49-F238E27FC236}">
                <a16:creationId xmlns:a16="http://schemas.microsoft.com/office/drawing/2014/main" id="{76DE0944-F592-B137-C7D8-DDAECFAB5DE1}"/>
              </a:ext>
            </a:extLst>
          </p:cNvPr>
          <p:cNvPicPr>
            <a:picLocks noChangeAspect="1"/>
          </p:cNvPicPr>
          <p:nvPr/>
        </p:nvPicPr>
        <p:blipFill>
          <a:blip r:embed="rId5"/>
          <a:stretch>
            <a:fillRect/>
          </a:stretch>
        </p:blipFill>
        <p:spPr>
          <a:xfrm>
            <a:off x="3185870" y="2350237"/>
            <a:ext cx="1186264" cy="1188720"/>
          </a:xfrm>
          <a:prstGeom prst="ellipse">
            <a:avLst/>
          </a:prstGeom>
        </p:spPr>
      </p:pic>
      <p:pic>
        <p:nvPicPr>
          <p:cNvPr id="10" name="Picture 9">
            <a:extLst>
              <a:ext uri="{FF2B5EF4-FFF2-40B4-BE49-F238E27FC236}">
                <a16:creationId xmlns:a16="http://schemas.microsoft.com/office/drawing/2014/main" id="{C54814DF-874B-AF53-0BE8-EFD622D7E2A8}"/>
              </a:ext>
            </a:extLst>
          </p:cNvPr>
          <p:cNvPicPr>
            <a:picLocks noChangeAspect="1"/>
          </p:cNvPicPr>
          <p:nvPr/>
        </p:nvPicPr>
        <p:blipFill>
          <a:blip r:embed="rId6"/>
          <a:stretch>
            <a:fillRect/>
          </a:stretch>
        </p:blipFill>
        <p:spPr>
          <a:xfrm>
            <a:off x="5419980" y="2342039"/>
            <a:ext cx="1188720" cy="1188720"/>
          </a:xfrm>
          <a:prstGeom prst="ellipse">
            <a:avLst/>
          </a:prstGeom>
        </p:spPr>
      </p:pic>
      <p:sp>
        <p:nvSpPr>
          <p:cNvPr id="11" name="TextBox 10">
            <a:extLst>
              <a:ext uri="{FF2B5EF4-FFF2-40B4-BE49-F238E27FC236}">
                <a16:creationId xmlns:a16="http://schemas.microsoft.com/office/drawing/2014/main" id="{36D5C6EF-849A-736B-4BBD-65F43166A153}"/>
              </a:ext>
            </a:extLst>
          </p:cNvPr>
          <p:cNvSpPr txBox="1"/>
          <p:nvPr/>
        </p:nvSpPr>
        <p:spPr>
          <a:xfrm>
            <a:off x="7152282" y="3655575"/>
            <a:ext cx="2310909" cy="369332"/>
          </a:xfrm>
          <a:prstGeom prst="rect">
            <a:avLst/>
          </a:prstGeom>
          <a:noFill/>
        </p:spPr>
        <p:txBody>
          <a:bodyPr wrap="square" rtlCol="0">
            <a:spAutoFit/>
          </a:bodyPr>
          <a:lstStyle/>
          <a:p>
            <a:pPr algn="ctr"/>
            <a:r>
              <a:rPr lang="en-US" b="1">
                <a:solidFill>
                  <a:srgbClr val="00734A"/>
                </a:solidFill>
                <a:latin typeface="Work Sans" pitchFamily="2" charset="0"/>
              </a:rPr>
              <a:t>Social Service</a:t>
            </a:r>
          </a:p>
        </p:txBody>
      </p:sp>
      <p:sp>
        <p:nvSpPr>
          <p:cNvPr id="12" name="TextBox 11">
            <a:extLst>
              <a:ext uri="{FF2B5EF4-FFF2-40B4-BE49-F238E27FC236}">
                <a16:creationId xmlns:a16="http://schemas.microsoft.com/office/drawing/2014/main" id="{9C4E28D3-B693-9433-13E3-79F3FD21799E}"/>
              </a:ext>
            </a:extLst>
          </p:cNvPr>
          <p:cNvSpPr txBox="1"/>
          <p:nvPr/>
        </p:nvSpPr>
        <p:spPr>
          <a:xfrm>
            <a:off x="9857929" y="3620723"/>
            <a:ext cx="1560180" cy="369332"/>
          </a:xfrm>
          <a:prstGeom prst="rect">
            <a:avLst/>
          </a:prstGeom>
          <a:noFill/>
        </p:spPr>
        <p:txBody>
          <a:bodyPr wrap="square" rtlCol="0">
            <a:spAutoFit/>
          </a:bodyPr>
          <a:lstStyle/>
          <a:p>
            <a:pPr algn="ctr"/>
            <a:r>
              <a:rPr lang="en-US" b="1">
                <a:solidFill>
                  <a:srgbClr val="00734A"/>
                </a:solidFill>
                <a:latin typeface="Work Sans" pitchFamily="2" charset="0"/>
              </a:rPr>
              <a:t>Persuasive</a:t>
            </a:r>
          </a:p>
        </p:txBody>
      </p:sp>
      <p:pic>
        <p:nvPicPr>
          <p:cNvPr id="13" name="Picture 12">
            <a:extLst>
              <a:ext uri="{FF2B5EF4-FFF2-40B4-BE49-F238E27FC236}">
                <a16:creationId xmlns:a16="http://schemas.microsoft.com/office/drawing/2014/main" id="{0B2A3AEA-15B8-0DDC-2799-B7B21578F2C8}"/>
              </a:ext>
            </a:extLst>
          </p:cNvPr>
          <p:cNvPicPr>
            <a:picLocks noChangeAspect="1"/>
          </p:cNvPicPr>
          <p:nvPr/>
        </p:nvPicPr>
        <p:blipFill>
          <a:blip r:embed="rId7"/>
          <a:stretch>
            <a:fillRect/>
          </a:stretch>
        </p:blipFill>
        <p:spPr>
          <a:xfrm>
            <a:off x="10043659" y="2318883"/>
            <a:ext cx="1188720" cy="1188720"/>
          </a:xfrm>
          <a:prstGeom prst="ellipse">
            <a:avLst/>
          </a:prstGeom>
        </p:spPr>
      </p:pic>
      <p:pic>
        <p:nvPicPr>
          <p:cNvPr id="14" name="Picture 13">
            <a:extLst>
              <a:ext uri="{FF2B5EF4-FFF2-40B4-BE49-F238E27FC236}">
                <a16:creationId xmlns:a16="http://schemas.microsoft.com/office/drawing/2014/main" id="{BD5F6146-0B4D-2DE5-6C4D-1450B11585C3}"/>
              </a:ext>
            </a:extLst>
          </p:cNvPr>
          <p:cNvPicPr>
            <a:picLocks noChangeAspect="1"/>
          </p:cNvPicPr>
          <p:nvPr/>
        </p:nvPicPr>
        <p:blipFill>
          <a:blip r:embed="rId8"/>
          <a:stretch>
            <a:fillRect/>
          </a:stretch>
        </p:blipFill>
        <p:spPr>
          <a:xfrm>
            <a:off x="7756240" y="2344889"/>
            <a:ext cx="1188720" cy="1188720"/>
          </a:xfrm>
          <a:prstGeom prst="ellipse">
            <a:avLst/>
          </a:prstGeom>
        </p:spPr>
      </p:pic>
      <p:sp>
        <p:nvSpPr>
          <p:cNvPr id="15" name="TextBox 14">
            <a:extLst>
              <a:ext uri="{FF2B5EF4-FFF2-40B4-BE49-F238E27FC236}">
                <a16:creationId xmlns:a16="http://schemas.microsoft.com/office/drawing/2014/main" id="{A4DE8C18-5DDF-0711-7DFE-1F2C094FD5E3}"/>
              </a:ext>
            </a:extLst>
          </p:cNvPr>
          <p:cNvSpPr txBox="1"/>
          <p:nvPr/>
        </p:nvSpPr>
        <p:spPr>
          <a:xfrm>
            <a:off x="9896846" y="5398250"/>
            <a:ext cx="1482346" cy="369332"/>
          </a:xfrm>
          <a:prstGeom prst="rect">
            <a:avLst/>
          </a:prstGeom>
          <a:noFill/>
        </p:spPr>
        <p:txBody>
          <a:bodyPr wrap="square" rtlCol="0">
            <a:spAutoFit/>
          </a:bodyPr>
          <a:lstStyle/>
          <a:p>
            <a:pPr algn="ctr"/>
            <a:r>
              <a:rPr lang="en-US" b="1">
                <a:solidFill>
                  <a:srgbClr val="005DA3"/>
                </a:solidFill>
                <a:latin typeface="Work Sans" pitchFamily="2" charset="0"/>
              </a:rPr>
              <a:t>Musical</a:t>
            </a:r>
          </a:p>
        </p:txBody>
      </p:sp>
      <p:sp>
        <p:nvSpPr>
          <p:cNvPr id="16" name="TextBox 15">
            <a:extLst>
              <a:ext uri="{FF2B5EF4-FFF2-40B4-BE49-F238E27FC236}">
                <a16:creationId xmlns:a16="http://schemas.microsoft.com/office/drawing/2014/main" id="{B27023BE-B583-C46B-7166-68D99E2E58B8}"/>
              </a:ext>
            </a:extLst>
          </p:cNvPr>
          <p:cNvSpPr txBox="1"/>
          <p:nvPr/>
        </p:nvSpPr>
        <p:spPr>
          <a:xfrm>
            <a:off x="7482416" y="5402270"/>
            <a:ext cx="1728473" cy="369332"/>
          </a:xfrm>
          <a:prstGeom prst="rect">
            <a:avLst/>
          </a:prstGeom>
          <a:noFill/>
        </p:spPr>
        <p:txBody>
          <a:bodyPr wrap="square" rtlCol="0">
            <a:spAutoFit/>
          </a:bodyPr>
          <a:lstStyle/>
          <a:p>
            <a:pPr algn="ctr"/>
            <a:r>
              <a:rPr lang="en-US" b="1">
                <a:solidFill>
                  <a:srgbClr val="005DA3"/>
                </a:solidFill>
                <a:latin typeface="Work Sans" pitchFamily="2" charset="0"/>
              </a:rPr>
              <a:t>Literary</a:t>
            </a:r>
          </a:p>
        </p:txBody>
      </p:sp>
      <p:sp>
        <p:nvSpPr>
          <p:cNvPr id="17" name="TextBox 16">
            <a:extLst>
              <a:ext uri="{FF2B5EF4-FFF2-40B4-BE49-F238E27FC236}">
                <a16:creationId xmlns:a16="http://schemas.microsoft.com/office/drawing/2014/main" id="{DF69070E-FF9F-0700-C6AC-7E79A3236122}"/>
              </a:ext>
            </a:extLst>
          </p:cNvPr>
          <p:cNvSpPr txBox="1"/>
          <p:nvPr/>
        </p:nvSpPr>
        <p:spPr>
          <a:xfrm>
            <a:off x="5357816" y="5399420"/>
            <a:ext cx="1390882" cy="369332"/>
          </a:xfrm>
          <a:prstGeom prst="rect">
            <a:avLst/>
          </a:prstGeom>
          <a:noFill/>
        </p:spPr>
        <p:txBody>
          <a:bodyPr wrap="square" rtlCol="0">
            <a:spAutoFit/>
          </a:bodyPr>
          <a:lstStyle/>
          <a:p>
            <a:pPr algn="ctr"/>
            <a:r>
              <a:rPr lang="en-US" b="1">
                <a:solidFill>
                  <a:srgbClr val="005DA3"/>
                </a:solidFill>
                <a:latin typeface="Work Sans" pitchFamily="2" charset="0"/>
              </a:rPr>
              <a:t>Artistic</a:t>
            </a:r>
          </a:p>
        </p:txBody>
      </p:sp>
      <p:pic>
        <p:nvPicPr>
          <p:cNvPr id="18" name="Picture 17">
            <a:extLst>
              <a:ext uri="{FF2B5EF4-FFF2-40B4-BE49-F238E27FC236}">
                <a16:creationId xmlns:a16="http://schemas.microsoft.com/office/drawing/2014/main" id="{155F1E79-5966-BE93-1BE9-BAC755342A7B}"/>
              </a:ext>
            </a:extLst>
          </p:cNvPr>
          <p:cNvPicPr>
            <a:picLocks noChangeAspect="1"/>
          </p:cNvPicPr>
          <p:nvPr/>
        </p:nvPicPr>
        <p:blipFill>
          <a:blip r:embed="rId9"/>
          <a:stretch>
            <a:fillRect/>
          </a:stretch>
        </p:blipFill>
        <p:spPr>
          <a:xfrm>
            <a:off x="10043659" y="4174861"/>
            <a:ext cx="1188720" cy="1188720"/>
          </a:xfrm>
          <a:prstGeom prst="ellipse">
            <a:avLst/>
          </a:prstGeom>
        </p:spPr>
      </p:pic>
      <p:pic>
        <p:nvPicPr>
          <p:cNvPr id="19" name="Picture 18">
            <a:extLst>
              <a:ext uri="{FF2B5EF4-FFF2-40B4-BE49-F238E27FC236}">
                <a16:creationId xmlns:a16="http://schemas.microsoft.com/office/drawing/2014/main" id="{83830510-E0CA-9811-9708-FFA52457C9DA}"/>
              </a:ext>
            </a:extLst>
          </p:cNvPr>
          <p:cNvPicPr>
            <a:picLocks noChangeAspect="1"/>
          </p:cNvPicPr>
          <p:nvPr/>
        </p:nvPicPr>
        <p:blipFill>
          <a:blip r:embed="rId10"/>
          <a:stretch>
            <a:fillRect/>
          </a:stretch>
        </p:blipFill>
        <p:spPr>
          <a:xfrm>
            <a:off x="5460877" y="4187544"/>
            <a:ext cx="1188720" cy="1188720"/>
          </a:xfrm>
          <a:prstGeom prst="ellipse">
            <a:avLst/>
          </a:prstGeom>
        </p:spPr>
      </p:pic>
      <p:pic>
        <p:nvPicPr>
          <p:cNvPr id="20" name="Picture 19">
            <a:extLst>
              <a:ext uri="{FF2B5EF4-FFF2-40B4-BE49-F238E27FC236}">
                <a16:creationId xmlns:a16="http://schemas.microsoft.com/office/drawing/2014/main" id="{4883C689-4E5B-A45F-EBA3-B368B94CF3E8}"/>
              </a:ext>
            </a:extLst>
          </p:cNvPr>
          <p:cNvPicPr>
            <a:picLocks noChangeAspect="1"/>
          </p:cNvPicPr>
          <p:nvPr/>
        </p:nvPicPr>
        <p:blipFill>
          <a:blip r:embed="rId11"/>
          <a:stretch>
            <a:fillRect/>
          </a:stretch>
        </p:blipFill>
        <p:spPr>
          <a:xfrm>
            <a:off x="7752268" y="4190394"/>
            <a:ext cx="1188720" cy="1188720"/>
          </a:xfrm>
          <a:prstGeom prst="ellipse">
            <a:avLst/>
          </a:prstGeom>
        </p:spPr>
      </p:pic>
      <p:sp>
        <p:nvSpPr>
          <p:cNvPr id="21" name="TextBox 20">
            <a:extLst>
              <a:ext uri="{FF2B5EF4-FFF2-40B4-BE49-F238E27FC236}">
                <a16:creationId xmlns:a16="http://schemas.microsoft.com/office/drawing/2014/main" id="{3CB7F8D4-2A9F-F121-9A90-FCDC73745EBA}"/>
              </a:ext>
            </a:extLst>
          </p:cNvPr>
          <p:cNvSpPr txBox="1"/>
          <p:nvPr/>
        </p:nvSpPr>
        <p:spPr>
          <a:xfrm>
            <a:off x="3019442" y="5407618"/>
            <a:ext cx="1596954" cy="369332"/>
          </a:xfrm>
          <a:prstGeom prst="rect">
            <a:avLst/>
          </a:prstGeom>
          <a:noFill/>
        </p:spPr>
        <p:txBody>
          <a:bodyPr wrap="square" rtlCol="0">
            <a:spAutoFit/>
          </a:bodyPr>
          <a:lstStyle/>
          <a:p>
            <a:pPr algn="ctr"/>
            <a:r>
              <a:rPr lang="en-US" b="1">
                <a:solidFill>
                  <a:srgbClr val="EF9101"/>
                </a:solidFill>
                <a:latin typeface="Work Sans" pitchFamily="2" charset="0"/>
              </a:rPr>
              <a:t>Numerical</a:t>
            </a:r>
          </a:p>
        </p:txBody>
      </p:sp>
      <p:sp>
        <p:nvSpPr>
          <p:cNvPr id="22" name="TextBox 21">
            <a:extLst>
              <a:ext uri="{FF2B5EF4-FFF2-40B4-BE49-F238E27FC236}">
                <a16:creationId xmlns:a16="http://schemas.microsoft.com/office/drawing/2014/main" id="{9753206E-85C5-2AD0-9820-B3DBBCEDAD61}"/>
              </a:ext>
            </a:extLst>
          </p:cNvPr>
          <p:cNvSpPr txBox="1"/>
          <p:nvPr/>
        </p:nvSpPr>
        <p:spPr>
          <a:xfrm>
            <a:off x="556517" y="5376264"/>
            <a:ext cx="2030100" cy="369332"/>
          </a:xfrm>
          <a:prstGeom prst="rect">
            <a:avLst/>
          </a:prstGeom>
          <a:noFill/>
        </p:spPr>
        <p:txBody>
          <a:bodyPr wrap="square" rtlCol="0">
            <a:spAutoFit/>
          </a:bodyPr>
          <a:lstStyle/>
          <a:p>
            <a:pPr algn="ctr"/>
            <a:r>
              <a:rPr lang="en-US" b="1">
                <a:solidFill>
                  <a:srgbClr val="EF9101"/>
                </a:solidFill>
                <a:latin typeface="Work Sans" pitchFamily="2" charset="0"/>
              </a:rPr>
              <a:t>Administrative</a:t>
            </a:r>
          </a:p>
        </p:txBody>
      </p:sp>
      <p:pic>
        <p:nvPicPr>
          <p:cNvPr id="23" name="Picture 22">
            <a:extLst>
              <a:ext uri="{FF2B5EF4-FFF2-40B4-BE49-F238E27FC236}">
                <a16:creationId xmlns:a16="http://schemas.microsoft.com/office/drawing/2014/main" id="{AECB0714-9483-2CC9-788C-11EA08E8073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75175" y="4164388"/>
            <a:ext cx="1188720" cy="1188720"/>
          </a:xfrm>
          <a:prstGeom prst="ellipse">
            <a:avLst/>
          </a:prstGeom>
        </p:spPr>
      </p:pic>
      <p:pic>
        <p:nvPicPr>
          <p:cNvPr id="24" name="Picture 23" descr="A white and orange calculator with numbers&#10;&#10;Description automatically generated">
            <a:extLst>
              <a:ext uri="{FF2B5EF4-FFF2-40B4-BE49-F238E27FC236}">
                <a16:creationId xmlns:a16="http://schemas.microsoft.com/office/drawing/2014/main" id="{9574EEFC-B8E2-6389-6527-961757DE1D7E}"/>
              </a:ext>
            </a:extLst>
          </p:cNvPr>
          <p:cNvPicPr>
            <a:picLocks noChangeAspect="1"/>
          </p:cNvPicPr>
          <p:nvPr/>
        </p:nvPicPr>
        <p:blipFill>
          <a:blip r:embed="rId13"/>
          <a:stretch>
            <a:fillRect/>
          </a:stretch>
        </p:blipFill>
        <p:spPr>
          <a:xfrm>
            <a:off x="3220417" y="4195742"/>
            <a:ext cx="1194620" cy="1185167"/>
          </a:xfrm>
          <a:prstGeom prst="ellipse">
            <a:avLst/>
          </a:prstGeom>
        </p:spPr>
      </p:pic>
      <p:sp>
        <p:nvSpPr>
          <p:cNvPr id="25" name="Title 24">
            <a:extLst>
              <a:ext uri="{FF2B5EF4-FFF2-40B4-BE49-F238E27FC236}">
                <a16:creationId xmlns:a16="http://schemas.microsoft.com/office/drawing/2014/main" id="{583F3B0D-6771-88C6-F823-188E4682DE1E}"/>
              </a:ext>
            </a:extLst>
          </p:cNvPr>
          <p:cNvSpPr>
            <a:spLocks noGrp="1"/>
          </p:cNvSpPr>
          <p:nvPr>
            <p:ph type="title"/>
          </p:nvPr>
        </p:nvSpPr>
        <p:spPr/>
        <p:txBody>
          <a:bodyPr/>
          <a:lstStyle/>
          <a:p>
            <a:r>
              <a:rPr lang="en-US">
                <a:latin typeface="Work Sans" pitchFamily="2" charset="0"/>
              </a:rPr>
              <a:t>Interests</a:t>
            </a:r>
          </a:p>
        </p:txBody>
      </p:sp>
      <p:sp>
        <p:nvSpPr>
          <p:cNvPr id="27" name="TextBox 26">
            <a:extLst>
              <a:ext uri="{FF2B5EF4-FFF2-40B4-BE49-F238E27FC236}">
                <a16:creationId xmlns:a16="http://schemas.microsoft.com/office/drawing/2014/main" id="{06198920-6BE3-BAFB-F98B-C117FC08A41C}"/>
              </a:ext>
            </a:extLst>
          </p:cNvPr>
          <p:cNvSpPr txBox="1"/>
          <p:nvPr/>
        </p:nvSpPr>
        <p:spPr>
          <a:xfrm>
            <a:off x="799283" y="3633709"/>
            <a:ext cx="1482346" cy="369332"/>
          </a:xfrm>
          <a:prstGeom prst="rect">
            <a:avLst/>
          </a:prstGeom>
          <a:noFill/>
        </p:spPr>
        <p:txBody>
          <a:bodyPr wrap="square" rtlCol="0">
            <a:spAutoFit/>
          </a:bodyPr>
          <a:lstStyle/>
          <a:p>
            <a:pPr algn="ctr"/>
            <a:r>
              <a:rPr lang="en-US" b="1">
                <a:solidFill>
                  <a:srgbClr val="9D0B0F"/>
                </a:solidFill>
                <a:latin typeface="Work Sans" pitchFamily="2" charset="0"/>
              </a:rPr>
              <a:t>Outdoor</a:t>
            </a:r>
          </a:p>
        </p:txBody>
      </p:sp>
      <p:sp>
        <p:nvSpPr>
          <p:cNvPr id="28" name="TextBox 27">
            <a:extLst>
              <a:ext uri="{FF2B5EF4-FFF2-40B4-BE49-F238E27FC236}">
                <a16:creationId xmlns:a16="http://schemas.microsoft.com/office/drawing/2014/main" id="{A3BD2E7A-28A3-E35E-7983-DA010841AE5B}"/>
              </a:ext>
            </a:extLst>
          </p:cNvPr>
          <p:cNvSpPr txBox="1"/>
          <p:nvPr/>
        </p:nvSpPr>
        <p:spPr>
          <a:xfrm>
            <a:off x="5150103" y="3652725"/>
            <a:ext cx="1728473" cy="369332"/>
          </a:xfrm>
          <a:prstGeom prst="rect">
            <a:avLst/>
          </a:prstGeom>
          <a:noFill/>
        </p:spPr>
        <p:txBody>
          <a:bodyPr wrap="square" rtlCol="0">
            <a:spAutoFit/>
          </a:bodyPr>
          <a:lstStyle/>
          <a:p>
            <a:pPr algn="ctr"/>
            <a:r>
              <a:rPr lang="en-US" b="1">
                <a:solidFill>
                  <a:srgbClr val="9D0B0F"/>
                </a:solidFill>
                <a:latin typeface="Work Sans" pitchFamily="2" charset="0"/>
              </a:rPr>
              <a:t>Technical</a:t>
            </a:r>
          </a:p>
        </p:txBody>
      </p:sp>
      <p:sp>
        <p:nvSpPr>
          <p:cNvPr id="29" name="TextBox 28">
            <a:extLst>
              <a:ext uri="{FF2B5EF4-FFF2-40B4-BE49-F238E27FC236}">
                <a16:creationId xmlns:a16="http://schemas.microsoft.com/office/drawing/2014/main" id="{CC43E6BE-A8EA-626C-45A7-DD82BB85A923}"/>
              </a:ext>
            </a:extLst>
          </p:cNvPr>
          <p:cNvSpPr txBox="1"/>
          <p:nvPr/>
        </p:nvSpPr>
        <p:spPr>
          <a:xfrm>
            <a:off x="2912701" y="3657418"/>
            <a:ext cx="1732602" cy="369332"/>
          </a:xfrm>
          <a:prstGeom prst="rect">
            <a:avLst/>
          </a:prstGeom>
          <a:noFill/>
        </p:spPr>
        <p:txBody>
          <a:bodyPr wrap="square" rtlCol="0">
            <a:spAutoFit/>
          </a:bodyPr>
          <a:lstStyle/>
          <a:p>
            <a:pPr algn="ctr"/>
            <a:r>
              <a:rPr lang="en-US" b="1">
                <a:solidFill>
                  <a:srgbClr val="9D0B0F"/>
                </a:solidFill>
                <a:latin typeface="Work Sans" pitchFamily="2" charset="0"/>
              </a:rPr>
              <a:t>Scientific</a:t>
            </a:r>
          </a:p>
        </p:txBody>
      </p:sp>
      <p:sp>
        <p:nvSpPr>
          <p:cNvPr id="32" name="TextBox 31">
            <a:extLst>
              <a:ext uri="{FF2B5EF4-FFF2-40B4-BE49-F238E27FC236}">
                <a16:creationId xmlns:a16="http://schemas.microsoft.com/office/drawing/2014/main" id="{13CCB7BA-B74E-419A-36DB-4FD9B601B6FF}"/>
              </a:ext>
            </a:extLst>
          </p:cNvPr>
          <p:cNvSpPr txBox="1"/>
          <p:nvPr/>
        </p:nvSpPr>
        <p:spPr>
          <a:xfrm>
            <a:off x="838199" y="1397301"/>
            <a:ext cx="11071303" cy="707886"/>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High scores indicate activities you enjoy. Low scores indicate areas you prefer to avoid. Interests don’t always translate to skill but do represent important motivators.</a:t>
            </a:r>
          </a:p>
        </p:txBody>
      </p:sp>
      <p:sp>
        <p:nvSpPr>
          <p:cNvPr id="4" name="TextBox 3">
            <a:extLst>
              <a:ext uri="{FF2B5EF4-FFF2-40B4-BE49-F238E27FC236}">
                <a16:creationId xmlns:a16="http://schemas.microsoft.com/office/drawing/2014/main" id="{6CFC8630-B94C-F133-C251-2BB0C224C98B}"/>
              </a:ext>
            </a:extLst>
          </p:cNvPr>
          <p:cNvSpPr txBox="1"/>
          <p:nvPr/>
        </p:nvSpPr>
        <p:spPr>
          <a:xfrm>
            <a:off x="6096000" y="6109292"/>
            <a:ext cx="6096000" cy="366396"/>
          </a:xfrm>
          <a:prstGeom prst="rect">
            <a:avLst/>
          </a:prstGeom>
          <a:solidFill>
            <a:schemeClr val="accent4"/>
          </a:solidFill>
        </p:spPr>
        <p:txBody>
          <a:bodyPr wrap="square">
            <a:spAutoFit/>
          </a:bodyPr>
          <a:lstStyle/>
          <a:p>
            <a:r>
              <a:rPr lang="en-US" b="1">
                <a:latin typeface="Work Sans" pitchFamily="2" charset="0"/>
              </a:rPr>
              <a:t>My </a:t>
            </a:r>
            <a:r>
              <a:rPr lang="en-US" b="1" err="1">
                <a:latin typeface="Work Sans" pitchFamily="2" charset="0"/>
              </a:rPr>
              <a:t>BIrkman</a:t>
            </a:r>
            <a:r>
              <a:rPr lang="en-US" b="1">
                <a:latin typeface="Work Sans" pitchFamily="2" charset="0"/>
              </a:rPr>
              <a:t> &gt; Interests &gt; Interests Deep Dive</a:t>
            </a:r>
          </a:p>
        </p:txBody>
      </p:sp>
    </p:spTree>
    <p:custDataLst>
      <p:tags r:id="rId1"/>
    </p:custDataLst>
    <p:extLst>
      <p:ext uri="{BB962C8B-B14F-4D97-AF65-F5344CB8AC3E}">
        <p14:creationId xmlns:p14="http://schemas.microsoft.com/office/powerpoint/2010/main" val="40150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B4ABF-39A7-D3C9-5D25-7D0A104B1F94}"/>
              </a:ext>
            </a:extLst>
          </p:cNvPr>
          <p:cNvPicPr>
            <a:picLocks noChangeAspect="1"/>
          </p:cNvPicPr>
          <p:nvPr/>
        </p:nvPicPr>
        <p:blipFill>
          <a:blip r:embed="rId4"/>
          <a:stretch>
            <a:fillRect/>
          </a:stretch>
        </p:blipFill>
        <p:spPr>
          <a:xfrm>
            <a:off x="1206584" y="493521"/>
            <a:ext cx="9778832" cy="5870957"/>
          </a:xfrm>
          <a:prstGeom prst="rect">
            <a:avLst/>
          </a:prstGeom>
        </p:spPr>
      </p:pic>
      <p:sp>
        <p:nvSpPr>
          <p:cNvPr id="7" name="TextBox 6">
            <a:extLst>
              <a:ext uri="{FF2B5EF4-FFF2-40B4-BE49-F238E27FC236}">
                <a16:creationId xmlns:a16="http://schemas.microsoft.com/office/drawing/2014/main" id="{9A67C907-D171-F7E8-3305-96D5EF1EC3D6}"/>
              </a:ext>
            </a:extLst>
          </p:cNvPr>
          <p:cNvSpPr txBox="1"/>
          <p:nvPr/>
        </p:nvSpPr>
        <p:spPr>
          <a:xfrm>
            <a:off x="8191500" y="6145087"/>
            <a:ext cx="4000500" cy="369332"/>
          </a:xfrm>
          <a:prstGeom prst="rect">
            <a:avLst/>
          </a:prstGeom>
          <a:solidFill>
            <a:schemeClr val="accent4"/>
          </a:solidFill>
        </p:spPr>
        <p:txBody>
          <a:bodyPr wrap="square" lIns="91440" tIns="45720" rIns="91440" bIns="45720" anchor="t">
            <a:spAutoFit/>
          </a:bodyPr>
          <a:lstStyle/>
          <a:p>
            <a:pPr algn="ctr"/>
            <a:r>
              <a:rPr lang="en-US" b="1" err="1">
                <a:latin typeface="Work Sans"/>
              </a:rPr>
              <a:t>MyBirkman</a:t>
            </a:r>
            <a:r>
              <a:rPr lang="en-US" b="1">
                <a:latin typeface="Work Sans"/>
              </a:rPr>
              <a:t> &gt; Action</a:t>
            </a:r>
            <a:endParaRPr lang="en-US" b="1">
              <a:latin typeface="Work Sans" pitchFamily="2" charset="0"/>
            </a:endParaRPr>
          </a:p>
        </p:txBody>
      </p:sp>
    </p:spTree>
    <p:custDataLst>
      <p:tags r:id="rId1"/>
    </p:custDataLst>
    <p:extLst>
      <p:ext uri="{BB962C8B-B14F-4D97-AF65-F5344CB8AC3E}">
        <p14:creationId xmlns:p14="http://schemas.microsoft.com/office/powerpoint/2010/main" val="41669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2AE9B5-0FE9-FEE3-508C-6B522F189435}"/>
              </a:ext>
            </a:extLst>
          </p:cNvPr>
          <p:cNvSpPr txBox="1"/>
          <p:nvPr/>
        </p:nvSpPr>
        <p:spPr>
          <a:xfrm>
            <a:off x="727775" y="476930"/>
            <a:ext cx="8644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Work Sans ExtraBold" pitchFamily="2" charset="0"/>
                <a:ea typeface="+mn-ea"/>
                <a:cs typeface="+mn-cs"/>
              </a:rPr>
              <a:t>Let’s Talk Birkman Sample Card</a:t>
            </a:r>
          </a:p>
        </p:txBody>
      </p:sp>
      <p:sp>
        <p:nvSpPr>
          <p:cNvPr id="15" name="TextBox 14">
            <a:extLst>
              <a:ext uri="{FF2B5EF4-FFF2-40B4-BE49-F238E27FC236}">
                <a16:creationId xmlns:a16="http://schemas.microsoft.com/office/drawing/2014/main" id="{54ECAE4F-D3FE-75A0-3937-87C781F8BAB4}"/>
              </a:ext>
            </a:extLst>
          </p:cNvPr>
          <p:cNvSpPr txBox="1"/>
          <p:nvPr/>
        </p:nvSpPr>
        <p:spPr>
          <a:xfrm>
            <a:off x="6637312" y="6059821"/>
            <a:ext cx="5554688" cy="369332"/>
          </a:xfrm>
          <a:prstGeom prst="rect">
            <a:avLst/>
          </a:prstGeom>
          <a:solidFill>
            <a:schemeClr val="accent4"/>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FFFFFF"/>
                </a:solidFill>
                <a:effectLst/>
                <a:uLnTx/>
                <a:uFillTx/>
                <a:latin typeface="Work Sans"/>
                <a:ea typeface="+mn-ea"/>
                <a:cs typeface="+mn-cs"/>
              </a:rPr>
              <a:t>MyBirkman</a:t>
            </a:r>
            <a:r>
              <a:rPr kumimoji="0" lang="en-US" sz="1800" b="1" i="0" u="none" strike="noStrike" kern="1200" cap="none" spc="0" normalizeH="0" baseline="0" noProof="0">
                <a:ln>
                  <a:noFill/>
                </a:ln>
                <a:solidFill>
                  <a:srgbClr val="FFFFFF"/>
                </a:solidFill>
                <a:effectLst/>
                <a:uLnTx/>
                <a:uFillTx/>
                <a:latin typeface="Work Sans"/>
                <a:ea typeface="+mn-ea"/>
                <a:cs typeface="+mn-cs"/>
              </a:rPr>
              <a:t> &gt; Interests &gt; Interests Deep Dive</a:t>
            </a:r>
            <a:endParaRPr kumimoji="0" lang="en-US" sz="1800" b="1" i="0" u="none" strike="noStrike" kern="1200" cap="none" spc="0" normalizeH="0" baseline="0" noProof="0">
              <a:ln>
                <a:noFill/>
              </a:ln>
              <a:solidFill>
                <a:srgbClr val="FFFFFF"/>
              </a:solidFill>
              <a:effectLst/>
              <a:uLnTx/>
              <a:uFillTx/>
              <a:latin typeface="Work Sans" pitchFamily="2" charset="0"/>
              <a:ea typeface="+mn-ea"/>
              <a:cs typeface="+mn-cs"/>
            </a:endParaRPr>
          </a:p>
        </p:txBody>
      </p:sp>
      <p:pic>
        <p:nvPicPr>
          <p:cNvPr id="5" name="Picture 4">
            <a:extLst>
              <a:ext uri="{FF2B5EF4-FFF2-40B4-BE49-F238E27FC236}">
                <a16:creationId xmlns:a16="http://schemas.microsoft.com/office/drawing/2014/main" id="{A9F53370-8A53-3314-8D19-F17EBB6C1E7D}"/>
              </a:ext>
            </a:extLst>
          </p:cNvPr>
          <p:cNvPicPr>
            <a:picLocks noChangeAspect="1"/>
          </p:cNvPicPr>
          <p:nvPr/>
        </p:nvPicPr>
        <p:blipFill>
          <a:blip r:embed="rId4"/>
          <a:stretch>
            <a:fillRect/>
          </a:stretch>
        </p:blipFill>
        <p:spPr>
          <a:xfrm>
            <a:off x="6637312" y="1326461"/>
            <a:ext cx="3828736" cy="3862175"/>
          </a:xfrm>
          <a:prstGeom prst="rect">
            <a:avLst/>
          </a:prstGeom>
        </p:spPr>
      </p:pic>
      <p:sp>
        <p:nvSpPr>
          <p:cNvPr id="17" name="TextBox 16">
            <a:extLst>
              <a:ext uri="{FF2B5EF4-FFF2-40B4-BE49-F238E27FC236}">
                <a16:creationId xmlns:a16="http://schemas.microsoft.com/office/drawing/2014/main" id="{93C3B4CC-EE8C-9462-85E3-BAF6A0BBC8DC}"/>
              </a:ext>
            </a:extLst>
          </p:cNvPr>
          <p:cNvSpPr txBox="1"/>
          <p:nvPr/>
        </p:nvSpPr>
        <p:spPr>
          <a:xfrm>
            <a:off x="1898627" y="5373302"/>
            <a:ext cx="29432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ranklin Gothic Book" panose="020B0503020102020204"/>
                <a:ea typeface="+mn-ea"/>
                <a:cs typeface="+mn-cs"/>
              </a:rPr>
              <a:t>FRONT</a:t>
            </a:r>
          </a:p>
        </p:txBody>
      </p:sp>
      <p:sp>
        <p:nvSpPr>
          <p:cNvPr id="18" name="TextBox 17">
            <a:extLst>
              <a:ext uri="{FF2B5EF4-FFF2-40B4-BE49-F238E27FC236}">
                <a16:creationId xmlns:a16="http://schemas.microsoft.com/office/drawing/2014/main" id="{834D8BFF-4524-EADE-131A-7B71B43905A0}"/>
              </a:ext>
            </a:extLst>
          </p:cNvPr>
          <p:cNvSpPr txBox="1"/>
          <p:nvPr/>
        </p:nvSpPr>
        <p:spPr>
          <a:xfrm>
            <a:off x="7080067" y="5439562"/>
            <a:ext cx="29432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ranklin Gothic Book" panose="020B0503020102020204"/>
                <a:ea typeface="+mn-ea"/>
                <a:cs typeface="+mn-cs"/>
              </a:rPr>
              <a:t>BACK</a:t>
            </a:r>
          </a:p>
        </p:txBody>
      </p:sp>
      <p:pic>
        <p:nvPicPr>
          <p:cNvPr id="6" name="Picture 5">
            <a:extLst>
              <a:ext uri="{FF2B5EF4-FFF2-40B4-BE49-F238E27FC236}">
                <a16:creationId xmlns:a16="http://schemas.microsoft.com/office/drawing/2014/main" id="{572819E4-B193-2C96-4125-A802B6FBD9A2}"/>
              </a:ext>
            </a:extLst>
          </p:cNvPr>
          <p:cNvPicPr>
            <a:picLocks noChangeAspect="1"/>
          </p:cNvPicPr>
          <p:nvPr/>
        </p:nvPicPr>
        <p:blipFill>
          <a:blip r:embed="rId5"/>
          <a:stretch>
            <a:fillRect/>
          </a:stretch>
        </p:blipFill>
        <p:spPr>
          <a:xfrm>
            <a:off x="1560646" y="1295124"/>
            <a:ext cx="3817910" cy="3893512"/>
          </a:xfrm>
          <a:prstGeom prst="rect">
            <a:avLst/>
          </a:prstGeom>
        </p:spPr>
      </p:pic>
    </p:spTree>
    <p:custDataLst>
      <p:tags r:id="rId1"/>
    </p:custDataLst>
    <p:extLst>
      <p:ext uri="{BB962C8B-B14F-4D97-AF65-F5344CB8AC3E}">
        <p14:creationId xmlns:p14="http://schemas.microsoft.com/office/powerpoint/2010/main" val="376339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29067D-82E5-8D40-19A9-8BC40C209720}"/>
              </a:ext>
            </a:extLst>
          </p:cNvPr>
          <p:cNvPicPr>
            <a:picLocks noChangeAspect="1"/>
          </p:cNvPicPr>
          <p:nvPr/>
        </p:nvPicPr>
        <p:blipFill>
          <a:blip r:embed="rId4"/>
          <a:stretch>
            <a:fillRect/>
          </a:stretch>
        </p:blipFill>
        <p:spPr>
          <a:xfrm>
            <a:off x="727775" y="1567587"/>
            <a:ext cx="3165913" cy="4105597"/>
          </a:xfrm>
          <a:prstGeom prst="rect">
            <a:avLst/>
          </a:prstGeom>
        </p:spPr>
      </p:pic>
      <p:pic>
        <p:nvPicPr>
          <p:cNvPr id="9" name="Picture 8">
            <a:extLst>
              <a:ext uri="{FF2B5EF4-FFF2-40B4-BE49-F238E27FC236}">
                <a16:creationId xmlns:a16="http://schemas.microsoft.com/office/drawing/2014/main" id="{96D6CCCB-D5FB-39A3-15D5-97220BC17CD6}"/>
              </a:ext>
            </a:extLst>
          </p:cNvPr>
          <p:cNvPicPr>
            <a:picLocks noChangeAspect="1"/>
          </p:cNvPicPr>
          <p:nvPr/>
        </p:nvPicPr>
        <p:blipFill>
          <a:blip r:embed="rId5"/>
          <a:stretch>
            <a:fillRect/>
          </a:stretch>
        </p:blipFill>
        <p:spPr>
          <a:xfrm>
            <a:off x="4518386" y="1567587"/>
            <a:ext cx="3155228" cy="4105597"/>
          </a:xfrm>
          <a:prstGeom prst="rect">
            <a:avLst/>
          </a:prstGeom>
        </p:spPr>
      </p:pic>
      <p:pic>
        <p:nvPicPr>
          <p:cNvPr id="11" name="Picture 10">
            <a:extLst>
              <a:ext uri="{FF2B5EF4-FFF2-40B4-BE49-F238E27FC236}">
                <a16:creationId xmlns:a16="http://schemas.microsoft.com/office/drawing/2014/main" id="{BB48E3C7-0B4D-1F78-5DD7-75EBD2A3872D}"/>
              </a:ext>
            </a:extLst>
          </p:cNvPr>
          <p:cNvPicPr>
            <a:picLocks noChangeAspect="1"/>
          </p:cNvPicPr>
          <p:nvPr/>
        </p:nvPicPr>
        <p:blipFill>
          <a:blip r:embed="rId6"/>
          <a:stretch>
            <a:fillRect/>
          </a:stretch>
        </p:blipFill>
        <p:spPr>
          <a:xfrm>
            <a:off x="8298312" y="1567587"/>
            <a:ext cx="3440032" cy="4105597"/>
          </a:xfrm>
          <a:prstGeom prst="rect">
            <a:avLst/>
          </a:prstGeom>
        </p:spPr>
      </p:pic>
      <p:sp>
        <p:nvSpPr>
          <p:cNvPr id="12" name="TextBox 11">
            <a:extLst>
              <a:ext uri="{FF2B5EF4-FFF2-40B4-BE49-F238E27FC236}">
                <a16:creationId xmlns:a16="http://schemas.microsoft.com/office/drawing/2014/main" id="{052AE9B5-0FE9-FEE3-508C-6B522F189435}"/>
              </a:ext>
            </a:extLst>
          </p:cNvPr>
          <p:cNvSpPr txBox="1"/>
          <p:nvPr/>
        </p:nvSpPr>
        <p:spPr>
          <a:xfrm>
            <a:off x="727775" y="476930"/>
            <a:ext cx="6945839" cy="707886"/>
          </a:xfrm>
          <a:prstGeom prst="rect">
            <a:avLst/>
          </a:prstGeom>
          <a:noFill/>
        </p:spPr>
        <p:txBody>
          <a:bodyPr wrap="square" rtlCol="0">
            <a:spAutoFit/>
          </a:bodyPr>
          <a:lstStyle/>
          <a:p>
            <a:r>
              <a:rPr lang="en-US" sz="4000">
                <a:latin typeface="Work Sans ExtraBold" pitchFamily="2" charset="0"/>
              </a:rPr>
              <a:t>Action Page Resources</a:t>
            </a:r>
          </a:p>
        </p:txBody>
      </p:sp>
      <p:sp>
        <p:nvSpPr>
          <p:cNvPr id="15" name="TextBox 14">
            <a:extLst>
              <a:ext uri="{FF2B5EF4-FFF2-40B4-BE49-F238E27FC236}">
                <a16:creationId xmlns:a16="http://schemas.microsoft.com/office/drawing/2014/main" id="{54ECAE4F-D3FE-75A0-3937-87C781F8BAB4}"/>
              </a:ext>
            </a:extLst>
          </p:cNvPr>
          <p:cNvSpPr txBox="1"/>
          <p:nvPr/>
        </p:nvSpPr>
        <p:spPr>
          <a:xfrm>
            <a:off x="8191500" y="6059821"/>
            <a:ext cx="4000500" cy="371991"/>
          </a:xfrm>
          <a:prstGeom prst="rect">
            <a:avLst/>
          </a:prstGeom>
          <a:solidFill>
            <a:schemeClr val="accent4"/>
          </a:solidFill>
        </p:spPr>
        <p:txBody>
          <a:bodyPr wrap="square" lIns="91440" tIns="45720" rIns="91440" bIns="45720" anchor="t">
            <a:spAutoFit/>
          </a:bodyPr>
          <a:lstStyle/>
          <a:p>
            <a:pPr algn="ctr"/>
            <a:r>
              <a:rPr lang="en-US" b="1" err="1">
                <a:latin typeface="Work Sans"/>
              </a:rPr>
              <a:t>MyBirkman</a:t>
            </a:r>
            <a:r>
              <a:rPr lang="en-US" b="1">
                <a:latin typeface="Work Sans"/>
              </a:rPr>
              <a:t> &gt; Action</a:t>
            </a:r>
            <a:endParaRPr lang="en-US" b="1">
              <a:latin typeface="Work Sans" pitchFamily="2" charset="0"/>
            </a:endParaRPr>
          </a:p>
        </p:txBody>
      </p:sp>
    </p:spTree>
    <p:custDataLst>
      <p:tags r:id="rId1"/>
    </p:custDataLst>
    <p:extLst>
      <p:ext uri="{BB962C8B-B14F-4D97-AF65-F5344CB8AC3E}">
        <p14:creationId xmlns:p14="http://schemas.microsoft.com/office/powerpoint/2010/main" val="328505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061CC34-1C92-D041-7131-174097064A55}"/>
              </a:ext>
            </a:extLst>
          </p:cNvPr>
          <p:cNvSpPr>
            <a:spLocks noGrp="1"/>
          </p:cNvSpPr>
          <p:nvPr>
            <p:ph type="subTitle" idx="1"/>
          </p:nvPr>
        </p:nvSpPr>
        <p:spPr>
          <a:xfrm>
            <a:off x="952500" y="1624592"/>
            <a:ext cx="9983074" cy="932211"/>
          </a:xfrm>
        </p:spPr>
        <p:txBody>
          <a:bodyPr>
            <a:noAutofit/>
          </a:bodyPr>
          <a:lstStyle/>
          <a:p>
            <a:pPr algn="l">
              <a:lnSpc>
                <a:spcPts val="7500"/>
              </a:lnSpc>
            </a:pPr>
            <a:r>
              <a:rPr lang="en-US" sz="4400" b="1" dirty="0">
                <a:latin typeface="Work Sans" pitchFamily="2" charset="0"/>
                <a:ea typeface="Roboto" panose="02000000000000000000" pitchFamily="2" charset="0"/>
              </a:rPr>
              <a:t>Homework: Relationship Booster</a:t>
            </a:r>
          </a:p>
        </p:txBody>
      </p:sp>
      <p:sp>
        <p:nvSpPr>
          <p:cNvPr id="9" name="Rectangle 8">
            <a:extLst>
              <a:ext uri="{FF2B5EF4-FFF2-40B4-BE49-F238E27FC236}">
                <a16:creationId xmlns:a16="http://schemas.microsoft.com/office/drawing/2014/main" id="{D008E0FA-A8E1-511D-49A3-8143015F3BF4}"/>
              </a:ext>
            </a:extLst>
          </p:cNvPr>
          <p:cNvSpPr/>
          <p:nvPr/>
        </p:nvSpPr>
        <p:spPr>
          <a:xfrm rot="5400000">
            <a:off x="6035912" y="-23424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5F41"/>
              </a:solidFill>
              <a:effectLst/>
              <a:uLnTx/>
              <a:uFillTx/>
              <a:latin typeface="Franklin Gothic Book" panose="020B0503020102020204"/>
              <a:ea typeface="+mn-ea"/>
              <a:cs typeface="+mn-cs"/>
            </a:endParaRPr>
          </a:p>
        </p:txBody>
      </p:sp>
      <p:sp>
        <p:nvSpPr>
          <p:cNvPr id="10" name="Content Placeholder 2">
            <a:extLst>
              <a:ext uri="{FF2B5EF4-FFF2-40B4-BE49-F238E27FC236}">
                <a16:creationId xmlns:a16="http://schemas.microsoft.com/office/drawing/2014/main" id="{8CA5050C-D986-A3E4-EB15-00E1C26DB79F}"/>
              </a:ext>
            </a:extLst>
          </p:cNvPr>
          <p:cNvSpPr txBox="1">
            <a:spLocks/>
          </p:cNvSpPr>
          <p:nvPr/>
        </p:nvSpPr>
        <p:spPr>
          <a:xfrm>
            <a:off x="989724" y="3020853"/>
            <a:ext cx="10212551" cy="283617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With a colleague who has access to </a:t>
            </a:r>
            <a:r>
              <a:rPr kumimoji="0" lang="en-US" sz="1800" b="0" i="0" u="none" strike="noStrike" kern="1200" cap="none" spc="0" normalizeH="0" baseline="0" noProof="0" dirty="0" err="1">
                <a:ln>
                  <a:noFill/>
                </a:ln>
                <a:solidFill>
                  <a:srgbClr val="000000"/>
                </a:solidFill>
                <a:effectLst/>
                <a:uLnTx/>
                <a:uFillTx/>
                <a:latin typeface="Work Sans" pitchFamily="2" charset="0"/>
                <a:ea typeface="+mn-ea"/>
                <a:cs typeface="+mn-cs"/>
              </a:rPr>
              <a:t>MyBirkman</a:t>
            </a: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 use the Compare pages to get curious about your working relationship.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What similarities create a natural connection between the two of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What differences make each of you unique?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rPr>
              <a:t>Possible conversation points to explore: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err="1">
                <a:ln>
                  <a:noFill/>
                </a:ln>
                <a:solidFill>
                  <a:srgbClr val="000000"/>
                </a:solidFill>
                <a:effectLst/>
                <a:uLnTx/>
                <a:uFillTx/>
                <a:latin typeface="Work Sans" pitchFamily="2" charset="0"/>
                <a:ea typeface="+mn-ea"/>
                <a:cs typeface="+mn-cs"/>
              </a:rPr>
              <a:t>SuperQ</a:t>
            </a:r>
            <a:endPar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rPr>
              <a:t>Interests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rPr>
              <a:t>Your Needs &amp; Their Needs</a:t>
            </a:r>
          </a:p>
        </p:txBody>
      </p:sp>
      <p:pic>
        <p:nvPicPr>
          <p:cNvPr id="12" name="Graphic 11">
            <a:extLst>
              <a:ext uri="{FF2B5EF4-FFF2-40B4-BE49-F238E27FC236}">
                <a16:creationId xmlns:a16="http://schemas.microsoft.com/office/drawing/2014/main" id="{B7371ACC-F8D3-69F9-EDDA-208E300CDC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H="1">
            <a:off x="10108832" y="300885"/>
            <a:ext cx="1101594" cy="1569100"/>
          </a:xfrm>
          <a:prstGeom prst="rect">
            <a:avLst/>
          </a:prstGeom>
        </p:spPr>
      </p:pic>
      <p:sp>
        <p:nvSpPr>
          <p:cNvPr id="13" name="TextBox 12">
            <a:extLst>
              <a:ext uri="{FF2B5EF4-FFF2-40B4-BE49-F238E27FC236}">
                <a16:creationId xmlns:a16="http://schemas.microsoft.com/office/drawing/2014/main" id="{A0229F86-46A4-5EB5-8498-CCC9B47A0AB9}"/>
              </a:ext>
            </a:extLst>
          </p:cNvPr>
          <p:cNvSpPr txBox="1"/>
          <p:nvPr/>
        </p:nvSpPr>
        <p:spPr>
          <a:xfrm>
            <a:off x="6878576" y="6070862"/>
            <a:ext cx="5313424" cy="369332"/>
          </a:xfrm>
          <a:prstGeom prst="rect">
            <a:avLst/>
          </a:prstGeom>
          <a:solidFill>
            <a:schemeClr val="accent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Work Sans" pitchFamily="2" charset="0"/>
                <a:ea typeface="+mn-ea"/>
                <a:cs typeface="+mn-cs"/>
              </a:rPr>
              <a:t>My Birkman &gt; Connections &gt; Compare</a:t>
            </a:r>
          </a:p>
        </p:txBody>
      </p:sp>
    </p:spTree>
    <p:custDataLst>
      <p:tags r:id="rId1"/>
    </p:custDataLst>
    <p:extLst>
      <p:ext uri="{BB962C8B-B14F-4D97-AF65-F5344CB8AC3E}">
        <p14:creationId xmlns:p14="http://schemas.microsoft.com/office/powerpoint/2010/main" val="7422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A3C31-8125-D802-5990-BEA0B5408651}"/>
              </a:ext>
            </a:extLst>
          </p:cNvPr>
          <p:cNvSpPr txBox="1"/>
          <p:nvPr/>
        </p:nvSpPr>
        <p:spPr>
          <a:xfrm>
            <a:off x="1969396" y="2719841"/>
            <a:ext cx="8248415" cy="141577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chemeClr val="accent1"/>
                </a:solidFill>
                <a:latin typeface="Work Sans" pitchFamily="2" charset="0"/>
              </a:rPr>
              <a:t>What was your biggest </a:t>
            </a:r>
            <a:endParaRPr lang="en-US" sz="800" b="1">
              <a:solidFill>
                <a:schemeClr val="accent1"/>
              </a:solidFill>
              <a:latin typeface="Work Sans" pitchFamily="2" charset="0"/>
            </a:endParaRPr>
          </a:p>
          <a:p>
            <a:pPr algn="ctr"/>
            <a:r>
              <a:rPr lang="en-US" sz="4400" b="1">
                <a:solidFill>
                  <a:schemeClr val="accent1"/>
                </a:solidFill>
                <a:latin typeface="Work Sans" pitchFamily="2" charset="0"/>
              </a:rPr>
              <a:t>aha moment or take-away?</a:t>
            </a:r>
            <a:endParaRPr lang="en-US" sz="800" b="1">
              <a:solidFill>
                <a:schemeClr val="accent1"/>
              </a:solidFill>
              <a:latin typeface="Work Sans" pitchFamily="2" charset="0"/>
            </a:endParaRPr>
          </a:p>
        </p:txBody>
      </p:sp>
    </p:spTree>
    <p:custDataLst>
      <p:tags r:id="rId1"/>
    </p:custDataLst>
    <p:extLst>
      <p:ext uri="{BB962C8B-B14F-4D97-AF65-F5344CB8AC3E}">
        <p14:creationId xmlns:p14="http://schemas.microsoft.com/office/powerpoint/2010/main" val="13380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813270-496B-628A-5A5C-1A8278A98958}"/>
              </a:ext>
            </a:extLst>
          </p:cNvPr>
          <p:cNvSpPr/>
          <p:nvPr/>
        </p:nvSpPr>
        <p:spPr>
          <a:xfrm>
            <a:off x="7759623" y="4657060"/>
            <a:ext cx="4432377" cy="22009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B89CC-F382-25B8-14C9-5E88D59EA094}"/>
              </a:ext>
            </a:extLst>
          </p:cNvPr>
          <p:cNvSpPr/>
          <p:nvPr/>
        </p:nvSpPr>
        <p:spPr>
          <a:xfrm>
            <a:off x="5550195" y="4657060"/>
            <a:ext cx="2218525" cy="2200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8A56E0-3B49-798E-ECB3-DF0A60BAC7A9}"/>
              </a:ext>
            </a:extLst>
          </p:cNvPr>
          <p:cNvSpPr/>
          <p:nvPr/>
        </p:nvSpPr>
        <p:spPr>
          <a:xfrm>
            <a:off x="2194378" y="4657060"/>
            <a:ext cx="3355817" cy="2200940"/>
          </a:xfrm>
          <a:prstGeom prst="rect">
            <a:avLst/>
          </a:prstGeom>
          <a:solidFill>
            <a:srgbClr val="7E1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DD1D2-7768-D1D9-1DEA-2361D4A6A54A}"/>
              </a:ext>
            </a:extLst>
          </p:cNvPr>
          <p:cNvSpPr/>
          <p:nvPr/>
        </p:nvSpPr>
        <p:spPr>
          <a:xfrm>
            <a:off x="-1" y="4657060"/>
            <a:ext cx="2194379" cy="22009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D59D318-4DE1-676D-2491-3B15BF6F25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50" t="12585" r="9133" b="3763"/>
          <a:stretch/>
        </p:blipFill>
        <p:spPr>
          <a:xfrm>
            <a:off x="5739728" y="4865501"/>
            <a:ext cx="1830362" cy="1822376"/>
          </a:xfrm>
          <a:prstGeom prst="rect">
            <a:avLst/>
          </a:prstGeom>
        </p:spPr>
      </p:pic>
      <p:pic>
        <p:nvPicPr>
          <p:cNvPr id="7" name="Graphic 6">
            <a:extLst>
              <a:ext uri="{FF2B5EF4-FFF2-40B4-BE49-F238E27FC236}">
                <a16:creationId xmlns:a16="http://schemas.microsoft.com/office/drawing/2014/main" id="{4CBF0FF6-886F-3931-5B46-61D01BFF5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2835867" y="4478802"/>
            <a:ext cx="1822376" cy="2595774"/>
          </a:xfrm>
          <a:prstGeom prst="rect">
            <a:avLst/>
          </a:prstGeom>
        </p:spPr>
      </p:pic>
      <p:sp>
        <p:nvSpPr>
          <p:cNvPr id="2" name="Freeform 3">
            <a:extLst>
              <a:ext uri="{FF2B5EF4-FFF2-40B4-BE49-F238E27FC236}">
                <a16:creationId xmlns:a16="http://schemas.microsoft.com/office/drawing/2014/main" id="{1BE7B8C4-631E-3031-9BCB-FF7115416490}"/>
              </a:ext>
            </a:extLst>
          </p:cNvPr>
          <p:cNvSpPr>
            <a:spLocks noChangeAspect="1"/>
          </p:cNvSpPr>
          <p:nvPr/>
        </p:nvSpPr>
        <p:spPr>
          <a:xfrm>
            <a:off x="2825436" y="1841500"/>
            <a:ext cx="6541128" cy="1073331"/>
          </a:xfrm>
          <a:custGeom>
            <a:avLst/>
            <a:gdLst/>
            <a:ahLst/>
            <a:cxnLst/>
            <a:rect l="l" t="t" r="r" b="b"/>
            <a:pathLst>
              <a:path w="3759497" h="657912">
                <a:moveTo>
                  <a:pt x="0" y="0"/>
                </a:moveTo>
                <a:lnTo>
                  <a:pt x="3759497" y="0"/>
                </a:lnTo>
                <a:lnTo>
                  <a:pt x="3759497" y="657912"/>
                </a:lnTo>
                <a:lnTo>
                  <a:pt x="0" y="657912"/>
                </a:lnTo>
                <a:lnTo>
                  <a:pt x="0" y="0"/>
                </a:lnTo>
                <a:close/>
              </a:path>
            </a:pathLst>
          </a:custGeom>
          <a:blipFill>
            <a:blip r:embed="rId8"/>
            <a:stretch>
              <a:fillRect l="667" r="6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Content Placeholder 2">
            <a:extLst>
              <a:ext uri="{FF2B5EF4-FFF2-40B4-BE49-F238E27FC236}">
                <a16:creationId xmlns:a16="http://schemas.microsoft.com/office/drawing/2014/main" id="{FD814F93-667D-3C93-F74B-201005C64CBE}"/>
              </a:ext>
            </a:extLst>
          </p:cNvPr>
          <p:cNvSpPr txBox="1">
            <a:spLocks/>
          </p:cNvSpPr>
          <p:nvPr/>
        </p:nvSpPr>
        <p:spPr>
          <a:xfrm>
            <a:off x="8273973" y="5137681"/>
            <a:ext cx="3675583" cy="127801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b="1">
                <a:latin typeface="Work Sans" pitchFamily="2" charset="0"/>
              </a:rPr>
              <a:t>See the world</a:t>
            </a:r>
          </a:p>
          <a:p>
            <a:pPr algn="r"/>
            <a:r>
              <a:rPr lang="en-US" sz="3600" b="1">
                <a:latin typeface="Work Sans" pitchFamily="2" charset="0"/>
              </a:rPr>
              <a:t>differently.</a:t>
            </a:r>
          </a:p>
        </p:txBody>
      </p:sp>
      <p:pic>
        <p:nvPicPr>
          <p:cNvPr id="6" name="Graphic 5">
            <a:extLst>
              <a:ext uri="{FF2B5EF4-FFF2-40B4-BE49-F238E27FC236}">
                <a16:creationId xmlns:a16="http://schemas.microsoft.com/office/drawing/2014/main" id="{9DDD3571-E747-1150-107F-F258E2BD8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236" y="4865502"/>
            <a:ext cx="1927745" cy="1927745"/>
          </a:xfrm>
          <a:prstGeom prst="rect">
            <a:avLst/>
          </a:prstGeom>
        </p:spPr>
      </p:pic>
    </p:spTree>
    <p:custDataLst>
      <p:tags r:id="rId1"/>
    </p:custDataLst>
    <p:extLst>
      <p:ext uri="{BB962C8B-B14F-4D97-AF65-F5344CB8AC3E}">
        <p14:creationId xmlns:p14="http://schemas.microsoft.com/office/powerpoint/2010/main" val="308404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813270-496B-628A-5A5C-1A8278A98958}"/>
              </a:ext>
            </a:extLst>
          </p:cNvPr>
          <p:cNvSpPr/>
          <p:nvPr/>
        </p:nvSpPr>
        <p:spPr>
          <a:xfrm>
            <a:off x="7759623" y="4657060"/>
            <a:ext cx="4432377" cy="22009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B89CC-F382-25B8-14C9-5E88D59EA094}"/>
              </a:ext>
            </a:extLst>
          </p:cNvPr>
          <p:cNvSpPr/>
          <p:nvPr/>
        </p:nvSpPr>
        <p:spPr>
          <a:xfrm>
            <a:off x="5550195" y="4657060"/>
            <a:ext cx="2218525" cy="2200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8A56E0-3B49-798E-ECB3-DF0A60BAC7A9}"/>
              </a:ext>
            </a:extLst>
          </p:cNvPr>
          <p:cNvSpPr/>
          <p:nvPr/>
        </p:nvSpPr>
        <p:spPr>
          <a:xfrm>
            <a:off x="2194378" y="4657060"/>
            <a:ext cx="3355817" cy="2200940"/>
          </a:xfrm>
          <a:prstGeom prst="rect">
            <a:avLst/>
          </a:prstGeom>
          <a:solidFill>
            <a:srgbClr val="7E1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DD1D2-7768-D1D9-1DEA-2361D4A6A54A}"/>
              </a:ext>
            </a:extLst>
          </p:cNvPr>
          <p:cNvSpPr/>
          <p:nvPr/>
        </p:nvSpPr>
        <p:spPr>
          <a:xfrm>
            <a:off x="-1" y="4657060"/>
            <a:ext cx="2194379" cy="22009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D59D318-4DE1-676D-2491-3B15BF6F25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50" t="12585" r="9133" b="3763"/>
          <a:stretch/>
        </p:blipFill>
        <p:spPr>
          <a:xfrm>
            <a:off x="5739728" y="4865501"/>
            <a:ext cx="1830362" cy="1822376"/>
          </a:xfrm>
          <a:prstGeom prst="rect">
            <a:avLst/>
          </a:prstGeom>
        </p:spPr>
      </p:pic>
      <p:pic>
        <p:nvPicPr>
          <p:cNvPr id="7" name="Graphic 6">
            <a:extLst>
              <a:ext uri="{FF2B5EF4-FFF2-40B4-BE49-F238E27FC236}">
                <a16:creationId xmlns:a16="http://schemas.microsoft.com/office/drawing/2014/main" id="{4CBF0FF6-886F-3931-5B46-61D01BFF5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2835867" y="4478802"/>
            <a:ext cx="1822376" cy="2595774"/>
          </a:xfrm>
          <a:prstGeom prst="rect">
            <a:avLst/>
          </a:prstGeom>
        </p:spPr>
      </p:pic>
      <p:sp>
        <p:nvSpPr>
          <p:cNvPr id="2" name="Freeform 3">
            <a:extLst>
              <a:ext uri="{FF2B5EF4-FFF2-40B4-BE49-F238E27FC236}">
                <a16:creationId xmlns:a16="http://schemas.microsoft.com/office/drawing/2014/main" id="{1BE7B8C4-631E-3031-9BCB-FF7115416490}"/>
              </a:ext>
            </a:extLst>
          </p:cNvPr>
          <p:cNvSpPr>
            <a:spLocks noChangeAspect="1"/>
          </p:cNvSpPr>
          <p:nvPr/>
        </p:nvSpPr>
        <p:spPr>
          <a:xfrm>
            <a:off x="880790" y="939800"/>
            <a:ext cx="2268810" cy="372288"/>
          </a:xfrm>
          <a:custGeom>
            <a:avLst/>
            <a:gdLst/>
            <a:ahLst/>
            <a:cxnLst/>
            <a:rect l="l" t="t" r="r" b="b"/>
            <a:pathLst>
              <a:path w="3759497" h="657912">
                <a:moveTo>
                  <a:pt x="0" y="0"/>
                </a:moveTo>
                <a:lnTo>
                  <a:pt x="3759497" y="0"/>
                </a:lnTo>
                <a:lnTo>
                  <a:pt x="3759497" y="657912"/>
                </a:lnTo>
                <a:lnTo>
                  <a:pt x="0" y="657912"/>
                </a:lnTo>
                <a:lnTo>
                  <a:pt x="0" y="0"/>
                </a:lnTo>
                <a:close/>
              </a:path>
            </a:pathLst>
          </a:custGeom>
          <a:blipFill>
            <a:blip r:embed="rId8"/>
            <a:stretch>
              <a:fillRect l="667" r="6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Content Placeholder 2">
            <a:extLst>
              <a:ext uri="{FF2B5EF4-FFF2-40B4-BE49-F238E27FC236}">
                <a16:creationId xmlns:a16="http://schemas.microsoft.com/office/drawing/2014/main" id="{FD814F93-667D-3C93-F74B-201005C64CBE}"/>
              </a:ext>
            </a:extLst>
          </p:cNvPr>
          <p:cNvSpPr txBox="1">
            <a:spLocks/>
          </p:cNvSpPr>
          <p:nvPr/>
        </p:nvSpPr>
        <p:spPr>
          <a:xfrm>
            <a:off x="8273973" y="5137681"/>
            <a:ext cx="3675583" cy="127801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b="1">
                <a:latin typeface="Work Sans" pitchFamily="2" charset="0"/>
              </a:rPr>
              <a:t>See the world</a:t>
            </a:r>
          </a:p>
          <a:p>
            <a:pPr algn="r"/>
            <a:r>
              <a:rPr lang="en-US" sz="3600" b="1">
                <a:latin typeface="Work Sans" pitchFamily="2" charset="0"/>
              </a:rPr>
              <a:t>differently.</a:t>
            </a:r>
          </a:p>
        </p:txBody>
      </p:sp>
      <p:pic>
        <p:nvPicPr>
          <p:cNvPr id="6" name="Graphic 5">
            <a:extLst>
              <a:ext uri="{FF2B5EF4-FFF2-40B4-BE49-F238E27FC236}">
                <a16:creationId xmlns:a16="http://schemas.microsoft.com/office/drawing/2014/main" id="{9DDD3571-E747-1150-107F-F258E2BD8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236" y="4865502"/>
            <a:ext cx="1927745" cy="1927745"/>
          </a:xfrm>
          <a:prstGeom prst="rect">
            <a:avLst/>
          </a:prstGeom>
        </p:spPr>
      </p:pic>
      <p:sp>
        <p:nvSpPr>
          <p:cNvPr id="3" name="TextBox 17">
            <a:extLst>
              <a:ext uri="{FF2B5EF4-FFF2-40B4-BE49-F238E27FC236}">
                <a16:creationId xmlns:a16="http://schemas.microsoft.com/office/drawing/2014/main" id="{C40C112A-FEAF-FE96-AD81-B1E2C0CD18C8}"/>
              </a:ext>
            </a:extLst>
          </p:cNvPr>
          <p:cNvSpPr txBox="1"/>
          <p:nvPr/>
        </p:nvSpPr>
        <p:spPr>
          <a:xfrm>
            <a:off x="880790" y="2196004"/>
            <a:ext cx="10072960" cy="8888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13"/>
              </a:lnSpc>
            </a:pPr>
            <a:r>
              <a:rPr lang="en-US" sz="6000" b="1" spc="-274">
                <a:solidFill>
                  <a:srgbClr val="191919"/>
                </a:solidFill>
                <a:latin typeface="Work Sans" pitchFamily="2" charset="0"/>
              </a:rPr>
              <a:t>What is MyBirkman?</a:t>
            </a:r>
          </a:p>
        </p:txBody>
      </p:sp>
      <p:sp>
        <p:nvSpPr>
          <p:cNvPr id="12" name="Content Placeholder 2">
            <a:extLst>
              <a:ext uri="{FF2B5EF4-FFF2-40B4-BE49-F238E27FC236}">
                <a16:creationId xmlns:a16="http://schemas.microsoft.com/office/drawing/2014/main" id="{B498E787-19EE-F911-9A21-2385B783462D}"/>
              </a:ext>
            </a:extLst>
          </p:cNvPr>
          <p:cNvSpPr txBox="1">
            <a:spLocks/>
          </p:cNvSpPr>
          <p:nvPr/>
        </p:nvSpPr>
        <p:spPr>
          <a:xfrm>
            <a:off x="880791" y="3780408"/>
            <a:ext cx="4902790" cy="505044"/>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chemeClr val="bg1"/>
              </a:solidFill>
              <a:latin typeface="Work Sans" pitchFamily="2" charset="0"/>
            </a:endParaRPr>
          </a:p>
        </p:txBody>
      </p:sp>
      <p:sp>
        <p:nvSpPr>
          <p:cNvPr id="13" name="Subtitle 2">
            <a:extLst>
              <a:ext uri="{FF2B5EF4-FFF2-40B4-BE49-F238E27FC236}">
                <a16:creationId xmlns:a16="http://schemas.microsoft.com/office/drawing/2014/main" id="{6D5908F3-2AD8-A6DB-5D54-4DC3E3CA8EDC}"/>
              </a:ext>
            </a:extLst>
          </p:cNvPr>
          <p:cNvSpPr txBox="1">
            <a:spLocks/>
          </p:cNvSpPr>
          <p:nvPr/>
        </p:nvSpPr>
        <p:spPr>
          <a:xfrm>
            <a:off x="880790" y="2884311"/>
            <a:ext cx="9872584" cy="932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3200" dirty="0">
                <a:solidFill>
                  <a:schemeClr val="accent4"/>
                </a:solidFill>
                <a:latin typeface="Franklin Gothic ATF" panose="020B0503060602040204" pitchFamily="34" charset="0"/>
                <a:ea typeface="Roboto" panose="02000000000000000000" pitchFamily="2" charset="0"/>
              </a:rPr>
              <a:t>Kick-Off Workshop</a:t>
            </a:r>
          </a:p>
        </p:txBody>
      </p:sp>
      <p:pic>
        <p:nvPicPr>
          <p:cNvPr id="16" name="Picture 15">
            <a:extLst>
              <a:ext uri="{FF2B5EF4-FFF2-40B4-BE49-F238E27FC236}">
                <a16:creationId xmlns:a16="http://schemas.microsoft.com/office/drawing/2014/main" id="{7B532E0A-FB46-B3EB-DADF-4A2B43A9887A}"/>
              </a:ext>
            </a:extLst>
          </p:cNvPr>
          <p:cNvPicPr>
            <a:picLocks noChangeAspect="1"/>
          </p:cNvPicPr>
          <p:nvPr/>
        </p:nvPicPr>
        <p:blipFill rotWithShape="1">
          <a:blip r:embed="rId11"/>
          <a:srcRect l="9629" t="8701" r="11972" b="17081"/>
          <a:stretch/>
        </p:blipFill>
        <p:spPr>
          <a:xfrm>
            <a:off x="9566631" y="797457"/>
            <a:ext cx="1744579" cy="1502207"/>
          </a:xfrm>
          <a:prstGeom prst="rect">
            <a:avLst/>
          </a:prstGeom>
        </p:spPr>
      </p:pic>
    </p:spTree>
    <p:custDataLst>
      <p:tags r:id="rId1"/>
    </p:custDataLst>
    <p:extLst>
      <p:ext uri="{BB962C8B-B14F-4D97-AF65-F5344CB8AC3E}">
        <p14:creationId xmlns:p14="http://schemas.microsoft.com/office/powerpoint/2010/main" val="130647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lose-up of a computer&#10;&#10;Description automatically generated">
            <a:extLst>
              <a:ext uri="{FF2B5EF4-FFF2-40B4-BE49-F238E27FC236}">
                <a16:creationId xmlns:a16="http://schemas.microsoft.com/office/drawing/2014/main" id="{3216151F-30E8-9D86-95EA-436B25E46391}"/>
              </a:ext>
            </a:extLst>
          </p:cNvPr>
          <p:cNvPicPr>
            <a:picLocks noChangeAspect="1"/>
          </p:cNvPicPr>
          <p:nvPr/>
        </p:nvPicPr>
        <p:blipFill>
          <a:blip r:embed="rId4">
            <a:extLst>
              <a:ext uri="{28A0092B-C50C-407E-A947-70E740481C1C}">
                <a14:useLocalDpi xmlns:a14="http://schemas.microsoft.com/office/drawing/2010/main" val="0"/>
              </a:ext>
            </a:extLst>
          </a:blip>
          <a:srcRect l="4840" t="-9" r="-3895" b="1584"/>
          <a:stretch/>
        </p:blipFill>
        <p:spPr>
          <a:xfrm>
            <a:off x="471110" y="573949"/>
            <a:ext cx="10145797" cy="6048779"/>
          </a:xfrm>
          <a:prstGeom prst="rect">
            <a:avLst/>
          </a:prstGeom>
          <a:effectLst/>
        </p:spPr>
      </p:pic>
      <p:pic>
        <p:nvPicPr>
          <p:cNvPr id="3" name="Picture 2" descr="A qr code on a white background&#10;&#10;Description automatically generated">
            <a:extLst>
              <a:ext uri="{FF2B5EF4-FFF2-40B4-BE49-F238E27FC236}">
                <a16:creationId xmlns:a16="http://schemas.microsoft.com/office/drawing/2014/main" id="{09C7FD8D-4C38-8050-69C5-31AF9F993DD6}"/>
              </a:ext>
            </a:extLst>
          </p:cNvPr>
          <p:cNvPicPr>
            <a:picLocks noChangeAspect="1"/>
          </p:cNvPicPr>
          <p:nvPr/>
        </p:nvPicPr>
        <p:blipFill>
          <a:blip r:embed="rId5"/>
          <a:srcRect l="-11679" t="-6758" r="-8029" b="-8696"/>
          <a:stretch/>
        </p:blipFill>
        <p:spPr>
          <a:xfrm>
            <a:off x="8938072" y="477187"/>
            <a:ext cx="1971211" cy="1929465"/>
          </a:xfrm>
          <a:prstGeom prst="rect">
            <a:avLst/>
          </a:prstGeom>
          <a:effectLst>
            <a:outerShdw blurRad="50800" dist="38100" dir="2700000">
              <a:srgbClr val="000000">
                <a:alpha val="40000"/>
              </a:srgbClr>
            </a:outerShdw>
          </a:effectLst>
        </p:spPr>
      </p:pic>
    </p:spTree>
    <p:custDataLst>
      <p:tags r:id="rId1"/>
    </p:custDataLst>
    <p:extLst>
      <p:ext uri="{BB962C8B-B14F-4D97-AF65-F5344CB8AC3E}">
        <p14:creationId xmlns:p14="http://schemas.microsoft.com/office/powerpoint/2010/main" val="64968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3"/>
        </a:solidFill>
        <a:effectLst/>
      </p:bgPr>
    </p:bg>
    <p:spTree>
      <p:nvGrpSpPr>
        <p:cNvPr id="1" name=""/>
        <p:cNvGrpSpPr/>
        <p:nvPr/>
      </p:nvGrpSpPr>
      <p:grpSpPr>
        <a:xfrm>
          <a:off x="0" y="0"/>
          <a:ext cx="0" cy="0"/>
          <a:chOff x="0" y="0"/>
          <a:chExt cx="0" cy="0"/>
        </a:xfrm>
      </p:grpSpPr>
      <p:graphicFrame>
        <p:nvGraphicFramePr>
          <p:cNvPr id="6" name="Table 6"/>
          <p:cNvGraphicFramePr>
            <a:graphicFrameLocks noGrp="1"/>
          </p:cNvGraphicFramePr>
          <p:nvPr>
            <p:extLst>
              <p:ext uri="{D42A27DB-BD31-4B8C-83A1-F6EECF244321}">
                <p14:modId xmlns:p14="http://schemas.microsoft.com/office/powerpoint/2010/main" val="2412606531"/>
              </p:ext>
            </p:extLst>
          </p:nvPr>
        </p:nvGraphicFramePr>
        <p:xfrm>
          <a:off x="812340" y="2388698"/>
          <a:ext cx="7772400" cy="3617568"/>
        </p:xfrm>
        <a:graphic>
          <a:graphicData uri="http://schemas.openxmlformats.org/drawingml/2006/table">
            <a:tbl>
              <a:tblPr/>
              <a:tblGrid>
                <a:gridCol w="872521">
                  <a:extLst>
                    <a:ext uri="{9D8B030D-6E8A-4147-A177-3AD203B41FA5}">
                      <a16:colId xmlns:a16="http://schemas.microsoft.com/office/drawing/2014/main" val="20000"/>
                    </a:ext>
                  </a:extLst>
                </a:gridCol>
                <a:gridCol w="6899879">
                  <a:extLst>
                    <a:ext uri="{9D8B030D-6E8A-4147-A177-3AD203B41FA5}">
                      <a16:colId xmlns:a16="http://schemas.microsoft.com/office/drawing/2014/main" val="20001"/>
                    </a:ext>
                  </a:extLst>
                </a:gridCol>
              </a:tblGrid>
              <a:tr h="893949">
                <a:tc>
                  <a:txBody>
                    <a:bodyPr/>
                    <a:lstStyle/>
                    <a:p>
                      <a:pPr algn="ctr">
                        <a:lnSpc>
                          <a:spcPts val="2940"/>
                        </a:lnSpc>
                        <a:defRPr/>
                      </a:pPr>
                      <a:r>
                        <a:rPr lang="en-US" sz="2100">
                          <a:solidFill>
                            <a:srgbClr val="000000"/>
                          </a:solidFill>
                          <a:latin typeface="Franklin Gothic Book"/>
                        </a:rPr>
                        <a:t>1</a:t>
                      </a:r>
                      <a:endParaRPr lang="en-US" sz="2100">
                        <a:latin typeface="Franklin Gothic Book"/>
                      </a:endParaRP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algn="l">
                        <a:lnSpc>
                          <a:spcPct val="100000"/>
                        </a:lnSpc>
                        <a:defRPr/>
                      </a:pPr>
                      <a:r>
                        <a:rPr lang="en-US" sz="2100">
                          <a:solidFill>
                            <a:srgbClr val="191919"/>
                          </a:solidFill>
                          <a:latin typeface="Franklin Gothic Book"/>
                        </a:rPr>
                        <a:t>Introduction to Birkman</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3949">
                <a:tc>
                  <a:txBody>
                    <a:bodyPr/>
                    <a:lstStyle/>
                    <a:p>
                      <a:pPr algn="ctr">
                        <a:lnSpc>
                          <a:spcPts val="2940"/>
                        </a:lnSpc>
                        <a:defRPr/>
                      </a:pPr>
                      <a:r>
                        <a:rPr lang="en-US" sz="2100">
                          <a:solidFill>
                            <a:srgbClr val="000000"/>
                          </a:solidFill>
                          <a:latin typeface="Franklin Gothic Book"/>
                        </a:rPr>
                        <a:t>2</a:t>
                      </a:r>
                      <a:endParaRPr lang="en-US" sz="2100">
                        <a:latin typeface="Franklin Gothic Book"/>
                      </a:endParaRP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100">
                          <a:solidFill>
                            <a:srgbClr val="191919"/>
                          </a:solidFill>
                          <a:latin typeface="+mn-lt"/>
                        </a:rPr>
                        <a:t>Exploring Your Perceptions</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3949">
                <a:tc>
                  <a:txBody>
                    <a:bodyPr/>
                    <a:lstStyle/>
                    <a:p>
                      <a:pPr algn="ctr">
                        <a:lnSpc>
                          <a:spcPts val="2940"/>
                        </a:lnSpc>
                        <a:defRPr/>
                      </a:pPr>
                      <a:r>
                        <a:rPr lang="en-US" sz="2100">
                          <a:solidFill>
                            <a:srgbClr val="000000"/>
                          </a:solidFill>
                          <a:latin typeface="Franklin Gothic Book"/>
                        </a:rPr>
                        <a:t>3</a:t>
                      </a:r>
                      <a:endParaRPr lang="en-US" sz="2100">
                        <a:latin typeface="Franklin Gothic Book"/>
                      </a:endParaRP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100">
                          <a:solidFill>
                            <a:srgbClr val="191919"/>
                          </a:solidFill>
                          <a:latin typeface="+mn-lt"/>
                        </a:rPr>
                        <a:t>Unleashing Birkman at Work</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5721">
                <a:tc>
                  <a:txBody>
                    <a:bodyPr/>
                    <a:lstStyle/>
                    <a:p>
                      <a:pPr algn="ctr">
                        <a:lnSpc>
                          <a:spcPts val="2940"/>
                        </a:lnSpc>
                        <a:defRPr/>
                      </a:pPr>
                      <a:r>
                        <a:rPr lang="en-US" sz="2100">
                          <a:solidFill>
                            <a:srgbClr val="000000"/>
                          </a:solidFill>
                          <a:latin typeface="Franklin Gothic Book"/>
                        </a:rPr>
                        <a:t>4</a:t>
                      </a:r>
                      <a:endParaRPr lang="en-US" sz="2100">
                        <a:latin typeface="Franklin Gothic Book"/>
                      </a:endParaRP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lvl="0" algn="l">
                        <a:lnSpc>
                          <a:spcPct val="100000"/>
                        </a:lnSpc>
                        <a:buNone/>
                      </a:pPr>
                      <a:r>
                        <a:rPr lang="en-US" sz="2100">
                          <a:solidFill>
                            <a:srgbClr val="191919"/>
                          </a:solidFill>
                          <a:latin typeface="+mn-lt"/>
                        </a:rPr>
                        <a:t>Session Takeaways</a:t>
                      </a:r>
                      <a:endParaRPr lang="en-US" sz="1800"/>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Subtitle 2">
            <a:extLst>
              <a:ext uri="{FF2B5EF4-FFF2-40B4-BE49-F238E27FC236}">
                <a16:creationId xmlns:a16="http://schemas.microsoft.com/office/drawing/2014/main" id="{09BA1587-390F-4EFB-00FD-74CD4CB338C9}"/>
              </a:ext>
            </a:extLst>
          </p:cNvPr>
          <p:cNvSpPr txBox="1">
            <a:spLocks/>
          </p:cNvSpPr>
          <p:nvPr/>
        </p:nvSpPr>
        <p:spPr>
          <a:xfrm>
            <a:off x="674370" y="801632"/>
            <a:ext cx="9872584" cy="932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5000" b="1">
                <a:latin typeface="Work Sans" pitchFamily="2" charset="0"/>
                <a:ea typeface="Roboto" panose="02000000000000000000" pitchFamily="2" charset="0"/>
              </a:rPr>
              <a:t>Session Agenda</a:t>
            </a:r>
          </a:p>
        </p:txBody>
      </p:sp>
    </p:spTree>
    <p:custDataLst>
      <p:tags r:id="rId1"/>
    </p:custDataLst>
    <p:extLst>
      <p:ext uri="{BB962C8B-B14F-4D97-AF65-F5344CB8AC3E}">
        <p14:creationId xmlns:p14="http://schemas.microsoft.com/office/powerpoint/2010/main" val="401497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7262CC-9156-7F55-D6EB-571F92F1062D}"/>
              </a:ext>
            </a:extLst>
          </p:cNvPr>
          <p:cNvSpPr txBox="1"/>
          <p:nvPr/>
        </p:nvSpPr>
        <p:spPr>
          <a:xfrm>
            <a:off x="982979" y="876985"/>
            <a:ext cx="10731225" cy="4708981"/>
          </a:xfrm>
          <a:prstGeom prst="rect">
            <a:avLst/>
          </a:prstGeom>
          <a:noFill/>
        </p:spPr>
        <p:txBody>
          <a:bodyPr wrap="square">
            <a:spAutoFit/>
          </a:bodyPr>
          <a:lstStyle/>
          <a:p>
            <a:pPr algn="l"/>
            <a:r>
              <a:rPr lang="en-US" sz="6000" b="1" i="0">
                <a:solidFill>
                  <a:schemeClr val="accent1"/>
                </a:solidFill>
                <a:effectLst/>
                <a:latin typeface="Work Sans" pitchFamily="2" charset="0"/>
              </a:rPr>
              <a:t>The Birkman Method was created to help people </a:t>
            </a:r>
            <a:r>
              <a:rPr lang="en-US" sz="6000" b="1" i="0">
                <a:effectLst/>
                <a:latin typeface="Work Sans" pitchFamily="2" charset="0"/>
              </a:rPr>
              <a:t>see the world differently </a:t>
            </a:r>
            <a:r>
              <a:rPr lang="en-US" sz="6000" b="1" i="0">
                <a:solidFill>
                  <a:schemeClr val="accent1"/>
                </a:solidFill>
                <a:effectLst/>
                <a:latin typeface="Work Sans" pitchFamily="2" charset="0"/>
              </a:rPr>
              <a:t>through the lens of personality.</a:t>
            </a:r>
          </a:p>
        </p:txBody>
      </p:sp>
    </p:spTree>
    <p:custDataLst>
      <p:tags r:id="rId1"/>
    </p:custDataLst>
    <p:extLst>
      <p:ext uri="{BB962C8B-B14F-4D97-AF65-F5344CB8AC3E}">
        <p14:creationId xmlns:p14="http://schemas.microsoft.com/office/powerpoint/2010/main" val="198745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DBD998F-077C-236D-62C2-8DBF034D980D}"/>
              </a:ext>
            </a:extLst>
          </p:cNvPr>
          <p:cNvSpPr txBox="1">
            <a:spLocks/>
          </p:cNvSpPr>
          <p:nvPr/>
        </p:nvSpPr>
        <p:spPr>
          <a:xfrm>
            <a:off x="868680" y="2058932"/>
            <a:ext cx="9872584" cy="932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5000" b="1">
                <a:solidFill>
                  <a:srgbClr val="F7F7F3"/>
                </a:solidFill>
                <a:latin typeface="Work Sans" pitchFamily="2" charset="0"/>
                <a:ea typeface="Roboto" panose="02000000000000000000" pitchFamily="2" charset="0"/>
              </a:rPr>
              <a:t>Curiosity</a:t>
            </a:r>
            <a:r>
              <a:rPr lang="en-US" sz="5000" b="1">
                <a:latin typeface="Work Sans" pitchFamily="2" charset="0"/>
                <a:ea typeface="Roboto" panose="02000000000000000000" pitchFamily="2" charset="0"/>
              </a:rPr>
              <a:t> </a:t>
            </a:r>
            <a:r>
              <a:rPr lang="en-US" sz="3200" b="1">
                <a:latin typeface="Work Sans" pitchFamily="2" charset="0"/>
                <a:ea typeface="Roboto" panose="02000000000000000000" pitchFamily="2" charset="0"/>
              </a:rPr>
              <a:t>is a state of mind.</a:t>
            </a:r>
            <a:endParaRPr lang="en-US" sz="5000" b="1">
              <a:latin typeface="Work Sans"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E7AAEF5A-3BE5-A73E-5F65-E045B8931211}"/>
              </a:ext>
            </a:extLst>
          </p:cNvPr>
          <p:cNvSpPr txBox="1">
            <a:spLocks/>
          </p:cNvSpPr>
          <p:nvPr/>
        </p:nvSpPr>
        <p:spPr>
          <a:xfrm>
            <a:off x="868680" y="3684619"/>
            <a:ext cx="10212551" cy="177011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a:solidFill>
                  <a:schemeClr val="bg1"/>
                </a:solidFill>
                <a:latin typeface="Work Sans" pitchFamily="2" charset="0"/>
              </a:rPr>
              <a:t>Begin with a positive and productive outlook</a:t>
            </a:r>
          </a:p>
          <a:p>
            <a:pPr marL="285750" indent="-285750">
              <a:buFont typeface="Arial" panose="020B0604020202020204" pitchFamily="34" charset="0"/>
              <a:buChar char="•"/>
            </a:pPr>
            <a:r>
              <a:rPr lang="en-US" sz="1800">
                <a:solidFill>
                  <a:schemeClr val="bg1"/>
                </a:solidFill>
                <a:latin typeface="Work Sans" pitchFamily="2" charset="0"/>
              </a:rPr>
              <a:t>Be open to exploring</a:t>
            </a:r>
          </a:p>
          <a:p>
            <a:pPr marL="285750" indent="-285750">
              <a:buFont typeface="Arial" panose="020B0604020202020204" pitchFamily="34" charset="0"/>
              <a:buChar char="•"/>
            </a:pPr>
            <a:r>
              <a:rPr lang="en-US" sz="1800">
                <a:solidFill>
                  <a:schemeClr val="bg1"/>
                </a:solidFill>
                <a:latin typeface="Work Sans" pitchFamily="2" charset="0"/>
              </a:rPr>
              <a:t>Ask questions</a:t>
            </a:r>
          </a:p>
          <a:p>
            <a:pPr marL="285750" indent="-285750">
              <a:buFont typeface="Arial" panose="020B0604020202020204" pitchFamily="34" charset="0"/>
              <a:buChar char="•"/>
            </a:pPr>
            <a:r>
              <a:rPr lang="en-US" sz="1800">
                <a:solidFill>
                  <a:schemeClr val="bg1"/>
                </a:solidFill>
                <a:latin typeface="Work Sans" pitchFamily="2" charset="0"/>
              </a:rPr>
              <a:t>Replace judgment with curiosity</a:t>
            </a:r>
          </a:p>
        </p:txBody>
      </p:sp>
      <p:pic>
        <p:nvPicPr>
          <p:cNvPr id="5" name="Picture 4">
            <a:extLst>
              <a:ext uri="{FF2B5EF4-FFF2-40B4-BE49-F238E27FC236}">
                <a16:creationId xmlns:a16="http://schemas.microsoft.com/office/drawing/2014/main" id="{ADF2124A-0452-729D-13D5-408AE22B6307}"/>
              </a:ext>
            </a:extLst>
          </p:cNvPr>
          <p:cNvPicPr>
            <a:picLocks noChangeAspect="1"/>
          </p:cNvPicPr>
          <p:nvPr/>
        </p:nvPicPr>
        <p:blipFill>
          <a:blip r:embed="rId4"/>
          <a:stretch>
            <a:fillRect/>
          </a:stretch>
        </p:blipFill>
        <p:spPr>
          <a:xfrm>
            <a:off x="868680" y="2058932"/>
            <a:ext cx="2908654" cy="1253840"/>
          </a:xfrm>
          <a:prstGeom prst="rect">
            <a:avLst/>
          </a:prstGeom>
        </p:spPr>
      </p:pic>
    </p:spTree>
    <p:custDataLst>
      <p:tags r:id="rId1"/>
    </p:custDataLst>
    <p:extLst>
      <p:ext uri="{BB962C8B-B14F-4D97-AF65-F5344CB8AC3E}">
        <p14:creationId xmlns:p14="http://schemas.microsoft.com/office/powerpoint/2010/main" val="388683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BDE5543-E167-DF65-5EA8-5DE6D6A957C1}"/>
              </a:ext>
            </a:extLst>
          </p:cNvPr>
          <p:cNvGraphicFramePr/>
          <p:nvPr>
            <p:extLst>
              <p:ext uri="{D42A27DB-BD31-4B8C-83A1-F6EECF244321}">
                <p14:modId xmlns:p14="http://schemas.microsoft.com/office/powerpoint/2010/main" val="3825487557"/>
              </p:ext>
            </p:extLst>
          </p:nvPr>
        </p:nvGraphicFramePr>
        <p:xfrm>
          <a:off x="1549353" y="623237"/>
          <a:ext cx="9093293" cy="5611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ubtitle 2">
            <a:extLst>
              <a:ext uri="{FF2B5EF4-FFF2-40B4-BE49-F238E27FC236}">
                <a16:creationId xmlns:a16="http://schemas.microsoft.com/office/drawing/2014/main" id="{2DBD998F-077C-236D-62C2-8DBF034D980D}"/>
              </a:ext>
            </a:extLst>
          </p:cNvPr>
          <p:cNvSpPr txBox="1">
            <a:spLocks/>
          </p:cNvSpPr>
          <p:nvPr/>
        </p:nvSpPr>
        <p:spPr>
          <a:xfrm>
            <a:off x="624943" y="660639"/>
            <a:ext cx="3279792" cy="15585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5000" b="1">
                <a:solidFill>
                  <a:schemeClr val="tx1"/>
                </a:solidFill>
                <a:latin typeface="Work Sans" pitchFamily="2" charset="0"/>
                <a:ea typeface="Roboto" panose="02000000000000000000" pitchFamily="2" charset="0"/>
              </a:rPr>
              <a:t>Why Birkman?</a:t>
            </a:r>
          </a:p>
        </p:txBody>
      </p:sp>
    </p:spTree>
    <p:custDataLst>
      <p:tags r:id="rId1"/>
    </p:custDataLst>
    <p:extLst>
      <p:ext uri="{BB962C8B-B14F-4D97-AF65-F5344CB8AC3E}">
        <p14:creationId xmlns:p14="http://schemas.microsoft.com/office/powerpoint/2010/main" val="89518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57499" y="-89753"/>
            <a:ext cx="6858000" cy="6947110"/>
            <a:chOff x="0" y="-28575"/>
            <a:chExt cx="2167873" cy="2196042"/>
          </a:xfrm>
        </p:grpSpPr>
        <p:sp>
          <p:nvSpPr>
            <p:cNvPr id="5" name="Freeform 5"/>
            <p:cNvSpPr/>
            <p:nvPr/>
          </p:nvSpPr>
          <p:spPr>
            <a:xfrm>
              <a:off x="0" y="0"/>
              <a:ext cx="2167873" cy="2167467"/>
            </a:xfrm>
            <a:custGeom>
              <a:avLst/>
              <a:gdLst/>
              <a:ahLst/>
              <a:cxnLst/>
              <a:rect l="l" t="t" r="r" b="b"/>
              <a:pathLst>
                <a:path w="2167873" h="2167467">
                  <a:moveTo>
                    <a:pt x="0" y="0"/>
                  </a:moveTo>
                  <a:lnTo>
                    <a:pt x="2167873" y="0"/>
                  </a:lnTo>
                  <a:lnTo>
                    <a:pt x="2167873" y="2167467"/>
                  </a:lnTo>
                  <a:lnTo>
                    <a:pt x="0" y="2167467"/>
                  </a:lnTo>
                  <a:close/>
                </a:path>
              </a:pathLst>
            </a:custGeom>
            <a:solidFill>
              <a:schemeClr val="bg2">
                <a:lumMod val="75000"/>
              </a:schemeClr>
            </a:solidFill>
            <a:ln cap="sq">
              <a:noFill/>
              <a:prstDash val="solid"/>
              <a:miter/>
            </a:ln>
          </p:spPr>
          <p:txBody>
            <a:bodyPr/>
            <a:lstStyle/>
            <a:p>
              <a:endParaRPr lang="en-US" sz="1200"/>
            </a:p>
          </p:txBody>
        </p:sp>
        <p:sp>
          <p:nvSpPr>
            <p:cNvPr id="6" name="TextBox 6"/>
            <p:cNvSpPr txBox="1"/>
            <p:nvPr/>
          </p:nvSpPr>
          <p:spPr>
            <a:xfrm>
              <a:off x="0" y="-28575"/>
              <a:ext cx="2167873" cy="2196042"/>
            </a:xfrm>
            <a:prstGeom prst="rect">
              <a:avLst/>
            </a:prstGeom>
          </p:spPr>
          <p:txBody>
            <a:bodyPr lIns="42325" tIns="42325" rIns="42325" bIns="42325" rtlCol="0" anchor="ctr"/>
            <a:lstStyle/>
            <a:p>
              <a:pPr algn="ctr">
                <a:lnSpc>
                  <a:spcPts val="1399"/>
                </a:lnSpc>
              </a:pPr>
              <a:endParaRPr sz="1200"/>
            </a:p>
          </p:txBody>
        </p:sp>
      </p:grpSp>
      <p:grpSp>
        <p:nvGrpSpPr>
          <p:cNvPr id="9" name="Group 9"/>
          <p:cNvGrpSpPr>
            <a:grpSpLocks noChangeAspect="1"/>
          </p:cNvGrpSpPr>
          <p:nvPr/>
        </p:nvGrpSpPr>
        <p:grpSpPr>
          <a:xfrm rot="-10800000">
            <a:off x="-569649" y="0"/>
            <a:ext cx="6858000" cy="3429000"/>
            <a:chOff x="0" y="0"/>
            <a:chExt cx="6662420" cy="3331210"/>
          </a:xfrm>
        </p:grpSpPr>
        <p:sp>
          <p:nvSpPr>
            <p:cNvPr id="10" name="Freeform 10"/>
            <p:cNvSpPr/>
            <p:nvPr/>
          </p:nvSpPr>
          <p:spPr>
            <a:xfrm>
              <a:off x="0" y="0"/>
              <a:ext cx="6662420" cy="3331210"/>
            </a:xfrm>
            <a:custGeom>
              <a:avLst/>
              <a:gdLst/>
              <a:ahLst/>
              <a:cxnLst/>
              <a:rect l="l" t="t" r="r" b="b"/>
              <a:pathLst>
                <a:path w="6662420" h="3331210">
                  <a:moveTo>
                    <a:pt x="3331210" y="3331210"/>
                  </a:moveTo>
                  <a:lnTo>
                    <a:pt x="0" y="3331210"/>
                  </a:lnTo>
                  <a:cubicBezTo>
                    <a:pt x="0" y="1490980"/>
                    <a:pt x="1490980" y="0"/>
                    <a:pt x="3331210" y="0"/>
                  </a:cubicBezTo>
                  <a:cubicBezTo>
                    <a:pt x="5171440" y="0"/>
                    <a:pt x="6662420" y="1490980"/>
                    <a:pt x="6662420" y="3331210"/>
                  </a:cubicBezTo>
                  <a:lnTo>
                    <a:pt x="3331210" y="3331210"/>
                  </a:lnTo>
                  <a:close/>
                </a:path>
              </a:pathLst>
            </a:custGeom>
            <a:solidFill>
              <a:srgbClr val="C9CC4E"/>
            </a:solidFill>
            <a:ln w="12700" cap="sq">
              <a:noFill/>
              <a:prstDash val="solid"/>
              <a:miter/>
            </a:ln>
          </p:spPr>
          <p:txBody>
            <a:bodyPr/>
            <a:lstStyle/>
            <a:p>
              <a:endParaRPr lang="en-US" sz="1200"/>
            </a:p>
          </p:txBody>
        </p:sp>
      </p:grpSp>
      <p:sp>
        <p:nvSpPr>
          <p:cNvPr id="11" name="TextBox 11"/>
          <p:cNvSpPr txBox="1"/>
          <p:nvPr/>
        </p:nvSpPr>
        <p:spPr>
          <a:xfrm>
            <a:off x="6434735" y="672043"/>
            <a:ext cx="5071466" cy="756617"/>
          </a:xfrm>
          <a:prstGeom prst="rect">
            <a:avLst/>
          </a:prstGeom>
        </p:spPr>
        <p:txBody>
          <a:bodyPr wrap="square" lIns="0" tIns="0" rIns="0" bIns="0" rtlCol="0" anchor="t">
            <a:spAutoFit/>
          </a:bodyPr>
          <a:lstStyle/>
          <a:p>
            <a:pPr algn="r">
              <a:lnSpc>
                <a:spcPts val="5867"/>
              </a:lnSpc>
            </a:pPr>
            <a:r>
              <a:rPr lang="en-US" sz="5334" b="1" spc="-160">
                <a:solidFill>
                  <a:srgbClr val="FFFFFF"/>
                </a:solidFill>
                <a:latin typeface="Work Sans" pitchFamily="2" charset="0"/>
              </a:rPr>
              <a:t>The </a:t>
            </a:r>
            <a:r>
              <a:rPr lang="en-US" sz="5334" b="1" spc="-160" err="1">
                <a:solidFill>
                  <a:srgbClr val="FFFFFF"/>
                </a:solidFill>
                <a:latin typeface="Work Sans" pitchFamily="2" charset="0"/>
              </a:rPr>
              <a:t>SuperQ</a:t>
            </a:r>
            <a:endParaRPr lang="en-US" sz="5334" b="1" spc="-160">
              <a:solidFill>
                <a:srgbClr val="FFFFFF"/>
              </a:solidFill>
              <a:latin typeface="Work Sans" pitchFamily="2" charset="0"/>
            </a:endParaRPr>
          </a:p>
        </p:txBody>
      </p:sp>
      <p:sp>
        <p:nvSpPr>
          <p:cNvPr id="3" name="TextBox 2">
            <a:extLst>
              <a:ext uri="{FF2B5EF4-FFF2-40B4-BE49-F238E27FC236}">
                <a16:creationId xmlns:a16="http://schemas.microsoft.com/office/drawing/2014/main" id="{76BFF85E-364D-C236-1AED-BC0EF41FE13D}"/>
              </a:ext>
            </a:extLst>
          </p:cNvPr>
          <p:cNvSpPr txBox="1"/>
          <p:nvPr/>
        </p:nvSpPr>
        <p:spPr>
          <a:xfrm>
            <a:off x="430690" y="520719"/>
            <a:ext cx="4927922" cy="1815882"/>
          </a:xfrm>
          <a:prstGeom prst="rect">
            <a:avLst/>
          </a:prstGeom>
          <a:noFill/>
        </p:spPr>
        <p:txBody>
          <a:bodyPr wrap="square">
            <a:spAutoFit/>
          </a:bodyPr>
          <a:lstStyle/>
          <a:p>
            <a:pPr algn="ctr"/>
            <a:r>
              <a:rPr lang="en-US" sz="2800" b="1">
                <a:solidFill>
                  <a:schemeClr val="bg2"/>
                </a:solidFill>
                <a:latin typeface="Work Sans" pitchFamily="2" charset="0"/>
              </a:rPr>
              <a:t>Connect through what makes you the same, </a:t>
            </a:r>
          </a:p>
          <a:p>
            <a:pPr algn="ctr"/>
            <a:r>
              <a:rPr lang="en-US" sz="2800" b="1">
                <a:solidFill>
                  <a:schemeClr val="bg2"/>
                </a:solidFill>
                <a:latin typeface="Work Sans" pitchFamily="2" charset="0"/>
              </a:rPr>
              <a:t>contribute through what makes you different.</a:t>
            </a:r>
          </a:p>
        </p:txBody>
      </p:sp>
      <p:graphicFrame>
        <p:nvGraphicFramePr>
          <p:cNvPr id="13" name="Table 12">
            <a:extLst>
              <a:ext uri="{FF2B5EF4-FFF2-40B4-BE49-F238E27FC236}">
                <a16:creationId xmlns:a16="http://schemas.microsoft.com/office/drawing/2014/main" id="{F9A029DA-0F32-7BB0-F82D-4B248D28A5E8}"/>
              </a:ext>
            </a:extLst>
          </p:cNvPr>
          <p:cNvGraphicFramePr>
            <a:graphicFrameLocks noGrp="1"/>
          </p:cNvGraphicFramePr>
          <p:nvPr>
            <p:extLst>
              <p:ext uri="{D42A27DB-BD31-4B8C-83A1-F6EECF244321}">
                <p14:modId xmlns:p14="http://schemas.microsoft.com/office/powerpoint/2010/main" val="2955965310"/>
              </p:ext>
            </p:extLst>
          </p:nvPr>
        </p:nvGraphicFramePr>
        <p:xfrm>
          <a:off x="6273172" y="1839502"/>
          <a:ext cx="5394592" cy="1919923"/>
        </p:xfrm>
        <a:graphic>
          <a:graphicData uri="http://schemas.openxmlformats.org/drawingml/2006/table">
            <a:tbl>
              <a:tblPr firstRow="1" bandRow="1">
                <a:tableStyleId>{5C22544A-7EE6-4342-B048-85BDC9FD1C3A}</a:tableStyleId>
              </a:tblPr>
              <a:tblGrid>
                <a:gridCol w="2697296">
                  <a:extLst>
                    <a:ext uri="{9D8B030D-6E8A-4147-A177-3AD203B41FA5}">
                      <a16:colId xmlns:a16="http://schemas.microsoft.com/office/drawing/2014/main" val="3423664254"/>
                    </a:ext>
                  </a:extLst>
                </a:gridCol>
                <a:gridCol w="2697296">
                  <a:extLst>
                    <a:ext uri="{9D8B030D-6E8A-4147-A177-3AD203B41FA5}">
                      <a16:colId xmlns:a16="http://schemas.microsoft.com/office/drawing/2014/main" val="3029144819"/>
                    </a:ext>
                  </a:extLst>
                </a:gridCol>
              </a:tblGrid>
              <a:tr h="484569">
                <a:tc>
                  <a:txBody>
                    <a:bodyPr/>
                    <a:lstStyle/>
                    <a:p>
                      <a:pPr algn="ctr"/>
                      <a:r>
                        <a:rPr lang="en-US" sz="1800">
                          <a:solidFill>
                            <a:schemeClr val="tx1"/>
                          </a:solidFill>
                          <a:latin typeface="Work Sans"/>
                        </a:rPr>
                        <a:t>Lower Scores</a:t>
                      </a:r>
                    </a:p>
                    <a:p>
                      <a:pPr algn="ctr"/>
                      <a:r>
                        <a:rPr lang="en-US" sz="1800">
                          <a:solidFill>
                            <a:schemeClr val="tx1"/>
                          </a:solidFill>
                          <a:latin typeface="Work Sans"/>
                        </a:rPr>
                        <a:t>1-49%</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800">
                          <a:solidFill>
                            <a:schemeClr val="tx1"/>
                          </a:solidFill>
                          <a:latin typeface="Work Sans"/>
                        </a:rPr>
                        <a:t>Higher Scores</a:t>
                      </a:r>
                    </a:p>
                    <a:p>
                      <a:pPr lvl="0" algn="ctr">
                        <a:buNone/>
                      </a:pPr>
                      <a:r>
                        <a:rPr lang="en-US" sz="1800">
                          <a:solidFill>
                            <a:schemeClr val="tx1"/>
                          </a:solidFill>
                          <a:latin typeface="Work Sans"/>
                        </a:rPr>
                        <a:t>50-99%</a:t>
                      </a:r>
                      <a:endParaRPr lang="en-US" sz="280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487533"/>
                  </a:ext>
                </a:extLst>
              </a:tr>
              <a:tr h="545140">
                <a:tc>
                  <a:txBody>
                    <a:bodyPr/>
                    <a:lstStyle/>
                    <a:p>
                      <a:pPr algn="ctr" rtl="0" fontAlgn="base">
                        <a:lnSpc>
                          <a:spcPct val="150000"/>
                        </a:lnSpc>
                      </a:pPr>
                      <a:r>
                        <a:rPr lang="en-US" sz="1800" b="0" i="0">
                          <a:solidFill>
                            <a:schemeClr val="tx1"/>
                          </a:solidFill>
                          <a:effectLst/>
                          <a:latin typeface="Work Sans"/>
                        </a:rPr>
                        <a:t>You see the world more similarly</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b="0" i="0">
                          <a:solidFill>
                            <a:schemeClr val="tx1"/>
                          </a:solidFill>
                          <a:effectLst/>
                          <a:latin typeface="Work Sans"/>
                        </a:rPr>
                        <a:t>You see the world more differently</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sz="1800" b="0" i="0">
                        <a:solidFill>
                          <a:schemeClr val="tx1"/>
                        </a:solidFill>
                        <a:effectLst/>
                        <a:latin typeface="Work Sans"/>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609170"/>
                  </a:ext>
                </a:extLst>
              </a:tr>
            </a:tbl>
          </a:graphicData>
        </a:graphic>
      </p:graphicFrame>
      <p:pic>
        <p:nvPicPr>
          <p:cNvPr id="15" name="Picture 14">
            <a:extLst>
              <a:ext uri="{FF2B5EF4-FFF2-40B4-BE49-F238E27FC236}">
                <a16:creationId xmlns:a16="http://schemas.microsoft.com/office/drawing/2014/main" id="{86E0980A-97A1-9D96-37FC-C0AA91C621A2}"/>
              </a:ext>
            </a:extLst>
          </p:cNvPr>
          <p:cNvPicPr>
            <a:picLocks noChangeAspect="1"/>
          </p:cNvPicPr>
          <p:nvPr/>
        </p:nvPicPr>
        <p:blipFill rotWithShape="1">
          <a:blip r:embed="rId4"/>
          <a:srcRect b="16550"/>
          <a:stretch/>
        </p:blipFill>
        <p:spPr>
          <a:xfrm>
            <a:off x="-591284" y="3429000"/>
            <a:ext cx="6901270" cy="3429000"/>
          </a:xfrm>
          <a:prstGeom prst="rect">
            <a:avLst/>
          </a:prstGeom>
        </p:spPr>
      </p:pic>
      <p:sp>
        <p:nvSpPr>
          <p:cNvPr id="2" name="TextBox 1">
            <a:extLst>
              <a:ext uri="{FF2B5EF4-FFF2-40B4-BE49-F238E27FC236}">
                <a16:creationId xmlns:a16="http://schemas.microsoft.com/office/drawing/2014/main" id="{BB7D8F1B-16C7-1343-398E-CBC6B1A5D34C}"/>
              </a:ext>
            </a:extLst>
          </p:cNvPr>
          <p:cNvSpPr txBox="1"/>
          <p:nvPr/>
        </p:nvSpPr>
        <p:spPr>
          <a:xfrm>
            <a:off x="7642652" y="4254084"/>
            <a:ext cx="4025112" cy="1384995"/>
          </a:xfrm>
          <a:prstGeom prst="rect">
            <a:avLst/>
          </a:prstGeom>
          <a:noFill/>
        </p:spPr>
        <p:txBody>
          <a:bodyPr wrap="square">
            <a:spAutoFit/>
          </a:bodyPr>
          <a:lstStyle/>
          <a:p>
            <a:pPr algn="r"/>
            <a:r>
              <a:rPr lang="en-US" sz="2800" b="1">
                <a:solidFill>
                  <a:schemeClr val="accent1"/>
                </a:solidFill>
                <a:latin typeface="Work Sans" pitchFamily="2" charset="0"/>
              </a:rPr>
              <a:t>How differently do you and </a:t>
            </a:r>
            <a:r>
              <a:rPr lang="en-US" sz="2800">
                <a:solidFill>
                  <a:schemeClr val="accent1"/>
                </a:solidFill>
                <a:latin typeface="Work Sans" pitchFamily="2" charset="0"/>
              </a:rPr>
              <a:t>_________ </a:t>
            </a:r>
            <a:r>
              <a:rPr lang="en-US" sz="2800" b="1">
                <a:solidFill>
                  <a:schemeClr val="accent1"/>
                </a:solidFill>
                <a:latin typeface="Work Sans" pitchFamily="2" charset="0"/>
              </a:rPr>
              <a:t>see the world?</a:t>
            </a:r>
          </a:p>
        </p:txBody>
      </p:sp>
      <p:sp>
        <p:nvSpPr>
          <p:cNvPr id="8" name="TextBox 7">
            <a:extLst>
              <a:ext uri="{FF2B5EF4-FFF2-40B4-BE49-F238E27FC236}">
                <a16:creationId xmlns:a16="http://schemas.microsoft.com/office/drawing/2014/main" id="{C35AE5E8-7992-CA54-3317-2D44F025DE77}"/>
              </a:ext>
            </a:extLst>
          </p:cNvPr>
          <p:cNvSpPr txBox="1"/>
          <p:nvPr/>
        </p:nvSpPr>
        <p:spPr>
          <a:xfrm>
            <a:off x="8022336" y="5973680"/>
            <a:ext cx="4169664" cy="369332"/>
          </a:xfrm>
          <a:prstGeom prst="rect">
            <a:avLst/>
          </a:prstGeom>
          <a:solidFill>
            <a:schemeClr val="accent4"/>
          </a:solidFill>
        </p:spPr>
        <p:txBody>
          <a:bodyPr wrap="square">
            <a:spAutoFit/>
          </a:bodyPr>
          <a:lstStyle/>
          <a:p>
            <a:r>
              <a:rPr lang="en-US" b="1">
                <a:latin typeface="Work Sans" pitchFamily="2" charset="0"/>
              </a:rPr>
              <a:t>Connections &gt; Compare &gt; </a:t>
            </a:r>
            <a:r>
              <a:rPr lang="en-US" b="1" err="1">
                <a:latin typeface="Work Sans" pitchFamily="2" charset="0"/>
              </a:rPr>
              <a:t>SuperQ</a:t>
            </a:r>
            <a:endParaRPr lang="en-US" b="1">
              <a:latin typeface="Work Sans" pitchFamily="2" charset="0"/>
            </a:endParaRPr>
          </a:p>
        </p:txBody>
      </p:sp>
    </p:spTree>
    <p:custDataLst>
      <p:tags r:id="rId1"/>
    </p:custDataLst>
    <p:extLst>
      <p:ext uri="{BB962C8B-B14F-4D97-AF65-F5344CB8AC3E}">
        <p14:creationId xmlns:p14="http://schemas.microsoft.com/office/powerpoint/2010/main" val="342956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irkman_Theme">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kman_Theme" id="{3699B2F0-3C0C-6948-8F70-A83E980742DB}" vid="{3A588D29-4D0C-164F-BF7F-7EB7E1C35C8A}"/>
    </a:ext>
  </a:extLst>
</a:theme>
</file>

<file path=ppt/theme/theme2.xml><?xml version="1.0" encoding="utf-8"?>
<a:theme xmlns:a="http://schemas.openxmlformats.org/drawingml/2006/main" name="Birkman">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kman Slide Deck Template_Jul 06" id="{2D2EE66F-D664-0E4B-B3B4-74C392BBA983}" vid="{3DEA09CB-C871-A341-BE2B-7CCBFF868E25}"/>
    </a:ext>
  </a:extLst>
</a:theme>
</file>

<file path=ppt/theme/theme3.xml><?xml version="1.0" encoding="utf-8"?>
<a:theme xmlns:a="http://schemas.openxmlformats.org/drawingml/2006/main" name="Birkman_Theme">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kman_Theme" id="{3699B2F0-3C0C-6948-8F70-A83E980742DB}" vid="{3A588D29-4D0C-164F-BF7F-7EB7E1C35C8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 xmlns="e4946ca8-8004-4922-863e-5b784508a9c1" xsi:nil="true"/>
    <lcf76f155ced4ddcb4097134ff3c332f xmlns="e4946ca8-8004-4922-863e-5b784508a9c1">
      <Terms xmlns="http://schemas.microsoft.com/office/infopath/2007/PartnerControls"/>
    </lcf76f155ced4ddcb4097134ff3c332f>
    <_ip_UnifiedCompliancePolicyProperties xmlns="http://schemas.microsoft.com/sharepoint/v3" xsi:nil="true"/>
    <TaxCatchAll xmlns="2c98ab4b-139e-41a4-802f-1ebb8996cbd9" xsi:nil="true"/>
    <SharedWithUsers xmlns="2c98ab4b-139e-41a4-802f-1ebb8996cbd9">
      <UserInfo>
        <DisplayName>Amy Shepley</DisplayName>
        <AccountId>19</AccountId>
        <AccountType/>
      </UserInfo>
      <UserInfo>
        <DisplayName>Susan Hoyle</DisplayName>
        <AccountId>35</AccountId>
        <AccountType/>
      </UserInfo>
      <UserInfo>
        <DisplayName>Noor Daoudi</DisplayName>
        <AccountId>121</AccountId>
        <AccountType/>
      </UserInfo>
      <UserInfo>
        <DisplayName>Claire Mangrum</DisplayName>
        <AccountId>750</AccountId>
        <AccountType/>
      </UserInfo>
      <UserInfo>
        <DisplayName>Sarah Black</DisplayName>
        <AccountId>724</AccountId>
        <AccountType/>
      </UserInfo>
      <UserInfo>
        <DisplayName>Torri Olanski</DisplayName>
        <AccountId>13</AccountId>
        <AccountType/>
      </UserInfo>
      <UserInfo>
        <DisplayName>Mark McGowan</DisplayName>
        <AccountId>152</AccountId>
        <AccountType/>
      </UserInfo>
      <UserInfo>
        <DisplayName>Sara Runge</DisplayName>
        <AccountId>776</AccountId>
        <AccountType/>
      </UserInfo>
      <UserInfo>
        <DisplayName>John Pryor</DisplayName>
        <AccountId>45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3B48F2B2F9045AE017841AA4DF218" ma:contentTypeVersion="17" ma:contentTypeDescription="Create a new document." ma:contentTypeScope="" ma:versionID="5eb09274116440d6b922d00fca1a1393">
  <xsd:schema xmlns:xsd="http://www.w3.org/2001/XMLSchema" xmlns:xs="http://www.w3.org/2001/XMLSchema" xmlns:p="http://schemas.microsoft.com/office/2006/metadata/properties" xmlns:ns1="http://schemas.microsoft.com/sharepoint/v3" xmlns:ns2="e4946ca8-8004-4922-863e-5b784508a9c1" xmlns:ns3="2c98ab4b-139e-41a4-802f-1ebb8996cbd9" targetNamespace="http://schemas.microsoft.com/office/2006/metadata/properties" ma:root="true" ma:fieldsID="573a38b290882173da6089125e267137" ns1:_="" ns2:_="" ns3:_="">
    <xsd:import namespace="http://schemas.microsoft.com/sharepoint/v3"/>
    <xsd:import namespace="e4946ca8-8004-4922-863e-5b784508a9c1"/>
    <xsd:import namespace="2c98ab4b-139e-41a4-802f-1ebb8996cb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946ca8-8004-4922-863e-5b784508a9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30c1069-1c94-4b7d-890d-d7d22b2ae43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d" ma:index="23" nillable="true" ma:displayName="d" ma:format="DateOnly" ma:internalName="d">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98ab4b-139e-41a4-802f-1ebb8996cb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e988a19-ac7f-443a-8f56-af0ed31a2aeb}" ma:internalName="TaxCatchAll" ma:showField="CatchAllData" ma:web="2c98ab4b-139e-41a4-802f-1ebb8996cb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83A1E-2C61-47AE-815F-5FA1C82A44EC}">
  <ds:schemaRefs>
    <ds:schemaRef ds:uri="http://purl.org/dc/elements/1.1/"/>
    <ds:schemaRef ds:uri="http://www.w3.org/XML/1998/namespace"/>
    <ds:schemaRef ds:uri="http://schemas.microsoft.com/sharepoint/v3"/>
    <ds:schemaRef ds:uri="http://purl.org/dc/terms/"/>
    <ds:schemaRef ds:uri="2c98ab4b-139e-41a4-802f-1ebb8996cbd9"/>
    <ds:schemaRef ds:uri="http://schemas.microsoft.com/office/2006/documentManagement/types"/>
    <ds:schemaRef ds:uri="http://purl.org/dc/dcmitype/"/>
    <ds:schemaRef ds:uri="e4946ca8-8004-4922-863e-5b784508a9c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D64D8D-6A07-4A00-A5C2-6402AD9B56CE}">
  <ds:schemaRefs>
    <ds:schemaRef ds:uri="2c98ab4b-139e-41a4-802f-1ebb8996cbd9"/>
    <ds:schemaRef ds:uri="e4946ca8-8004-4922-863e-5b784508a9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2E94CA-9FDC-4F61-AB70-9334F595B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Birkman_Theme</Template>
  <TotalTime>313</TotalTime>
  <Words>4073</Words>
  <Application>Microsoft Office PowerPoint</Application>
  <PresentationFormat>Widescreen</PresentationFormat>
  <Paragraphs>478</Paragraphs>
  <Slides>26</Slides>
  <Notes>25</Notes>
  <HiddenSlides>1</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26</vt:i4>
      </vt:variant>
    </vt:vector>
  </HeadingPairs>
  <TitlesOfParts>
    <vt:vector size="43" baseType="lpstr">
      <vt:lpstr>Arial</vt:lpstr>
      <vt:lpstr>Arial,Sans-Serif</vt:lpstr>
      <vt:lpstr>Calibri</vt:lpstr>
      <vt:lpstr>Courier New,monospace</vt:lpstr>
      <vt:lpstr>Franklin Gothic ATF</vt:lpstr>
      <vt:lpstr>Franklin Gothic Book</vt:lpstr>
      <vt:lpstr>franklin-gothic-atf</vt:lpstr>
      <vt:lpstr>lato</vt:lpstr>
      <vt:lpstr>Roboto</vt:lpstr>
      <vt:lpstr>var(--font-family-body)</vt:lpstr>
      <vt:lpstr>Work Sans</vt:lpstr>
      <vt:lpstr>Work Sans ExtraBold</vt:lpstr>
      <vt:lpstr>Work Sans SemiBold</vt:lpstr>
      <vt:lpstr>Birkman_Theme</vt:lpstr>
      <vt:lpstr>Birkman</vt:lpstr>
      <vt:lpstr>Birkman_Theme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Your Perceptions</vt:lpstr>
      <vt:lpstr>The Birkman Map</vt:lpstr>
      <vt:lpstr>Usual Behavior</vt:lpstr>
      <vt:lpstr>Usual Behavior</vt:lpstr>
      <vt:lpstr>PowerPoint Presentation</vt:lpstr>
      <vt:lpstr>Needs</vt:lpstr>
      <vt:lpstr>PowerPoint Presentation</vt:lpstr>
      <vt:lpstr>Needs</vt:lpstr>
      <vt:lpstr>PowerPoint Presentation</vt:lpstr>
      <vt:lpstr>Interests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Torri Olanski</dc:creator>
  <cp:lastModifiedBy>Kristina Norris</cp:lastModifiedBy>
  <cp:revision>43</cp:revision>
  <dcterms:created xsi:type="dcterms:W3CDTF">2023-11-20T20:38:40Z</dcterms:created>
  <dcterms:modified xsi:type="dcterms:W3CDTF">2024-09-23T12:36:45Z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8ad635-ad8c-426c-af0d-39411dedbc2a_Enabled">
    <vt:lpwstr>true</vt:lpwstr>
  </property>
  <property fmtid="{D5CDD505-2E9C-101B-9397-08002B2CF9AE}" pid="3" name="MSIP_Label_a48ad635-ad8c-426c-af0d-39411dedbc2a_SetDate">
    <vt:lpwstr>2023-11-20T22:14:50Z</vt:lpwstr>
  </property>
  <property fmtid="{D5CDD505-2E9C-101B-9397-08002B2CF9AE}" pid="4" name="MSIP_Label_a48ad635-ad8c-426c-af0d-39411dedbc2a_Method">
    <vt:lpwstr>Standard</vt:lpwstr>
  </property>
  <property fmtid="{D5CDD505-2E9C-101B-9397-08002B2CF9AE}" pid="5" name="MSIP_Label_a48ad635-ad8c-426c-af0d-39411dedbc2a_Name">
    <vt:lpwstr>Public</vt:lpwstr>
  </property>
  <property fmtid="{D5CDD505-2E9C-101B-9397-08002B2CF9AE}" pid="6" name="MSIP_Label_a48ad635-ad8c-426c-af0d-39411dedbc2a_SiteId">
    <vt:lpwstr>4c26f180-04cf-43cd-85df-62a9c148eb2d</vt:lpwstr>
  </property>
  <property fmtid="{D5CDD505-2E9C-101B-9397-08002B2CF9AE}" pid="7" name="MSIP_Label_a48ad635-ad8c-426c-af0d-39411dedbc2a_ActionId">
    <vt:lpwstr>a218b0a3-9685-4911-a001-a9f04116b246</vt:lpwstr>
  </property>
  <property fmtid="{D5CDD505-2E9C-101B-9397-08002B2CF9AE}" pid="8" name="MSIP_Label_a48ad635-ad8c-426c-af0d-39411dedbc2a_ContentBits">
    <vt:lpwstr>0</vt:lpwstr>
  </property>
  <property fmtid="{D5CDD505-2E9C-101B-9397-08002B2CF9AE}" pid="9" name="ContentTypeId">
    <vt:lpwstr>0x0101000BC3B48F2B2F9045AE017841AA4DF218</vt:lpwstr>
  </property>
  <property fmtid="{D5CDD505-2E9C-101B-9397-08002B2CF9AE}" pid="10" name="MediaServiceImageTags">
    <vt:lpwstr/>
  </property>
  <property fmtid="{D5CDD505-2E9C-101B-9397-08002B2CF9AE}" pid="11" name="ArticulateGUID">
    <vt:lpwstr>F39093AC-7D4A-4AA1-B228-006EE937356B</vt:lpwstr>
  </property>
  <property fmtid="{D5CDD505-2E9C-101B-9397-08002B2CF9AE}" pid="12" name="ArticulatePath">
    <vt:lpwstr>https://birkmaninternational.sharepoint.com/sites/ProductInnovation2/Shared Documents/1 - Products/0. BOYD - Birkman On Your Device/BOYD v1 - Training/Curiosity Accelerator</vt:lpwstr>
  </property>
</Properties>
</file>