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5.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81" r:id="rId5"/>
    <p:sldMasterId id="2147483721" r:id="rId6"/>
    <p:sldMasterId id="2147483711" r:id="rId7"/>
  </p:sldMasterIdLst>
  <p:notesMasterIdLst>
    <p:notesMasterId r:id="rId42"/>
  </p:notesMasterIdLst>
  <p:sldIdLst>
    <p:sldId id="299" r:id="rId8"/>
    <p:sldId id="418" r:id="rId9"/>
    <p:sldId id="290" r:id="rId10"/>
    <p:sldId id="271" r:id="rId11"/>
    <p:sldId id="414" r:id="rId12"/>
    <p:sldId id="309" r:id="rId13"/>
    <p:sldId id="293" r:id="rId14"/>
    <p:sldId id="275" r:id="rId15"/>
    <p:sldId id="307" r:id="rId16"/>
    <p:sldId id="416" r:id="rId17"/>
    <p:sldId id="267" r:id="rId18"/>
    <p:sldId id="310" r:id="rId19"/>
    <p:sldId id="302" r:id="rId20"/>
    <p:sldId id="417" r:id="rId21"/>
    <p:sldId id="415" r:id="rId22"/>
    <p:sldId id="286" r:id="rId23"/>
    <p:sldId id="259" r:id="rId24"/>
    <p:sldId id="291" r:id="rId25"/>
    <p:sldId id="263" r:id="rId26"/>
    <p:sldId id="278" r:id="rId27"/>
    <p:sldId id="308" r:id="rId28"/>
    <p:sldId id="304" r:id="rId29"/>
    <p:sldId id="262" r:id="rId30"/>
    <p:sldId id="294" r:id="rId31"/>
    <p:sldId id="279" r:id="rId32"/>
    <p:sldId id="280" r:id="rId33"/>
    <p:sldId id="305" r:id="rId34"/>
    <p:sldId id="285" r:id="rId35"/>
    <p:sldId id="268" r:id="rId36"/>
    <p:sldId id="422" r:id="rId37"/>
    <p:sldId id="301" r:id="rId38"/>
    <p:sldId id="272" r:id="rId39"/>
    <p:sldId id="423" r:id="rId40"/>
    <p:sldId id="306" r:id="rId41"/>
  </p:sldIdLst>
  <p:sldSz cx="12192000" cy="6858000"/>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paration &amp; Introduction" id="{058FEA5D-2710-46D1-8D91-F203C9DBFD7C}">
          <p14:sldIdLst>
            <p14:sldId id="299"/>
          </p14:sldIdLst>
        </p14:section>
        <p14:section name="Our Organization and Champion's Role" id="{2607F0F9-6658-414E-A769-C0FD7E53FFF3}">
          <p14:sldIdLst>
            <p14:sldId id="418"/>
            <p14:sldId id="290"/>
            <p14:sldId id="271"/>
            <p14:sldId id="414"/>
            <p14:sldId id="309"/>
            <p14:sldId id="293"/>
            <p14:sldId id="275"/>
            <p14:sldId id="307"/>
            <p14:sldId id="416"/>
            <p14:sldId id="267"/>
            <p14:sldId id="310"/>
            <p14:sldId id="302"/>
          </p14:sldIdLst>
        </p14:section>
        <p14:section name="The Birkman Method" id="{E6397816-2A72-46F0-BFDD-431CE0FF22EC}">
          <p14:sldIdLst>
            <p14:sldId id="417"/>
            <p14:sldId id="415"/>
            <p14:sldId id="286"/>
            <p14:sldId id="259"/>
            <p14:sldId id="291"/>
            <p14:sldId id="263"/>
            <p14:sldId id="278"/>
            <p14:sldId id="308"/>
            <p14:sldId id="304"/>
          </p14:sldIdLst>
        </p14:section>
        <p14:section name="Untitled Section" id="{A445724E-7AC4-46F9-BBA8-80855196A32E}">
          <p14:sldIdLst>
            <p14:sldId id="262"/>
            <p14:sldId id="294"/>
            <p14:sldId id="279"/>
            <p14:sldId id="280"/>
            <p14:sldId id="305"/>
            <p14:sldId id="285"/>
          </p14:sldIdLst>
        </p14:section>
        <p14:section name="Next Steps" id="{CAE60620-6325-43FF-A2B6-E6DB6E3028F7}">
          <p14:sldIdLst>
            <p14:sldId id="268"/>
            <p14:sldId id="422"/>
            <p14:sldId id="301"/>
            <p14:sldId id="272"/>
            <p14:sldId id="423"/>
            <p14:sldId id="30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2A2F29-E5B3-CA58-307B-F0F870AE2EC4}" name="Sarah Black" initials="SB" userId="S::sblack@birkman.com::ee9cf92f-9fd6-410a-b80b-1ef7ace87239" providerId="AD"/>
  <p188:author id="{637135B2-3B58-095F-551F-E5BAE84773F4}" name="Torri Olanski" initials="TO" userId="S::tolanski@birkman.com::c7542f2d-5e80-4322-ab76-dc3885382a64" providerId="AD"/>
  <p188:author id="{8C4E18C9-8998-3182-5823-C17B2E59FDC4}" name="Claire Mangrum" initials="CM" userId="S::cmangrum@birkman.com::22bf2bf5-453a-40c7-b4dd-28b3064b3d3c" providerId="AD"/>
  <p188:author id="{314DDACC-0A9F-C799-75DE-A928C716AECA}" name="Mark McGowan" initials="MM" userId="S::Mmcgowan@birkman.com::3c22c3e8-d43a-4137-9d5b-e38be6ab123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3"/>
    <a:srgbClr val="DF6048"/>
    <a:srgbClr val="9D0B0F"/>
    <a:srgbClr val="FFFF00"/>
    <a:srgbClr val="E0F327"/>
    <a:srgbClr val="16191C"/>
    <a:srgbClr val="005DA3"/>
    <a:srgbClr val="E18E26"/>
    <a:srgbClr val="00734A"/>
    <a:srgbClr val="7E1D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E00CFD-B7CE-4DDB-A542-95414E54167E}" v="10" dt="2024-10-23T13:23:24.1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97" autoAdjust="0"/>
    <p:restoredTop sz="94660"/>
  </p:normalViewPr>
  <p:slideViewPr>
    <p:cSldViewPr snapToGrid="0">
      <p:cViewPr varScale="1">
        <p:scale>
          <a:sx n="74" d="100"/>
          <a:sy n="74" d="100"/>
        </p:scale>
        <p:origin x="84" y="5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gs" Target="tags/tag1.xml"/><Relationship Id="rId48" Type="http://schemas.microsoft.com/office/2015/10/relationships/revisionInfo" Target="revisionInfo.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0A250F-291A-41AB-BF96-028C97F7B3EE}" type="doc">
      <dgm:prSet loTypeId="urn:microsoft.com/office/officeart/2005/8/layout/cycle2" loCatId="cycle" qsTypeId="urn:microsoft.com/office/officeart/2005/8/quickstyle/simple1" qsCatId="simple" csTypeId="urn:microsoft.com/office/officeart/2005/8/colors/accent1_2" csCatId="accent1" phldr="1"/>
      <dgm:spPr/>
    </dgm:pt>
    <dgm:pt modelId="{F5C1E377-1257-4019-B0CD-07A2E6377E2C}">
      <dgm:prSet phldrT="[Text]" custT="1"/>
      <dgm:spPr>
        <a:ln w="57150">
          <a:solidFill>
            <a:srgbClr val="F1E9C7"/>
          </a:solidFill>
        </a:ln>
      </dgm:spPr>
      <dgm:t>
        <a:bodyPr/>
        <a:lstStyle/>
        <a:p>
          <a:r>
            <a:rPr lang="en-US" sz="2000" b="1">
              <a:solidFill>
                <a:schemeClr val="bg2"/>
              </a:solidFill>
              <a:latin typeface="Work Sans" pitchFamily="2" charset="0"/>
            </a:rPr>
            <a:t>Curiosity</a:t>
          </a:r>
        </a:p>
      </dgm:t>
    </dgm:pt>
    <dgm:pt modelId="{31B6C46E-F6AE-4907-978D-5BBB4F6741B7}" type="parTrans" cxnId="{D25E2685-553B-41D2-9971-C1F508AAF0E9}">
      <dgm:prSet/>
      <dgm:spPr/>
      <dgm:t>
        <a:bodyPr/>
        <a:lstStyle/>
        <a:p>
          <a:endParaRPr lang="en-US" b="1">
            <a:solidFill>
              <a:schemeClr val="bg2"/>
            </a:solidFill>
            <a:latin typeface="Work Sans" pitchFamily="2" charset="0"/>
          </a:endParaRPr>
        </a:p>
      </dgm:t>
    </dgm:pt>
    <dgm:pt modelId="{FA931FF7-B53D-4119-B5DB-627CD6A45824}" type="sibTrans" cxnId="{D25E2685-553B-41D2-9971-C1F508AAF0E9}">
      <dgm:prSet/>
      <dgm:spPr>
        <a:solidFill>
          <a:schemeClr val="accent3"/>
        </a:solidFill>
      </dgm:spPr>
      <dgm:t>
        <a:bodyPr/>
        <a:lstStyle/>
        <a:p>
          <a:endParaRPr lang="en-US" b="1">
            <a:solidFill>
              <a:schemeClr val="bg2"/>
            </a:solidFill>
            <a:latin typeface="Work Sans" pitchFamily="2" charset="0"/>
          </a:endParaRPr>
        </a:p>
      </dgm:t>
    </dgm:pt>
    <dgm:pt modelId="{EAFBC29E-13C4-418D-B82D-B611FD6C5976}">
      <dgm:prSet phldrT="[Text]" custT="1"/>
      <dgm:spPr>
        <a:ln w="57150">
          <a:solidFill>
            <a:srgbClr val="F1E9C7"/>
          </a:solidFill>
        </a:ln>
      </dgm:spPr>
      <dgm:t>
        <a:bodyPr/>
        <a:lstStyle/>
        <a:p>
          <a:r>
            <a:rPr lang="en-US" sz="2000" b="1">
              <a:solidFill>
                <a:schemeClr val="bg2"/>
              </a:solidFill>
              <a:latin typeface="Work Sans" pitchFamily="2" charset="0"/>
            </a:rPr>
            <a:t>Conversation</a:t>
          </a:r>
        </a:p>
      </dgm:t>
    </dgm:pt>
    <dgm:pt modelId="{343B4E13-DBBA-4654-9DAF-0A7770DF930F}" type="parTrans" cxnId="{3C852882-45C7-4125-A52E-72195EB00513}">
      <dgm:prSet/>
      <dgm:spPr/>
      <dgm:t>
        <a:bodyPr/>
        <a:lstStyle/>
        <a:p>
          <a:endParaRPr lang="en-US" b="1">
            <a:solidFill>
              <a:schemeClr val="bg2"/>
            </a:solidFill>
            <a:latin typeface="Work Sans" pitchFamily="2" charset="0"/>
          </a:endParaRPr>
        </a:p>
      </dgm:t>
    </dgm:pt>
    <dgm:pt modelId="{471F77E0-FD8C-45C7-B178-8E9916084036}" type="sibTrans" cxnId="{3C852882-45C7-4125-A52E-72195EB00513}">
      <dgm:prSet/>
      <dgm:spPr>
        <a:solidFill>
          <a:schemeClr val="accent3"/>
        </a:solidFill>
      </dgm:spPr>
      <dgm:t>
        <a:bodyPr/>
        <a:lstStyle/>
        <a:p>
          <a:endParaRPr lang="en-US" b="1">
            <a:solidFill>
              <a:schemeClr val="bg2"/>
            </a:solidFill>
            <a:latin typeface="Work Sans" pitchFamily="2" charset="0"/>
          </a:endParaRPr>
        </a:p>
      </dgm:t>
    </dgm:pt>
    <dgm:pt modelId="{BDE400A9-BA7D-450D-8A22-5637D45FA2A8}">
      <dgm:prSet phldrT="[Text]" custT="1"/>
      <dgm:spPr>
        <a:solidFill>
          <a:schemeClr val="accent1"/>
        </a:solidFill>
        <a:ln w="57150">
          <a:solidFill>
            <a:srgbClr val="F1E9C7"/>
          </a:solidFill>
        </a:ln>
      </dgm:spPr>
      <dgm:t>
        <a:bodyPr/>
        <a:lstStyle/>
        <a:p>
          <a:r>
            <a:rPr lang="en-US" sz="2000" b="1">
              <a:solidFill>
                <a:schemeClr val="bg2"/>
              </a:solidFill>
              <a:latin typeface="Work Sans" pitchFamily="2" charset="0"/>
            </a:rPr>
            <a:t>Connection</a:t>
          </a:r>
        </a:p>
      </dgm:t>
    </dgm:pt>
    <dgm:pt modelId="{99D7AD8E-D629-43A6-93E3-D80382250144}" type="parTrans" cxnId="{20A998C8-2C64-4939-B50F-E4715A2E6A3E}">
      <dgm:prSet/>
      <dgm:spPr/>
      <dgm:t>
        <a:bodyPr/>
        <a:lstStyle/>
        <a:p>
          <a:endParaRPr lang="en-US" b="1">
            <a:solidFill>
              <a:schemeClr val="bg2"/>
            </a:solidFill>
            <a:latin typeface="Work Sans" pitchFamily="2" charset="0"/>
          </a:endParaRPr>
        </a:p>
      </dgm:t>
    </dgm:pt>
    <dgm:pt modelId="{D376E1B7-CC4E-48BD-8B08-5BE63CDCB79A}" type="sibTrans" cxnId="{20A998C8-2C64-4939-B50F-E4715A2E6A3E}">
      <dgm:prSet/>
      <dgm:spPr>
        <a:solidFill>
          <a:schemeClr val="accent3"/>
        </a:solidFill>
      </dgm:spPr>
      <dgm:t>
        <a:bodyPr/>
        <a:lstStyle/>
        <a:p>
          <a:endParaRPr lang="en-US" b="1">
            <a:solidFill>
              <a:schemeClr val="bg2"/>
            </a:solidFill>
            <a:latin typeface="Work Sans" pitchFamily="2" charset="0"/>
          </a:endParaRPr>
        </a:p>
      </dgm:t>
    </dgm:pt>
    <dgm:pt modelId="{983D1083-E4A8-4F10-A231-5E748EF9DFFF}" type="pres">
      <dgm:prSet presAssocID="{930A250F-291A-41AB-BF96-028C97F7B3EE}" presName="cycle" presStyleCnt="0">
        <dgm:presLayoutVars>
          <dgm:dir/>
          <dgm:resizeHandles val="exact"/>
        </dgm:presLayoutVars>
      </dgm:prSet>
      <dgm:spPr/>
    </dgm:pt>
    <dgm:pt modelId="{0F82865F-752C-41DD-B7B4-534C8B152675}" type="pres">
      <dgm:prSet presAssocID="{F5C1E377-1257-4019-B0CD-07A2E6377E2C}" presName="node" presStyleLbl="node1" presStyleIdx="0" presStyleCnt="3">
        <dgm:presLayoutVars>
          <dgm:bulletEnabled val="1"/>
        </dgm:presLayoutVars>
      </dgm:prSet>
      <dgm:spPr/>
    </dgm:pt>
    <dgm:pt modelId="{BA806435-BB9E-4213-AAC1-4ACE18786603}" type="pres">
      <dgm:prSet presAssocID="{FA931FF7-B53D-4119-B5DB-627CD6A45824}" presName="sibTrans" presStyleLbl="sibTrans2D1" presStyleIdx="0" presStyleCnt="3"/>
      <dgm:spPr/>
    </dgm:pt>
    <dgm:pt modelId="{83B00DF1-96E4-4C07-993C-C6059C25A439}" type="pres">
      <dgm:prSet presAssocID="{FA931FF7-B53D-4119-B5DB-627CD6A45824}" presName="connectorText" presStyleLbl="sibTrans2D1" presStyleIdx="0" presStyleCnt="3"/>
      <dgm:spPr/>
    </dgm:pt>
    <dgm:pt modelId="{C9787476-45CC-4DAB-8437-54FA30F0A2ED}" type="pres">
      <dgm:prSet presAssocID="{EAFBC29E-13C4-418D-B82D-B611FD6C5976}" presName="node" presStyleLbl="node1" presStyleIdx="1" presStyleCnt="3">
        <dgm:presLayoutVars>
          <dgm:bulletEnabled val="1"/>
        </dgm:presLayoutVars>
      </dgm:prSet>
      <dgm:spPr/>
    </dgm:pt>
    <dgm:pt modelId="{C3CF3460-58C6-49F6-9069-3D00D6EC4737}" type="pres">
      <dgm:prSet presAssocID="{471F77E0-FD8C-45C7-B178-8E9916084036}" presName="sibTrans" presStyleLbl="sibTrans2D1" presStyleIdx="1" presStyleCnt="3"/>
      <dgm:spPr/>
    </dgm:pt>
    <dgm:pt modelId="{71F40152-CB5B-43D5-A4BC-1F3652B2F771}" type="pres">
      <dgm:prSet presAssocID="{471F77E0-FD8C-45C7-B178-8E9916084036}" presName="connectorText" presStyleLbl="sibTrans2D1" presStyleIdx="1" presStyleCnt="3"/>
      <dgm:spPr/>
    </dgm:pt>
    <dgm:pt modelId="{B22EF10A-1208-423F-8423-50BBC631CAE4}" type="pres">
      <dgm:prSet presAssocID="{BDE400A9-BA7D-450D-8A22-5637D45FA2A8}" presName="node" presStyleLbl="node1" presStyleIdx="2" presStyleCnt="3">
        <dgm:presLayoutVars>
          <dgm:bulletEnabled val="1"/>
        </dgm:presLayoutVars>
      </dgm:prSet>
      <dgm:spPr/>
    </dgm:pt>
    <dgm:pt modelId="{CFFD6E06-A280-4249-A9BE-A225BE414F00}" type="pres">
      <dgm:prSet presAssocID="{D376E1B7-CC4E-48BD-8B08-5BE63CDCB79A}" presName="sibTrans" presStyleLbl="sibTrans2D1" presStyleIdx="2" presStyleCnt="3"/>
      <dgm:spPr/>
    </dgm:pt>
    <dgm:pt modelId="{838929C3-CB68-4A9E-B7FD-260A23BE07A7}" type="pres">
      <dgm:prSet presAssocID="{D376E1B7-CC4E-48BD-8B08-5BE63CDCB79A}" presName="connectorText" presStyleLbl="sibTrans2D1" presStyleIdx="2" presStyleCnt="3"/>
      <dgm:spPr/>
    </dgm:pt>
  </dgm:ptLst>
  <dgm:cxnLst>
    <dgm:cxn modelId="{58DCBE07-1612-4BBB-A599-F9364D6929DC}" type="presOf" srcId="{BDE400A9-BA7D-450D-8A22-5637D45FA2A8}" destId="{B22EF10A-1208-423F-8423-50BBC631CAE4}" srcOrd="0" destOrd="0" presId="urn:microsoft.com/office/officeart/2005/8/layout/cycle2"/>
    <dgm:cxn modelId="{D649FC19-D000-4717-9815-C42F0DF2A55F}" type="presOf" srcId="{D376E1B7-CC4E-48BD-8B08-5BE63CDCB79A}" destId="{838929C3-CB68-4A9E-B7FD-260A23BE07A7}" srcOrd="1" destOrd="0" presId="urn:microsoft.com/office/officeart/2005/8/layout/cycle2"/>
    <dgm:cxn modelId="{6B1D9E31-5622-4F7C-BB6F-9C2898D9196F}" type="presOf" srcId="{471F77E0-FD8C-45C7-B178-8E9916084036}" destId="{71F40152-CB5B-43D5-A4BC-1F3652B2F771}" srcOrd="1" destOrd="0" presId="urn:microsoft.com/office/officeart/2005/8/layout/cycle2"/>
    <dgm:cxn modelId="{46A61A62-46E3-46ED-8DC5-C18108D2CB2E}" type="presOf" srcId="{FA931FF7-B53D-4119-B5DB-627CD6A45824}" destId="{83B00DF1-96E4-4C07-993C-C6059C25A439}" srcOrd="1" destOrd="0" presId="urn:microsoft.com/office/officeart/2005/8/layout/cycle2"/>
    <dgm:cxn modelId="{1A484662-DDA2-4E65-8CDC-0BD3BEEB9BD4}" type="presOf" srcId="{471F77E0-FD8C-45C7-B178-8E9916084036}" destId="{C3CF3460-58C6-49F6-9069-3D00D6EC4737}" srcOrd="0" destOrd="0" presId="urn:microsoft.com/office/officeart/2005/8/layout/cycle2"/>
    <dgm:cxn modelId="{C63F176F-C110-4718-9421-509C3BDCF5C0}" type="presOf" srcId="{EAFBC29E-13C4-418D-B82D-B611FD6C5976}" destId="{C9787476-45CC-4DAB-8437-54FA30F0A2ED}" srcOrd="0" destOrd="0" presId="urn:microsoft.com/office/officeart/2005/8/layout/cycle2"/>
    <dgm:cxn modelId="{3C852882-45C7-4125-A52E-72195EB00513}" srcId="{930A250F-291A-41AB-BF96-028C97F7B3EE}" destId="{EAFBC29E-13C4-418D-B82D-B611FD6C5976}" srcOrd="1" destOrd="0" parTransId="{343B4E13-DBBA-4654-9DAF-0A7770DF930F}" sibTransId="{471F77E0-FD8C-45C7-B178-8E9916084036}"/>
    <dgm:cxn modelId="{D25E2685-553B-41D2-9971-C1F508AAF0E9}" srcId="{930A250F-291A-41AB-BF96-028C97F7B3EE}" destId="{F5C1E377-1257-4019-B0CD-07A2E6377E2C}" srcOrd="0" destOrd="0" parTransId="{31B6C46E-F6AE-4907-978D-5BBB4F6741B7}" sibTransId="{FA931FF7-B53D-4119-B5DB-627CD6A45824}"/>
    <dgm:cxn modelId="{69D99FB8-3103-4A37-96F9-D1A19F0D1AAE}" type="presOf" srcId="{F5C1E377-1257-4019-B0CD-07A2E6377E2C}" destId="{0F82865F-752C-41DD-B7B4-534C8B152675}" srcOrd="0" destOrd="0" presId="urn:microsoft.com/office/officeart/2005/8/layout/cycle2"/>
    <dgm:cxn modelId="{20A998C8-2C64-4939-B50F-E4715A2E6A3E}" srcId="{930A250F-291A-41AB-BF96-028C97F7B3EE}" destId="{BDE400A9-BA7D-450D-8A22-5637D45FA2A8}" srcOrd="2" destOrd="0" parTransId="{99D7AD8E-D629-43A6-93E3-D80382250144}" sibTransId="{D376E1B7-CC4E-48BD-8B08-5BE63CDCB79A}"/>
    <dgm:cxn modelId="{D8C4CBCF-3104-46EB-AA99-46118099B446}" type="presOf" srcId="{930A250F-291A-41AB-BF96-028C97F7B3EE}" destId="{983D1083-E4A8-4F10-A231-5E748EF9DFFF}" srcOrd="0" destOrd="0" presId="urn:microsoft.com/office/officeart/2005/8/layout/cycle2"/>
    <dgm:cxn modelId="{B5C2A9D0-127E-431E-82EA-71C4D373260F}" type="presOf" srcId="{D376E1B7-CC4E-48BD-8B08-5BE63CDCB79A}" destId="{CFFD6E06-A280-4249-A9BE-A225BE414F00}" srcOrd="0" destOrd="0" presId="urn:microsoft.com/office/officeart/2005/8/layout/cycle2"/>
    <dgm:cxn modelId="{C72A3CF3-7EC3-4419-875B-EC85A235CFE3}" type="presOf" srcId="{FA931FF7-B53D-4119-B5DB-627CD6A45824}" destId="{BA806435-BB9E-4213-AAC1-4ACE18786603}" srcOrd="0" destOrd="0" presId="urn:microsoft.com/office/officeart/2005/8/layout/cycle2"/>
    <dgm:cxn modelId="{30A5AE67-C34E-453E-A63F-9A61B18CE3E2}" type="presParOf" srcId="{983D1083-E4A8-4F10-A231-5E748EF9DFFF}" destId="{0F82865F-752C-41DD-B7B4-534C8B152675}" srcOrd="0" destOrd="0" presId="urn:microsoft.com/office/officeart/2005/8/layout/cycle2"/>
    <dgm:cxn modelId="{C5CE6A5E-6A36-4C39-8BA1-EB9D37F30A96}" type="presParOf" srcId="{983D1083-E4A8-4F10-A231-5E748EF9DFFF}" destId="{BA806435-BB9E-4213-AAC1-4ACE18786603}" srcOrd="1" destOrd="0" presId="urn:microsoft.com/office/officeart/2005/8/layout/cycle2"/>
    <dgm:cxn modelId="{7494AD2F-9169-4237-ACF1-74571B2209AB}" type="presParOf" srcId="{BA806435-BB9E-4213-AAC1-4ACE18786603}" destId="{83B00DF1-96E4-4C07-993C-C6059C25A439}" srcOrd="0" destOrd="0" presId="urn:microsoft.com/office/officeart/2005/8/layout/cycle2"/>
    <dgm:cxn modelId="{7A2CF5A9-C178-4CE4-AC4F-EAF642432268}" type="presParOf" srcId="{983D1083-E4A8-4F10-A231-5E748EF9DFFF}" destId="{C9787476-45CC-4DAB-8437-54FA30F0A2ED}" srcOrd="2" destOrd="0" presId="urn:microsoft.com/office/officeart/2005/8/layout/cycle2"/>
    <dgm:cxn modelId="{4AEA30E8-5791-4043-A596-3EE5B8A560E4}" type="presParOf" srcId="{983D1083-E4A8-4F10-A231-5E748EF9DFFF}" destId="{C3CF3460-58C6-49F6-9069-3D00D6EC4737}" srcOrd="3" destOrd="0" presId="urn:microsoft.com/office/officeart/2005/8/layout/cycle2"/>
    <dgm:cxn modelId="{CFE74188-5024-463E-8B7D-64853283C48F}" type="presParOf" srcId="{C3CF3460-58C6-49F6-9069-3D00D6EC4737}" destId="{71F40152-CB5B-43D5-A4BC-1F3652B2F771}" srcOrd="0" destOrd="0" presId="urn:microsoft.com/office/officeart/2005/8/layout/cycle2"/>
    <dgm:cxn modelId="{771C5DFB-0BA1-4A8A-9540-2346C872DA69}" type="presParOf" srcId="{983D1083-E4A8-4F10-A231-5E748EF9DFFF}" destId="{B22EF10A-1208-423F-8423-50BBC631CAE4}" srcOrd="4" destOrd="0" presId="urn:microsoft.com/office/officeart/2005/8/layout/cycle2"/>
    <dgm:cxn modelId="{5BAD6190-D30F-44C5-9EE1-F18041B431DF}" type="presParOf" srcId="{983D1083-E4A8-4F10-A231-5E748EF9DFFF}" destId="{CFFD6E06-A280-4249-A9BE-A225BE414F00}" srcOrd="5" destOrd="0" presId="urn:microsoft.com/office/officeart/2005/8/layout/cycle2"/>
    <dgm:cxn modelId="{9AEE26EA-A34D-49A4-8B89-25039BA7A677}" type="presParOf" srcId="{CFFD6E06-A280-4249-A9BE-A225BE414F00}" destId="{838929C3-CB68-4A9E-B7FD-260A23BE07A7}"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E59860-BA39-4C3D-93EE-E66BF252EC09}" type="doc">
      <dgm:prSet loTypeId="urn:microsoft.com/office/officeart/2011/layout/CircleProcess" loCatId="process" qsTypeId="urn:microsoft.com/office/officeart/2005/8/quickstyle/simple1" qsCatId="simple" csTypeId="urn:microsoft.com/office/officeart/2005/8/colors/accent1_2" csCatId="accent1" phldr="1"/>
      <dgm:spPr/>
    </dgm:pt>
    <dgm:pt modelId="{2C049C8C-FC5F-4E7E-BE27-41574A6CD36E}">
      <dgm:prSet phldrT="[Text]"/>
      <dgm:spPr/>
      <dgm:t>
        <a:bodyPr/>
        <a:lstStyle/>
        <a:p>
          <a:r>
            <a:rPr lang="en-US">
              <a:solidFill>
                <a:schemeClr val="bg1"/>
              </a:solidFill>
              <a:latin typeface="Work Sans Medium" pitchFamily="2" charset="0"/>
            </a:rPr>
            <a:t>Take the </a:t>
          </a:r>
          <a:r>
            <a:rPr lang="en-US" b="1">
              <a:solidFill>
                <a:schemeClr val="bg1"/>
              </a:solidFill>
              <a:latin typeface="Work Sans Black" pitchFamily="2" charset="0"/>
            </a:rPr>
            <a:t>Birkman questionnaire</a:t>
          </a:r>
          <a:endParaRPr lang="en-US">
            <a:latin typeface="Work Sans Medium" pitchFamily="2" charset="0"/>
          </a:endParaRPr>
        </a:p>
      </dgm:t>
    </dgm:pt>
    <dgm:pt modelId="{E51CDF1D-DD73-4C18-8B74-7967A7770495}" type="parTrans" cxnId="{EEA5760F-F686-4C07-A470-37F33A073822}">
      <dgm:prSet/>
      <dgm:spPr/>
      <dgm:t>
        <a:bodyPr/>
        <a:lstStyle/>
        <a:p>
          <a:endParaRPr lang="en-US">
            <a:latin typeface="Work Sans Medium" pitchFamily="2" charset="0"/>
          </a:endParaRPr>
        </a:p>
      </dgm:t>
    </dgm:pt>
    <dgm:pt modelId="{6728CC52-A8D5-420F-A6A3-A41119E83D0F}" type="sibTrans" cxnId="{EEA5760F-F686-4C07-A470-37F33A073822}">
      <dgm:prSet/>
      <dgm:spPr/>
      <dgm:t>
        <a:bodyPr/>
        <a:lstStyle/>
        <a:p>
          <a:endParaRPr lang="en-US">
            <a:latin typeface="Work Sans Medium" pitchFamily="2" charset="0"/>
          </a:endParaRPr>
        </a:p>
      </dgm:t>
    </dgm:pt>
    <dgm:pt modelId="{B195A918-3796-4723-B08C-78955C3BC94B}">
      <dgm:prSet phldrT="[Text]"/>
      <dgm:spPr/>
      <dgm:t>
        <a:bodyPr/>
        <a:lstStyle/>
        <a:p>
          <a:r>
            <a:rPr lang="en-US">
              <a:solidFill>
                <a:schemeClr val="bg1"/>
              </a:solidFill>
              <a:latin typeface="Work Sans Medium" pitchFamily="2" charset="0"/>
            </a:rPr>
            <a:t>Explore the </a:t>
          </a:r>
          <a:r>
            <a:rPr lang="en-US" b="1">
              <a:solidFill>
                <a:schemeClr val="bg1"/>
              </a:solidFill>
              <a:latin typeface="Work Sans Black" pitchFamily="2" charset="0"/>
            </a:rPr>
            <a:t>MyBirkman platform</a:t>
          </a:r>
          <a:endParaRPr lang="en-US">
            <a:latin typeface="Work Sans Medium" pitchFamily="2" charset="0"/>
          </a:endParaRPr>
        </a:p>
      </dgm:t>
    </dgm:pt>
    <dgm:pt modelId="{20489A69-9C05-47F3-910E-FC6995E95674}" type="parTrans" cxnId="{20AB2CF0-2670-467B-899C-A3DFBFB5652D}">
      <dgm:prSet/>
      <dgm:spPr/>
      <dgm:t>
        <a:bodyPr/>
        <a:lstStyle/>
        <a:p>
          <a:endParaRPr lang="en-US">
            <a:latin typeface="Work Sans Medium" pitchFamily="2" charset="0"/>
          </a:endParaRPr>
        </a:p>
      </dgm:t>
    </dgm:pt>
    <dgm:pt modelId="{DA53C831-EA1D-496E-B867-C4C5C00F2854}" type="sibTrans" cxnId="{20AB2CF0-2670-467B-899C-A3DFBFB5652D}">
      <dgm:prSet/>
      <dgm:spPr/>
      <dgm:t>
        <a:bodyPr/>
        <a:lstStyle/>
        <a:p>
          <a:endParaRPr lang="en-US">
            <a:latin typeface="Work Sans Medium" pitchFamily="2" charset="0"/>
          </a:endParaRPr>
        </a:p>
      </dgm:t>
    </dgm:pt>
    <dgm:pt modelId="{BE766E8F-7019-4B68-B891-ED5E3B4832B7}">
      <dgm:prSet phldrT="[Text]"/>
      <dgm:spPr/>
      <dgm:t>
        <a:bodyPr/>
        <a:lstStyle/>
        <a:p>
          <a:r>
            <a:rPr lang="en-US">
              <a:solidFill>
                <a:schemeClr val="bg1"/>
              </a:solidFill>
              <a:latin typeface="Work Sans Medium" pitchFamily="2" charset="0"/>
            </a:rPr>
            <a:t>Participate in </a:t>
          </a:r>
          <a:r>
            <a:rPr lang="en-US" b="1">
              <a:solidFill>
                <a:schemeClr val="bg1"/>
              </a:solidFill>
              <a:latin typeface="Work Sans Black" pitchFamily="2" charset="0"/>
            </a:rPr>
            <a:t>workshops</a:t>
          </a:r>
          <a:r>
            <a:rPr lang="en-US">
              <a:solidFill>
                <a:schemeClr val="bg1"/>
              </a:solidFill>
              <a:latin typeface="Work Sans Medium" pitchFamily="2" charset="0"/>
            </a:rPr>
            <a:t> and manager-driven </a:t>
          </a:r>
          <a:r>
            <a:rPr lang="en-US" b="1">
              <a:solidFill>
                <a:schemeClr val="bg1"/>
              </a:solidFill>
              <a:latin typeface="Work Sans Black" pitchFamily="2" charset="0"/>
            </a:rPr>
            <a:t>activities</a:t>
          </a:r>
          <a:endParaRPr lang="en-US">
            <a:latin typeface="Work Sans Medium" pitchFamily="2" charset="0"/>
          </a:endParaRPr>
        </a:p>
      </dgm:t>
    </dgm:pt>
    <dgm:pt modelId="{7080603E-B8E4-4EC4-AC86-F55A85EB0BD1}" type="parTrans" cxnId="{9AD6C10C-4D8D-4213-A046-ED58B0F9CB44}">
      <dgm:prSet/>
      <dgm:spPr/>
      <dgm:t>
        <a:bodyPr/>
        <a:lstStyle/>
        <a:p>
          <a:endParaRPr lang="en-US">
            <a:latin typeface="Work Sans Medium" pitchFamily="2" charset="0"/>
          </a:endParaRPr>
        </a:p>
      </dgm:t>
    </dgm:pt>
    <dgm:pt modelId="{2F9533CB-766C-4CE1-9E4E-81EE5347FAF8}" type="sibTrans" cxnId="{9AD6C10C-4D8D-4213-A046-ED58B0F9CB44}">
      <dgm:prSet/>
      <dgm:spPr/>
      <dgm:t>
        <a:bodyPr/>
        <a:lstStyle/>
        <a:p>
          <a:endParaRPr lang="en-US">
            <a:latin typeface="Work Sans Medium" pitchFamily="2" charset="0"/>
          </a:endParaRPr>
        </a:p>
      </dgm:t>
    </dgm:pt>
    <dgm:pt modelId="{65585F99-07CF-414A-BE09-7A82A8CC7479}">
      <dgm:prSet phldrT="[Text]"/>
      <dgm:spPr/>
      <dgm:t>
        <a:bodyPr/>
        <a:lstStyle/>
        <a:p>
          <a:pPr>
            <a:buNone/>
          </a:pPr>
          <a:r>
            <a:rPr lang="en-US">
              <a:solidFill>
                <a:schemeClr val="bg1"/>
              </a:solidFill>
              <a:latin typeface="Work Sans Medium" pitchFamily="2" charset="0"/>
            </a:rPr>
            <a:t>Experience advanced development opportunities using </a:t>
          </a:r>
          <a:r>
            <a:rPr lang="en-US" b="1">
              <a:solidFill>
                <a:schemeClr val="bg1"/>
              </a:solidFill>
              <a:latin typeface="Work Sans Black" pitchFamily="2" charset="0"/>
            </a:rPr>
            <a:t>certified Birkman reports</a:t>
          </a:r>
          <a:endParaRPr lang="en-US">
            <a:latin typeface="Work Sans Medium" pitchFamily="2" charset="0"/>
          </a:endParaRPr>
        </a:p>
      </dgm:t>
    </dgm:pt>
    <dgm:pt modelId="{BA58D61C-EDE2-48F9-A766-329790BF247F}" type="parTrans" cxnId="{7131D985-D0C5-43D1-9AE1-CD0A3CBA8E58}">
      <dgm:prSet/>
      <dgm:spPr/>
      <dgm:t>
        <a:bodyPr/>
        <a:lstStyle/>
        <a:p>
          <a:endParaRPr lang="en-US">
            <a:latin typeface="Work Sans Medium" pitchFamily="2" charset="0"/>
          </a:endParaRPr>
        </a:p>
      </dgm:t>
    </dgm:pt>
    <dgm:pt modelId="{D62B337A-0FE0-468D-8B71-2A789EC7D675}" type="sibTrans" cxnId="{7131D985-D0C5-43D1-9AE1-CD0A3CBA8E58}">
      <dgm:prSet/>
      <dgm:spPr/>
      <dgm:t>
        <a:bodyPr/>
        <a:lstStyle/>
        <a:p>
          <a:endParaRPr lang="en-US">
            <a:latin typeface="Work Sans Medium" pitchFamily="2" charset="0"/>
          </a:endParaRPr>
        </a:p>
      </dgm:t>
    </dgm:pt>
    <dgm:pt modelId="{96F09F7D-6B96-490D-B6BC-842CBB71B87A}">
      <dgm:prSet phldrT="[Text]"/>
      <dgm:spPr>
        <a:ln>
          <a:solidFill>
            <a:schemeClr val="accent4"/>
          </a:solidFill>
        </a:ln>
      </dgm:spPr>
      <dgm:t>
        <a:bodyPr/>
        <a:lstStyle/>
        <a:p>
          <a:pPr>
            <a:buNone/>
          </a:pPr>
          <a:r>
            <a:rPr lang="en-US">
              <a:solidFill>
                <a:schemeClr val="bg1"/>
              </a:solidFill>
              <a:latin typeface="Work Sans Medium" pitchFamily="2" charset="0"/>
            </a:rPr>
            <a:t>Feel more engaged and making a bigger impact in their job</a:t>
          </a:r>
        </a:p>
      </dgm:t>
    </dgm:pt>
    <dgm:pt modelId="{119CA341-229D-4467-BB61-2A30ABF62A0D}" type="parTrans" cxnId="{2C5A4C8B-7157-4B39-98AF-720312F4FA96}">
      <dgm:prSet/>
      <dgm:spPr/>
      <dgm:t>
        <a:bodyPr/>
        <a:lstStyle/>
        <a:p>
          <a:endParaRPr lang="en-US">
            <a:latin typeface="Work Sans Medium" pitchFamily="2" charset="0"/>
          </a:endParaRPr>
        </a:p>
      </dgm:t>
    </dgm:pt>
    <dgm:pt modelId="{71E87C4E-0E84-4A14-86A2-50AB214C7671}" type="sibTrans" cxnId="{2C5A4C8B-7157-4B39-98AF-720312F4FA96}">
      <dgm:prSet/>
      <dgm:spPr/>
      <dgm:t>
        <a:bodyPr/>
        <a:lstStyle/>
        <a:p>
          <a:endParaRPr lang="en-US">
            <a:latin typeface="Work Sans Medium" pitchFamily="2" charset="0"/>
          </a:endParaRPr>
        </a:p>
      </dgm:t>
    </dgm:pt>
    <dgm:pt modelId="{5E11CFFD-0F49-48A8-917C-53A51A48902C}" type="pres">
      <dgm:prSet presAssocID="{BBE59860-BA39-4C3D-93EE-E66BF252EC09}" presName="Name0" presStyleCnt="0">
        <dgm:presLayoutVars>
          <dgm:chMax val="11"/>
          <dgm:chPref val="11"/>
          <dgm:dir/>
          <dgm:resizeHandles/>
        </dgm:presLayoutVars>
      </dgm:prSet>
      <dgm:spPr/>
    </dgm:pt>
    <dgm:pt modelId="{79535D82-6326-44D3-9064-E356DAB46A6F}" type="pres">
      <dgm:prSet presAssocID="{96F09F7D-6B96-490D-B6BC-842CBB71B87A}" presName="Accent5" presStyleCnt="0"/>
      <dgm:spPr/>
    </dgm:pt>
    <dgm:pt modelId="{169573B6-09F4-484A-92EF-F1453A86A0B5}" type="pres">
      <dgm:prSet presAssocID="{96F09F7D-6B96-490D-B6BC-842CBB71B87A}" presName="Accent" presStyleLbl="node1" presStyleIdx="0" presStyleCnt="5"/>
      <dgm:spPr>
        <a:solidFill>
          <a:schemeClr val="accent4"/>
        </a:solidFill>
        <a:ln>
          <a:solidFill>
            <a:schemeClr val="accent4"/>
          </a:solidFill>
        </a:ln>
      </dgm:spPr>
    </dgm:pt>
    <dgm:pt modelId="{21130C92-94AB-4110-B490-14BA4B976367}" type="pres">
      <dgm:prSet presAssocID="{96F09F7D-6B96-490D-B6BC-842CBB71B87A}" presName="ParentBackground5" presStyleCnt="0"/>
      <dgm:spPr/>
    </dgm:pt>
    <dgm:pt modelId="{8D504089-A7B3-4E95-9945-4216EAC34E70}" type="pres">
      <dgm:prSet presAssocID="{96F09F7D-6B96-490D-B6BC-842CBB71B87A}" presName="ParentBackground" presStyleLbl="fgAcc1" presStyleIdx="0" presStyleCnt="5"/>
      <dgm:spPr/>
    </dgm:pt>
    <dgm:pt modelId="{D3FB9EFA-6825-47D1-B76F-F837E06D9433}" type="pres">
      <dgm:prSet presAssocID="{96F09F7D-6B96-490D-B6BC-842CBB71B87A}" presName="Parent5" presStyleLbl="revTx" presStyleIdx="0" presStyleCnt="0">
        <dgm:presLayoutVars>
          <dgm:chMax val="1"/>
          <dgm:chPref val="1"/>
          <dgm:bulletEnabled val="1"/>
        </dgm:presLayoutVars>
      </dgm:prSet>
      <dgm:spPr/>
    </dgm:pt>
    <dgm:pt modelId="{23A04D21-6DE5-4E49-853A-23CDF7D0E45B}" type="pres">
      <dgm:prSet presAssocID="{65585F99-07CF-414A-BE09-7A82A8CC7479}" presName="Accent4" presStyleCnt="0"/>
      <dgm:spPr/>
    </dgm:pt>
    <dgm:pt modelId="{F70ED309-06E8-43D0-A749-6150EB48A8C7}" type="pres">
      <dgm:prSet presAssocID="{65585F99-07CF-414A-BE09-7A82A8CC7479}" presName="Accent" presStyleLbl="node1" presStyleIdx="1" presStyleCnt="5"/>
      <dgm:spPr/>
    </dgm:pt>
    <dgm:pt modelId="{1B779EEE-A6D9-47C6-A1A7-771E839D42AD}" type="pres">
      <dgm:prSet presAssocID="{65585F99-07CF-414A-BE09-7A82A8CC7479}" presName="ParentBackground4" presStyleCnt="0"/>
      <dgm:spPr/>
    </dgm:pt>
    <dgm:pt modelId="{BBB97D8C-9F15-4BAE-A381-86B291D31316}" type="pres">
      <dgm:prSet presAssocID="{65585F99-07CF-414A-BE09-7A82A8CC7479}" presName="ParentBackground" presStyleLbl="fgAcc1" presStyleIdx="1" presStyleCnt="5"/>
      <dgm:spPr/>
    </dgm:pt>
    <dgm:pt modelId="{074E01BF-732B-422F-B849-A42427CE11FF}" type="pres">
      <dgm:prSet presAssocID="{65585F99-07CF-414A-BE09-7A82A8CC7479}" presName="Parent4" presStyleLbl="revTx" presStyleIdx="0" presStyleCnt="0">
        <dgm:presLayoutVars>
          <dgm:chMax val="1"/>
          <dgm:chPref val="1"/>
          <dgm:bulletEnabled val="1"/>
        </dgm:presLayoutVars>
      </dgm:prSet>
      <dgm:spPr/>
    </dgm:pt>
    <dgm:pt modelId="{9B4A5493-DCB2-44CC-AF27-E7336BBDF019}" type="pres">
      <dgm:prSet presAssocID="{BE766E8F-7019-4B68-B891-ED5E3B4832B7}" presName="Accent3" presStyleCnt="0"/>
      <dgm:spPr/>
    </dgm:pt>
    <dgm:pt modelId="{C0251923-BBF6-4465-BC05-7B8C6C6F74B8}" type="pres">
      <dgm:prSet presAssocID="{BE766E8F-7019-4B68-B891-ED5E3B4832B7}" presName="Accent" presStyleLbl="node1" presStyleIdx="2" presStyleCnt="5"/>
      <dgm:spPr/>
    </dgm:pt>
    <dgm:pt modelId="{1488C7E7-66F2-4042-B0F6-CACFF2D1F652}" type="pres">
      <dgm:prSet presAssocID="{BE766E8F-7019-4B68-B891-ED5E3B4832B7}" presName="ParentBackground3" presStyleCnt="0"/>
      <dgm:spPr/>
    </dgm:pt>
    <dgm:pt modelId="{3A6D8F4F-A386-4DCE-A9D6-F4D3058F5BEB}" type="pres">
      <dgm:prSet presAssocID="{BE766E8F-7019-4B68-B891-ED5E3B4832B7}" presName="ParentBackground" presStyleLbl="fgAcc1" presStyleIdx="2" presStyleCnt="5"/>
      <dgm:spPr/>
    </dgm:pt>
    <dgm:pt modelId="{60B11A07-F764-4D31-9B8B-DEFE80ED0CE1}" type="pres">
      <dgm:prSet presAssocID="{BE766E8F-7019-4B68-B891-ED5E3B4832B7}" presName="Parent3" presStyleLbl="revTx" presStyleIdx="0" presStyleCnt="0">
        <dgm:presLayoutVars>
          <dgm:chMax val="1"/>
          <dgm:chPref val="1"/>
          <dgm:bulletEnabled val="1"/>
        </dgm:presLayoutVars>
      </dgm:prSet>
      <dgm:spPr/>
    </dgm:pt>
    <dgm:pt modelId="{87623D4A-71C4-4F31-885C-8F7226718F86}" type="pres">
      <dgm:prSet presAssocID="{B195A918-3796-4723-B08C-78955C3BC94B}" presName="Accent2" presStyleCnt="0"/>
      <dgm:spPr/>
    </dgm:pt>
    <dgm:pt modelId="{87128EFC-65D6-4D61-9E30-6D12FB35FB1B}" type="pres">
      <dgm:prSet presAssocID="{B195A918-3796-4723-B08C-78955C3BC94B}" presName="Accent" presStyleLbl="node1" presStyleIdx="3" presStyleCnt="5"/>
      <dgm:spPr/>
    </dgm:pt>
    <dgm:pt modelId="{A23046F6-0A9D-4632-B742-94B4D0970A8D}" type="pres">
      <dgm:prSet presAssocID="{B195A918-3796-4723-B08C-78955C3BC94B}" presName="ParentBackground2" presStyleCnt="0"/>
      <dgm:spPr/>
    </dgm:pt>
    <dgm:pt modelId="{421C3442-1263-42CC-A381-0BA9E4830775}" type="pres">
      <dgm:prSet presAssocID="{B195A918-3796-4723-B08C-78955C3BC94B}" presName="ParentBackground" presStyleLbl="fgAcc1" presStyleIdx="3" presStyleCnt="5"/>
      <dgm:spPr/>
    </dgm:pt>
    <dgm:pt modelId="{0A9A2BEB-B49E-452C-BD77-1C0EF77F5A6B}" type="pres">
      <dgm:prSet presAssocID="{B195A918-3796-4723-B08C-78955C3BC94B}" presName="Parent2" presStyleLbl="revTx" presStyleIdx="0" presStyleCnt="0">
        <dgm:presLayoutVars>
          <dgm:chMax val="1"/>
          <dgm:chPref val="1"/>
          <dgm:bulletEnabled val="1"/>
        </dgm:presLayoutVars>
      </dgm:prSet>
      <dgm:spPr/>
    </dgm:pt>
    <dgm:pt modelId="{21776BCF-3590-4641-9B1B-260D356E565E}" type="pres">
      <dgm:prSet presAssocID="{2C049C8C-FC5F-4E7E-BE27-41574A6CD36E}" presName="Accent1" presStyleCnt="0"/>
      <dgm:spPr/>
    </dgm:pt>
    <dgm:pt modelId="{BA3ABF4C-4149-4720-8820-0053CB350988}" type="pres">
      <dgm:prSet presAssocID="{2C049C8C-FC5F-4E7E-BE27-41574A6CD36E}" presName="Accent" presStyleLbl="node1" presStyleIdx="4" presStyleCnt="5"/>
      <dgm:spPr/>
    </dgm:pt>
    <dgm:pt modelId="{EDEAC751-745B-4AB9-8011-4E22627E1B06}" type="pres">
      <dgm:prSet presAssocID="{2C049C8C-FC5F-4E7E-BE27-41574A6CD36E}" presName="ParentBackground1" presStyleCnt="0"/>
      <dgm:spPr/>
    </dgm:pt>
    <dgm:pt modelId="{A9AA82A2-C1B4-43B1-9B20-379FBD6D77F4}" type="pres">
      <dgm:prSet presAssocID="{2C049C8C-FC5F-4E7E-BE27-41574A6CD36E}" presName="ParentBackground" presStyleLbl="fgAcc1" presStyleIdx="4" presStyleCnt="5"/>
      <dgm:spPr/>
    </dgm:pt>
    <dgm:pt modelId="{A4D5A370-E367-400B-BD4D-6EDFC3A085E0}" type="pres">
      <dgm:prSet presAssocID="{2C049C8C-FC5F-4E7E-BE27-41574A6CD36E}" presName="Parent1" presStyleLbl="revTx" presStyleIdx="0" presStyleCnt="0">
        <dgm:presLayoutVars>
          <dgm:chMax val="1"/>
          <dgm:chPref val="1"/>
          <dgm:bulletEnabled val="1"/>
        </dgm:presLayoutVars>
      </dgm:prSet>
      <dgm:spPr/>
    </dgm:pt>
  </dgm:ptLst>
  <dgm:cxnLst>
    <dgm:cxn modelId="{600D2900-1E0D-4B96-971C-5DA6CC7E81DC}" type="presOf" srcId="{2C049C8C-FC5F-4E7E-BE27-41574A6CD36E}" destId="{A9AA82A2-C1B4-43B1-9B20-379FBD6D77F4}" srcOrd="0" destOrd="0" presId="urn:microsoft.com/office/officeart/2011/layout/CircleProcess"/>
    <dgm:cxn modelId="{1CD4390B-A024-42F4-9278-51C42FA1AA02}" type="presOf" srcId="{65585F99-07CF-414A-BE09-7A82A8CC7479}" destId="{074E01BF-732B-422F-B849-A42427CE11FF}" srcOrd="1" destOrd="0" presId="urn:microsoft.com/office/officeart/2011/layout/CircleProcess"/>
    <dgm:cxn modelId="{9AD6C10C-4D8D-4213-A046-ED58B0F9CB44}" srcId="{BBE59860-BA39-4C3D-93EE-E66BF252EC09}" destId="{BE766E8F-7019-4B68-B891-ED5E3B4832B7}" srcOrd="2" destOrd="0" parTransId="{7080603E-B8E4-4EC4-AC86-F55A85EB0BD1}" sibTransId="{2F9533CB-766C-4CE1-9E4E-81EE5347FAF8}"/>
    <dgm:cxn modelId="{EEA5760F-F686-4C07-A470-37F33A073822}" srcId="{BBE59860-BA39-4C3D-93EE-E66BF252EC09}" destId="{2C049C8C-FC5F-4E7E-BE27-41574A6CD36E}" srcOrd="0" destOrd="0" parTransId="{E51CDF1D-DD73-4C18-8B74-7967A7770495}" sibTransId="{6728CC52-A8D5-420F-A6A3-A41119E83D0F}"/>
    <dgm:cxn modelId="{EB423A1E-7EE7-4F45-91CA-BB9F2017BB8E}" type="presOf" srcId="{96F09F7D-6B96-490D-B6BC-842CBB71B87A}" destId="{D3FB9EFA-6825-47D1-B76F-F837E06D9433}" srcOrd="1" destOrd="0" presId="urn:microsoft.com/office/officeart/2011/layout/CircleProcess"/>
    <dgm:cxn modelId="{211BA820-ACCD-472B-896F-268251BA8695}" type="presOf" srcId="{BE766E8F-7019-4B68-B891-ED5E3B4832B7}" destId="{3A6D8F4F-A386-4DCE-A9D6-F4D3058F5BEB}" srcOrd="0" destOrd="0" presId="urn:microsoft.com/office/officeart/2011/layout/CircleProcess"/>
    <dgm:cxn modelId="{74692924-25B0-4597-BB5A-13503FFDDA02}" type="presOf" srcId="{B195A918-3796-4723-B08C-78955C3BC94B}" destId="{421C3442-1263-42CC-A381-0BA9E4830775}" srcOrd="0" destOrd="0" presId="urn:microsoft.com/office/officeart/2011/layout/CircleProcess"/>
    <dgm:cxn modelId="{24AC8927-16AA-47C3-B589-8858834DF1C2}" type="presOf" srcId="{B195A918-3796-4723-B08C-78955C3BC94B}" destId="{0A9A2BEB-B49E-452C-BD77-1C0EF77F5A6B}" srcOrd="1" destOrd="0" presId="urn:microsoft.com/office/officeart/2011/layout/CircleProcess"/>
    <dgm:cxn modelId="{925ADE5E-A6B8-4B44-9B98-99F51E2D88B3}" type="presOf" srcId="{BE766E8F-7019-4B68-B891-ED5E3B4832B7}" destId="{60B11A07-F764-4D31-9B8B-DEFE80ED0CE1}" srcOrd="1" destOrd="0" presId="urn:microsoft.com/office/officeart/2011/layout/CircleProcess"/>
    <dgm:cxn modelId="{7131D985-D0C5-43D1-9AE1-CD0A3CBA8E58}" srcId="{BBE59860-BA39-4C3D-93EE-E66BF252EC09}" destId="{65585F99-07CF-414A-BE09-7A82A8CC7479}" srcOrd="3" destOrd="0" parTransId="{BA58D61C-EDE2-48F9-A766-329790BF247F}" sibTransId="{D62B337A-0FE0-468D-8B71-2A789EC7D675}"/>
    <dgm:cxn modelId="{2C5A4C8B-7157-4B39-98AF-720312F4FA96}" srcId="{BBE59860-BA39-4C3D-93EE-E66BF252EC09}" destId="{96F09F7D-6B96-490D-B6BC-842CBB71B87A}" srcOrd="4" destOrd="0" parTransId="{119CA341-229D-4467-BB61-2A30ABF62A0D}" sibTransId="{71E87C4E-0E84-4A14-86A2-50AB214C7671}"/>
    <dgm:cxn modelId="{77C6CD8E-0C8F-4856-B0D6-C10F19928AB0}" type="presOf" srcId="{2C049C8C-FC5F-4E7E-BE27-41574A6CD36E}" destId="{A4D5A370-E367-400B-BD4D-6EDFC3A085E0}" srcOrd="1" destOrd="0" presId="urn:microsoft.com/office/officeart/2011/layout/CircleProcess"/>
    <dgm:cxn modelId="{C69ED9A3-29FE-462B-A794-31DA0F98BCF8}" type="presOf" srcId="{BBE59860-BA39-4C3D-93EE-E66BF252EC09}" destId="{5E11CFFD-0F49-48A8-917C-53A51A48902C}" srcOrd="0" destOrd="0" presId="urn:microsoft.com/office/officeart/2011/layout/CircleProcess"/>
    <dgm:cxn modelId="{F834F5C1-B089-43AF-BA37-FCC858557F8E}" type="presOf" srcId="{65585F99-07CF-414A-BE09-7A82A8CC7479}" destId="{BBB97D8C-9F15-4BAE-A381-86B291D31316}" srcOrd="0" destOrd="0" presId="urn:microsoft.com/office/officeart/2011/layout/CircleProcess"/>
    <dgm:cxn modelId="{BCAEECE7-08B4-4BAD-ABD9-4C830F778FE6}" type="presOf" srcId="{96F09F7D-6B96-490D-B6BC-842CBB71B87A}" destId="{8D504089-A7B3-4E95-9945-4216EAC34E70}" srcOrd="0" destOrd="0" presId="urn:microsoft.com/office/officeart/2011/layout/CircleProcess"/>
    <dgm:cxn modelId="{20AB2CF0-2670-467B-899C-A3DFBFB5652D}" srcId="{BBE59860-BA39-4C3D-93EE-E66BF252EC09}" destId="{B195A918-3796-4723-B08C-78955C3BC94B}" srcOrd="1" destOrd="0" parTransId="{20489A69-9C05-47F3-910E-FC6995E95674}" sibTransId="{DA53C831-EA1D-496E-B867-C4C5C00F2854}"/>
    <dgm:cxn modelId="{FA526A5A-1BF2-4D3D-BFE4-356461D8EE47}" type="presParOf" srcId="{5E11CFFD-0F49-48A8-917C-53A51A48902C}" destId="{79535D82-6326-44D3-9064-E356DAB46A6F}" srcOrd="0" destOrd="0" presId="urn:microsoft.com/office/officeart/2011/layout/CircleProcess"/>
    <dgm:cxn modelId="{8A5A7643-E034-4E73-B122-B039140A8814}" type="presParOf" srcId="{79535D82-6326-44D3-9064-E356DAB46A6F}" destId="{169573B6-09F4-484A-92EF-F1453A86A0B5}" srcOrd="0" destOrd="0" presId="urn:microsoft.com/office/officeart/2011/layout/CircleProcess"/>
    <dgm:cxn modelId="{C1CB39CB-DEE9-40AC-BC5F-B85DD065D7BB}" type="presParOf" srcId="{5E11CFFD-0F49-48A8-917C-53A51A48902C}" destId="{21130C92-94AB-4110-B490-14BA4B976367}" srcOrd="1" destOrd="0" presId="urn:microsoft.com/office/officeart/2011/layout/CircleProcess"/>
    <dgm:cxn modelId="{0A51F24D-C61E-42B7-AF45-2E7D9E4718ED}" type="presParOf" srcId="{21130C92-94AB-4110-B490-14BA4B976367}" destId="{8D504089-A7B3-4E95-9945-4216EAC34E70}" srcOrd="0" destOrd="0" presId="urn:microsoft.com/office/officeart/2011/layout/CircleProcess"/>
    <dgm:cxn modelId="{A272EFAA-6057-490B-AB4C-83F2F7571359}" type="presParOf" srcId="{5E11CFFD-0F49-48A8-917C-53A51A48902C}" destId="{D3FB9EFA-6825-47D1-B76F-F837E06D9433}" srcOrd="2" destOrd="0" presId="urn:microsoft.com/office/officeart/2011/layout/CircleProcess"/>
    <dgm:cxn modelId="{E9F0DFE3-3971-4C93-94CB-ACEB5EC1BCAE}" type="presParOf" srcId="{5E11CFFD-0F49-48A8-917C-53A51A48902C}" destId="{23A04D21-6DE5-4E49-853A-23CDF7D0E45B}" srcOrd="3" destOrd="0" presId="urn:microsoft.com/office/officeart/2011/layout/CircleProcess"/>
    <dgm:cxn modelId="{F80B95E7-DA1B-4AA3-896E-CB17AC36C240}" type="presParOf" srcId="{23A04D21-6DE5-4E49-853A-23CDF7D0E45B}" destId="{F70ED309-06E8-43D0-A749-6150EB48A8C7}" srcOrd="0" destOrd="0" presId="urn:microsoft.com/office/officeart/2011/layout/CircleProcess"/>
    <dgm:cxn modelId="{9F377E56-C727-478E-B54E-DE5E3442DD51}" type="presParOf" srcId="{5E11CFFD-0F49-48A8-917C-53A51A48902C}" destId="{1B779EEE-A6D9-47C6-A1A7-771E839D42AD}" srcOrd="4" destOrd="0" presId="urn:microsoft.com/office/officeart/2011/layout/CircleProcess"/>
    <dgm:cxn modelId="{2ED1EE02-4CF4-45D8-AB1E-6CF1B2EB1E90}" type="presParOf" srcId="{1B779EEE-A6D9-47C6-A1A7-771E839D42AD}" destId="{BBB97D8C-9F15-4BAE-A381-86B291D31316}" srcOrd="0" destOrd="0" presId="urn:microsoft.com/office/officeart/2011/layout/CircleProcess"/>
    <dgm:cxn modelId="{EA857654-87D6-4350-9FC1-781F47650D37}" type="presParOf" srcId="{5E11CFFD-0F49-48A8-917C-53A51A48902C}" destId="{074E01BF-732B-422F-B849-A42427CE11FF}" srcOrd="5" destOrd="0" presId="urn:microsoft.com/office/officeart/2011/layout/CircleProcess"/>
    <dgm:cxn modelId="{5C58E229-35B5-4AA2-BD19-2C23939A91FA}" type="presParOf" srcId="{5E11CFFD-0F49-48A8-917C-53A51A48902C}" destId="{9B4A5493-DCB2-44CC-AF27-E7336BBDF019}" srcOrd="6" destOrd="0" presId="urn:microsoft.com/office/officeart/2011/layout/CircleProcess"/>
    <dgm:cxn modelId="{7C160113-9C38-4420-B4A8-DB1717DB68E7}" type="presParOf" srcId="{9B4A5493-DCB2-44CC-AF27-E7336BBDF019}" destId="{C0251923-BBF6-4465-BC05-7B8C6C6F74B8}" srcOrd="0" destOrd="0" presId="urn:microsoft.com/office/officeart/2011/layout/CircleProcess"/>
    <dgm:cxn modelId="{45CF7A15-89A6-44AB-BDED-FE56951BA1F3}" type="presParOf" srcId="{5E11CFFD-0F49-48A8-917C-53A51A48902C}" destId="{1488C7E7-66F2-4042-B0F6-CACFF2D1F652}" srcOrd="7" destOrd="0" presId="urn:microsoft.com/office/officeart/2011/layout/CircleProcess"/>
    <dgm:cxn modelId="{E307B619-5E1E-4086-92A8-ACFD88ECFD46}" type="presParOf" srcId="{1488C7E7-66F2-4042-B0F6-CACFF2D1F652}" destId="{3A6D8F4F-A386-4DCE-A9D6-F4D3058F5BEB}" srcOrd="0" destOrd="0" presId="urn:microsoft.com/office/officeart/2011/layout/CircleProcess"/>
    <dgm:cxn modelId="{1FF0CA5B-3057-4B76-A01D-E13D9B942F14}" type="presParOf" srcId="{5E11CFFD-0F49-48A8-917C-53A51A48902C}" destId="{60B11A07-F764-4D31-9B8B-DEFE80ED0CE1}" srcOrd="8" destOrd="0" presId="urn:microsoft.com/office/officeart/2011/layout/CircleProcess"/>
    <dgm:cxn modelId="{BF955B8B-FFB6-4586-9BAD-7CF7559B8FD8}" type="presParOf" srcId="{5E11CFFD-0F49-48A8-917C-53A51A48902C}" destId="{87623D4A-71C4-4F31-885C-8F7226718F86}" srcOrd="9" destOrd="0" presId="urn:microsoft.com/office/officeart/2011/layout/CircleProcess"/>
    <dgm:cxn modelId="{CBDB1F53-1E2C-41C7-B0D5-19B7F057BA77}" type="presParOf" srcId="{87623D4A-71C4-4F31-885C-8F7226718F86}" destId="{87128EFC-65D6-4D61-9E30-6D12FB35FB1B}" srcOrd="0" destOrd="0" presId="urn:microsoft.com/office/officeart/2011/layout/CircleProcess"/>
    <dgm:cxn modelId="{86B3E609-E193-48A3-9478-C77FF5DBE4FB}" type="presParOf" srcId="{5E11CFFD-0F49-48A8-917C-53A51A48902C}" destId="{A23046F6-0A9D-4632-B742-94B4D0970A8D}" srcOrd="10" destOrd="0" presId="urn:microsoft.com/office/officeart/2011/layout/CircleProcess"/>
    <dgm:cxn modelId="{BF69B25F-1EB7-4C6E-B35D-5940EF512264}" type="presParOf" srcId="{A23046F6-0A9D-4632-B742-94B4D0970A8D}" destId="{421C3442-1263-42CC-A381-0BA9E4830775}" srcOrd="0" destOrd="0" presId="urn:microsoft.com/office/officeart/2011/layout/CircleProcess"/>
    <dgm:cxn modelId="{BCF35A90-0ED1-4D9B-B0B5-2B60899A8A82}" type="presParOf" srcId="{5E11CFFD-0F49-48A8-917C-53A51A48902C}" destId="{0A9A2BEB-B49E-452C-BD77-1C0EF77F5A6B}" srcOrd="11" destOrd="0" presId="urn:microsoft.com/office/officeart/2011/layout/CircleProcess"/>
    <dgm:cxn modelId="{CC4CA2F1-2E35-445D-B4ED-DABF23807E01}" type="presParOf" srcId="{5E11CFFD-0F49-48A8-917C-53A51A48902C}" destId="{21776BCF-3590-4641-9B1B-260D356E565E}" srcOrd="12" destOrd="0" presId="urn:microsoft.com/office/officeart/2011/layout/CircleProcess"/>
    <dgm:cxn modelId="{BF28ACF1-5538-4CF0-8794-B35906DA554A}" type="presParOf" srcId="{21776BCF-3590-4641-9B1B-260D356E565E}" destId="{BA3ABF4C-4149-4720-8820-0053CB350988}" srcOrd="0" destOrd="0" presId="urn:microsoft.com/office/officeart/2011/layout/CircleProcess"/>
    <dgm:cxn modelId="{BF580E51-544F-429A-B5A5-341DEC114779}" type="presParOf" srcId="{5E11CFFD-0F49-48A8-917C-53A51A48902C}" destId="{EDEAC751-745B-4AB9-8011-4E22627E1B06}" srcOrd="13" destOrd="0" presId="urn:microsoft.com/office/officeart/2011/layout/CircleProcess"/>
    <dgm:cxn modelId="{E2177DB3-2E88-4F3C-AE4F-9FEC1F52DA47}" type="presParOf" srcId="{EDEAC751-745B-4AB9-8011-4E22627E1B06}" destId="{A9AA82A2-C1B4-43B1-9B20-379FBD6D77F4}" srcOrd="0" destOrd="0" presId="urn:microsoft.com/office/officeart/2011/layout/CircleProcess"/>
    <dgm:cxn modelId="{C33B54EA-1BEA-441A-8738-1E53F0B4DC97}" type="presParOf" srcId="{5E11CFFD-0F49-48A8-917C-53A51A48902C}" destId="{A4D5A370-E367-400B-BD4D-6EDFC3A085E0}" srcOrd="14"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2865F-752C-41DD-B7B4-534C8B152675}">
      <dsp:nvSpPr>
        <dsp:cNvPr id="0" name=""/>
        <dsp:cNvSpPr/>
      </dsp:nvSpPr>
      <dsp:spPr>
        <a:xfrm>
          <a:off x="3327843" y="899"/>
          <a:ext cx="2437606" cy="2437606"/>
        </a:xfrm>
        <a:prstGeom prst="ellipse">
          <a:avLst/>
        </a:prstGeom>
        <a:solidFill>
          <a:schemeClr val="accent1">
            <a:hueOff val="0"/>
            <a:satOff val="0"/>
            <a:lumOff val="0"/>
            <a:alphaOff val="0"/>
          </a:schemeClr>
        </a:solidFill>
        <a:ln w="57150" cap="flat" cmpd="sng" algn="ctr">
          <a:solidFill>
            <a:srgbClr val="F1E9C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bg2"/>
              </a:solidFill>
              <a:latin typeface="Work Sans" pitchFamily="2" charset="0"/>
            </a:rPr>
            <a:t>Curiosity</a:t>
          </a:r>
        </a:p>
      </dsp:txBody>
      <dsp:txXfrm>
        <a:off x="3684822" y="357878"/>
        <a:ext cx="1723648" cy="1723648"/>
      </dsp:txXfrm>
    </dsp:sp>
    <dsp:sp modelId="{BA806435-BB9E-4213-AAC1-4ACE18786603}">
      <dsp:nvSpPr>
        <dsp:cNvPr id="0" name=""/>
        <dsp:cNvSpPr/>
      </dsp:nvSpPr>
      <dsp:spPr>
        <a:xfrm rot="3600000">
          <a:off x="5128480" y="2378500"/>
          <a:ext cx="649378" cy="822692"/>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b="1" kern="1200">
            <a:solidFill>
              <a:schemeClr val="bg2"/>
            </a:solidFill>
            <a:latin typeface="Work Sans" pitchFamily="2" charset="0"/>
          </a:endParaRPr>
        </a:p>
      </dsp:txBody>
      <dsp:txXfrm>
        <a:off x="5177183" y="2458681"/>
        <a:ext cx="454565" cy="493616"/>
      </dsp:txXfrm>
    </dsp:sp>
    <dsp:sp modelId="{C9787476-45CC-4DAB-8437-54FA30F0A2ED}">
      <dsp:nvSpPr>
        <dsp:cNvPr id="0" name=""/>
        <dsp:cNvSpPr/>
      </dsp:nvSpPr>
      <dsp:spPr>
        <a:xfrm>
          <a:off x="5159267" y="3173019"/>
          <a:ext cx="2437606" cy="2437606"/>
        </a:xfrm>
        <a:prstGeom prst="ellipse">
          <a:avLst/>
        </a:prstGeom>
        <a:solidFill>
          <a:schemeClr val="accent1">
            <a:hueOff val="0"/>
            <a:satOff val="0"/>
            <a:lumOff val="0"/>
            <a:alphaOff val="0"/>
          </a:schemeClr>
        </a:solidFill>
        <a:ln w="57150" cap="flat" cmpd="sng" algn="ctr">
          <a:solidFill>
            <a:srgbClr val="F1E9C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bg2"/>
              </a:solidFill>
              <a:latin typeface="Work Sans" pitchFamily="2" charset="0"/>
            </a:rPr>
            <a:t>Conversation</a:t>
          </a:r>
        </a:p>
      </dsp:txBody>
      <dsp:txXfrm>
        <a:off x="5516246" y="3529998"/>
        <a:ext cx="1723648" cy="1723648"/>
      </dsp:txXfrm>
    </dsp:sp>
    <dsp:sp modelId="{C3CF3460-58C6-49F6-9069-3D00D6EC4737}">
      <dsp:nvSpPr>
        <dsp:cNvPr id="0" name=""/>
        <dsp:cNvSpPr/>
      </dsp:nvSpPr>
      <dsp:spPr>
        <a:xfrm rot="10800000">
          <a:off x="4240335" y="3980476"/>
          <a:ext cx="649378" cy="822692"/>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b="1" kern="1200">
            <a:solidFill>
              <a:schemeClr val="bg2"/>
            </a:solidFill>
            <a:latin typeface="Work Sans" pitchFamily="2" charset="0"/>
          </a:endParaRPr>
        </a:p>
      </dsp:txBody>
      <dsp:txXfrm rot="10800000">
        <a:off x="4435148" y="4145014"/>
        <a:ext cx="454565" cy="493616"/>
      </dsp:txXfrm>
    </dsp:sp>
    <dsp:sp modelId="{B22EF10A-1208-423F-8423-50BBC631CAE4}">
      <dsp:nvSpPr>
        <dsp:cNvPr id="0" name=""/>
        <dsp:cNvSpPr/>
      </dsp:nvSpPr>
      <dsp:spPr>
        <a:xfrm>
          <a:off x="1496419" y="3173019"/>
          <a:ext cx="2437606" cy="2437606"/>
        </a:xfrm>
        <a:prstGeom prst="ellipse">
          <a:avLst/>
        </a:prstGeom>
        <a:solidFill>
          <a:schemeClr val="accent1"/>
        </a:solidFill>
        <a:ln w="57150" cap="flat" cmpd="sng" algn="ctr">
          <a:solidFill>
            <a:srgbClr val="F1E9C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bg2"/>
              </a:solidFill>
              <a:latin typeface="Work Sans" pitchFamily="2" charset="0"/>
            </a:rPr>
            <a:t>Connection</a:t>
          </a:r>
        </a:p>
      </dsp:txBody>
      <dsp:txXfrm>
        <a:off x="1853398" y="3529998"/>
        <a:ext cx="1723648" cy="1723648"/>
      </dsp:txXfrm>
    </dsp:sp>
    <dsp:sp modelId="{CFFD6E06-A280-4249-A9BE-A225BE414F00}">
      <dsp:nvSpPr>
        <dsp:cNvPr id="0" name=""/>
        <dsp:cNvSpPr/>
      </dsp:nvSpPr>
      <dsp:spPr>
        <a:xfrm rot="18000000">
          <a:off x="3297055" y="2410333"/>
          <a:ext cx="649378" cy="822692"/>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b="1" kern="1200">
            <a:solidFill>
              <a:schemeClr val="bg2"/>
            </a:solidFill>
            <a:latin typeface="Work Sans" pitchFamily="2" charset="0"/>
          </a:endParaRPr>
        </a:p>
      </dsp:txBody>
      <dsp:txXfrm>
        <a:off x="3345758" y="2659228"/>
        <a:ext cx="454565" cy="4936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573B6-09F4-484A-92EF-F1453A86A0B5}">
      <dsp:nvSpPr>
        <dsp:cNvPr id="0" name=""/>
        <dsp:cNvSpPr/>
      </dsp:nvSpPr>
      <dsp:spPr>
        <a:xfrm>
          <a:off x="8880744" y="1330479"/>
          <a:ext cx="2024954" cy="2025285"/>
        </a:xfrm>
        <a:prstGeom prst="ellipse">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504089-A7B3-4E95-9945-4216EAC34E70}">
      <dsp:nvSpPr>
        <dsp:cNvPr id="0" name=""/>
        <dsp:cNvSpPr/>
      </dsp:nvSpPr>
      <dsp:spPr>
        <a:xfrm>
          <a:off x="8947560" y="1398001"/>
          <a:ext cx="1890244" cy="1890242"/>
        </a:xfrm>
        <a:prstGeom prst="ellipse">
          <a:avLst/>
        </a:prstGeom>
        <a:solidFill>
          <a:schemeClr val="lt1">
            <a:alpha val="90000"/>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latin typeface="Work Sans Medium" pitchFamily="2" charset="0"/>
            </a:rPr>
            <a:t>Feel more engaged and making a bigger impact in their job</a:t>
          </a:r>
        </a:p>
      </dsp:txBody>
      <dsp:txXfrm>
        <a:off x="9218057" y="1668086"/>
        <a:ext cx="1350328" cy="1350071"/>
      </dsp:txXfrm>
    </dsp:sp>
    <dsp:sp modelId="{F70ED309-06E8-43D0-A749-6150EB48A8C7}">
      <dsp:nvSpPr>
        <dsp:cNvPr id="0" name=""/>
        <dsp:cNvSpPr/>
      </dsp:nvSpPr>
      <dsp:spPr>
        <a:xfrm rot="2700000">
          <a:off x="6786936" y="1330585"/>
          <a:ext cx="2024719" cy="202471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B97D8C-9F15-4BAE-A381-86B291D31316}">
      <dsp:nvSpPr>
        <dsp:cNvPr id="0" name=""/>
        <dsp:cNvSpPr/>
      </dsp:nvSpPr>
      <dsp:spPr>
        <a:xfrm>
          <a:off x="6855790" y="1398001"/>
          <a:ext cx="1890244" cy="189024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latin typeface="Work Sans Medium" pitchFamily="2" charset="0"/>
            </a:rPr>
            <a:t>Experience advanced development opportunities using </a:t>
          </a:r>
          <a:r>
            <a:rPr lang="en-US" sz="1400" b="1" kern="1200">
              <a:solidFill>
                <a:schemeClr val="bg1"/>
              </a:solidFill>
              <a:latin typeface="Work Sans Black" pitchFamily="2" charset="0"/>
            </a:rPr>
            <a:t>certified Birkman reports</a:t>
          </a:r>
          <a:endParaRPr lang="en-US" sz="1400" kern="1200">
            <a:latin typeface="Work Sans Medium" pitchFamily="2" charset="0"/>
          </a:endParaRPr>
        </a:p>
      </dsp:txBody>
      <dsp:txXfrm>
        <a:off x="7125209" y="1668086"/>
        <a:ext cx="1350328" cy="1350071"/>
      </dsp:txXfrm>
    </dsp:sp>
    <dsp:sp modelId="{C0251923-BBF6-4465-BC05-7B8C6C6F74B8}">
      <dsp:nvSpPr>
        <dsp:cNvPr id="0" name=""/>
        <dsp:cNvSpPr/>
      </dsp:nvSpPr>
      <dsp:spPr>
        <a:xfrm rot="2700000">
          <a:off x="4695166" y="1330585"/>
          <a:ext cx="2024719" cy="202471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6D8F4F-A386-4DCE-A9D6-F4D3058F5BEB}">
      <dsp:nvSpPr>
        <dsp:cNvPr id="0" name=""/>
        <dsp:cNvSpPr/>
      </dsp:nvSpPr>
      <dsp:spPr>
        <a:xfrm>
          <a:off x="4762943" y="1398001"/>
          <a:ext cx="1890244" cy="189024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latin typeface="Work Sans Medium" pitchFamily="2" charset="0"/>
            </a:rPr>
            <a:t>Participate in </a:t>
          </a:r>
          <a:r>
            <a:rPr lang="en-US" sz="1400" b="1" kern="1200">
              <a:solidFill>
                <a:schemeClr val="bg1"/>
              </a:solidFill>
              <a:latin typeface="Work Sans Black" pitchFamily="2" charset="0"/>
            </a:rPr>
            <a:t>workshops</a:t>
          </a:r>
          <a:r>
            <a:rPr lang="en-US" sz="1400" kern="1200">
              <a:solidFill>
                <a:schemeClr val="bg1"/>
              </a:solidFill>
              <a:latin typeface="Work Sans Medium" pitchFamily="2" charset="0"/>
            </a:rPr>
            <a:t> and manager-driven </a:t>
          </a:r>
          <a:r>
            <a:rPr lang="en-US" sz="1400" b="1" kern="1200">
              <a:solidFill>
                <a:schemeClr val="bg1"/>
              </a:solidFill>
              <a:latin typeface="Work Sans Black" pitchFamily="2" charset="0"/>
            </a:rPr>
            <a:t>activities</a:t>
          </a:r>
          <a:endParaRPr lang="en-US" sz="1400" kern="1200">
            <a:latin typeface="Work Sans Medium" pitchFamily="2" charset="0"/>
          </a:endParaRPr>
        </a:p>
      </dsp:txBody>
      <dsp:txXfrm>
        <a:off x="5032362" y="1668086"/>
        <a:ext cx="1350328" cy="1350071"/>
      </dsp:txXfrm>
    </dsp:sp>
    <dsp:sp modelId="{87128EFC-65D6-4D61-9E30-6D12FB35FB1B}">
      <dsp:nvSpPr>
        <dsp:cNvPr id="0" name=""/>
        <dsp:cNvSpPr/>
      </dsp:nvSpPr>
      <dsp:spPr>
        <a:xfrm rot="2700000">
          <a:off x="2602318" y="1330585"/>
          <a:ext cx="2024719" cy="202471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1C3442-1263-42CC-A381-0BA9E4830775}">
      <dsp:nvSpPr>
        <dsp:cNvPr id="0" name=""/>
        <dsp:cNvSpPr/>
      </dsp:nvSpPr>
      <dsp:spPr>
        <a:xfrm>
          <a:off x="2670095" y="1398001"/>
          <a:ext cx="1890244" cy="189024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latin typeface="Work Sans Medium" pitchFamily="2" charset="0"/>
            </a:rPr>
            <a:t>Explore the </a:t>
          </a:r>
          <a:r>
            <a:rPr lang="en-US" sz="1400" b="1" kern="1200">
              <a:solidFill>
                <a:schemeClr val="bg1"/>
              </a:solidFill>
              <a:latin typeface="Work Sans Black" pitchFamily="2" charset="0"/>
            </a:rPr>
            <a:t>MyBirkman platform</a:t>
          </a:r>
          <a:endParaRPr lang="en-US" sz="1400" kern="1200">
            <a:latin typeface="Work Sans Medium" pitchFamily="2" charset="0"/>
          </a:endParaRPr>
        </a:p>
      </dsp:txBody>
      <dsp:txXfrm>
        <a:off x="2940592" y="1668086"/>
        <a:ext cx="1350328" cy="1350071"/>
      </dsp:txXfrm>
    </dsp:sp>
    <dsp:sp modelId="{BA3ABF4C-4149-4720-8820-0053CB350988}">
      <dsp:nvSpPr>
        <dsp:cNvPr id="0" name=""/>
        <dsp:cNvSpPr/>
      </dsp:nvSpPr>
      <dsp:spPr>
        <a:xfrm rot="2700000">
          <a:off x="509471" y="1330585"/>
          <a:ext cx="2024719" cy="202471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AA82A2-C1B4-43B1-9B20-379FBD6D77F4}">
      <dsp:nvSpPr>
        <dsp:cNvPr id="0" name=""/>
        <dsp:cNvSpPr/>
      </dsp:nvSpPr>
      <dsp:spPr>
        <a:xfrm>
          <a:off x="577247" y="1398001"/>
          <a:ext cx="1890244" cy="189024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latin typeface="Work Sans Medium" pitchFamily="2" charset="0"/>
            </a:rPr>
            <a:t>Take the </a:t>
          </a:r>
          <a:r>
            <a:rPr lang="en-US" sz="1400" b="1" kern="1200">
              <a:solidFill>
                <a:schemeClr val="bg1"/>
              </a:solidFill>
              <a:latin typeface="Work Sans Black" pitchFamily="2" charset="0"/>
            </a:rPr>
            <a:t>Birkman questionnaire</a:t>
          </a:r>
          <a:endParaRPr lang="en-US" sz="1400" kern="1200">
            <a:latin typeface="Work Sans Medium" pitchFamily="2" charset="0"/>
          </a:endParaRPr>
        </a:p>
      </dsp:txBody>
      <dsp:txXfrm>
        <a:off x="847744" y="1668086"/>
        <a:ext cx="1350328" cy="135007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A90486-E891-45AC-8678-797570CFB1BC}" type="datetimeFigureOut">
              <a:rPr lang="en-US" smtClean="0"/>
              <a:t>10/23/2024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15FA84-E482-49A4-8147-B0917E76742D}" type="slidenum">
              <a:rPr lang="en-US" smtClean="0"/>
              <a:t>‹#›</a:t>
            </a:fld>
            <a:endParaRPr lang="en-US"/>
          </a:p>
        </p:txBody>
      </p:sp>
    </p:spTree>
    <p:extLst>
      <p:ext uri="{BB962C8B-B14F-4D97-AF65-F5344CB8AC3E}">
        <p14:creationId xmlns:p14="http://schemas.microsoft.com/office/powerpoint/2010/main" val="2395003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support@birkman.com"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mybirkman.com/" TargetMode="External"/><Relationship Id="rId4" Type="http://schemas.openxmlformats.org/officeDocument/2006/relationships/hyperlink" Target="http://mybirkman.com/"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support@birkman.com"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mybirkman.com/" TargetMode="External"/><Relationship Id="rId4" Type="http://schemas.openxmlformats.org/officeDocument/2006/relationships/hyperlink" Target="http://mybirkman.co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cs typeface="Calibri"/>
              </a:rPr>
              <a:t>Section Time – 10 minutes</a:t>
            </a:r>
          </a:p>
          <a:p>
            <a:pPr>
              <a:defRPr/>
            </a:pPr>
            <a:r>
              <a:rPr lang="en-US" b="1">
                <a:cs typeface="Calibri"/>
              </a:rPr>
              <a:t>Speaker </a:t>
            </a:r>
            <a:r>
              <a:rPr lang="en-US">
                <a:cs typeface="Calibri"/>
              </a:rPr>
              <a:t>– </a:t>
            </a:r>
            <a:r>
              <a:rPr lang="en-US" sz="1800" b="0" i="0">
                <a:solidFill>
                  <a:srgbClr val="000000"/>
                </a:solidFill>
                <a:effectLst/>
                <a:latin typeface="Franklin Gothic Book"/>
              </a:rPr>
              <a:t>Organization Leader/Sponsor of Birkman Enterprise  </a:t>
            </a:r>
          </a:p>
          <a:p>
            <a:pPr marL="171450" indent="-171450">
              <a:buFont typeface="Arial" panose="020B0604020202020204" pitchFamily="34" charset="0"/>
              <a:buChar char="•"/>
              <a:defRPr/>
            </a:pPr>
            <a:r>
              <a:rPr lang="en-US">
                <a:cs typeface="Calibri"/>
              </a:rPr>
              <a:t>Welcome the Champions and thank them for joining you. Introduce yourself and the Birkman Implementation Specialist</a:t>
            </a:r>
          </a:p>
          <a:p>
            <a:pPr marL="171450" indent="-171450">
              <a:buFont typeface="Arial" panose="020B0604020202020204" pitchFamily="34" charset="0"/>
              <a:buChar char="•"/>
              <a:defRPr/>
            </a:pPr>
            <a:r>
              <a:rPr lang="en-US">
                <a:cs typeface="Calibri"/>
              </a:rPr>
              <a:t>Explain that the purpose of the workshop is to introduce the Champions to Birkman Enterprise, explain the importance of their role in the success of implementing it at the organization and “activate" them to bring the Birkman experience to life within the organization using the MyBirkman platform and tools and resources.</a:t>
            </a: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a:solidFill>
                <a:schemeClr val="bg1"/>
              </a:solidFill>
              <a:latin typeface="Work Sans" pitchFamily="2" charset="0"/>
            </a:endParaRPr>
          </a:p>
          <a:p>
            <a:endParaRPr lang="en-US">
              <a:solidFill>
                <a:schemeClr val="bg1"/>
              </a:solidFill>
              <a:ea typeface="Calibri"/>
              <a:cs typeface="Calibri"/>
            </a:endParaRPr>
          </a:p>
        </p:txBody>
      </p:sp>
      <p:sp>
        <p:nvSpPr>
          <p:cNvPr id="4" name="Slide Number Placeholder 3"/>
          <p:cNvSpPr>
            <a:spLocks noGrp="1"/>
          </p:cNvSpPr>
          <p:nvPr>
            <p:ph type="sldNum" sz="quarter" idx="5"/>
          </p:nvPr>
        </p:nvSpPr>
        <p:spPr/>
        <p:txBody>
          <a:bodyPr/>
          <a:lstStyle/>
          <a:p>
            <a:fld id="{63CC9B37-9F3C-49DB-9B71-2621112B5886}" type="slidenum">
              <a:rPr lang="en-US"/>
              <a:t>2</a:t>
            </a:fld>
            <a:endParaRPr lang="en-US"/>
          </a:p>
        </p:txBody>
      </p:sp>
    </p:spTree>
    <p:extLst>
      <p:ext uri="{BB962C8B-B14F-4D97-AF65-F5344CB8AC3E}">
        <p14:creationId xmlns:p14="http://schemas.microsoft.com/office/powerpoint/2010/main" val="192738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a:t>
            </a:r>
            <a:r>
              <a:rPr lang="en-US"/>
              <a:t>–</a:t>
            </a:r>
            <a:r>
              <a:rPr lang="en-US" err="1"/>
              <a:t>Birkman</a:t>
            </a:r>
            <a:r>
              <a:rPr lang="en-US"/>
              <a:t> Implementation Specialist </a:t>
            </a:r>
          </a:p>
          <a:p>
            <a:pPr>
              <a:lnSpc>
                <a:spcPct val="150000"/>
              </a:lnSpc>
              <a:defRPr/>
            </a:pPr>
            <a:endParaRPr lang="en-US">
              <a:cs typeface="Calibri"/>
            </a:endParaRPr>
          </a:p>
          <a:p>
            <a:pPr>
              <a:lnSpc>
                <a:spcPct val="150000"/>
              </a:lnSpc>
              <a:defRPr/>
            </a:pPr>
            <a:r>
              <a:rPr lang="en-US">
                <a:cs typeface="Calibri"/>
              </a:rPr>
              <a:t>Here are a couple of guiding principles. And while some of them may feel obvious, </a:t>
            </a:r>
            <a:r>
              <a:rPr lang="en-US" b="1">
                <a:cs typeface="Calibri"/>
              </a:rPr>
              <a:t>actually doing these things takes a healthy dose of awareness and intention.</a:t>
            </a:r>
          </a:p>
          <a:p>
            <a:pPr>
              <a:lnSpc>
                <a:spcPct val="150000"/>
              </a:lnSpc>
              <a:defRPr/>
            </a:pPr>
            <a:endParaRPr lang="en-US" b="1">
              <a:ea typeface="Calibri"/>
              <a:cs typeface="Calibri"/>
            </a:endParaRPr>
          </a:p>
          <a:p>
            <a:pPr marL="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a:cs typeface="Calibri"/>
              </a:rPr>
              <a:t>No one person is better than another. We’re better together. </a:t>
            </a:r>
            <a:r>
              <a:rPr lang="en-US" b="1">
                <a:cs typeface="Calibri"/>
              </a:rPr>
              <a:t>You don’t get the value out of diversity unless you value the diversity.</a:t>
            </a:r>
            <a:endParaRPr lang="en-US">
              <a:ea typeface="Calibri"/>
              <a:cs typeface="Calibri"/>
            </a:endParaRPr>
          </a:p>
          <a:p>
            <a:pPr indent="-285750">
              <a:lnSpc>
                <a:spcPct val="150000"/>
              </a:lnSpc>
              <a:buFont typeface="Arial" panose="020B0604020202020204" pitchFamily="34" charset="0"/>
              <a:buChar char="•"/>
              <a:defRPr/>
            </a:pPr>
            <a:r>
              <a:rPr lang="en-US">
                <a:cs typeface="Calibri"/>
              </a:rPr>
              <a:t>People are complex. </a:t>
            </a:r>
            <a:r>
              <a:rPr lang="en-US" err="1">
                <a:cs typeface="Calibri"/>
              </a:rPr>
              <a:t>Birkman</a:t>
            </a:r>
            <a:r>
              <a:rPr lang="en-US">
                <a:cs typeface="Calibri"/>
              </a:rPr>
              <a:t> accelerates learning about these complexities.  </a:t>
            </a:r>
            <a:r>
              <a:rPr lang="en-US" b="1" err="1">
                <a:cs typeface="Calibri"/>
              </a:rPr>
              <a:t>Birkman</a:t>
            </a:r>
            <a:r>
              <a:rPr lang="en-US" b="1">
                <a:cs typeface="Calibri"/>
              </a:rPr>
              <a:t> cuts the time it takes a team to get to know each other from an average of 18 months to 6 months. </a:t>
            </a:r>
            <a:endParaRPr lang="en-US" b="1">
              <a:ea typeface="Calibri"/>
              <a:cs typeface="Calibri"/>
            </a:endParaRPr>
          </a:p>
          <a:p>
            <a:pPr indent="-285750">
              <a:lnSpc>
                <a:spcPct val="150000"/>
              </a:lnSpc>
              <a:buFont typeface="Arial" panose="020B0604020202020204" pitchFamily="34" charset="0"/>
              <a:buChar char="•"/>
              <a:defRPr/>
            </a:pPr>
            <a:r>
              <a:rPr lang="en-US" err="1">
                <a:cs typeface="Calibri"/>
              </a:rPr>
              <a:t>Birkman</a:t>
            </a:r>
            <a:r>
              <a:rPr lang="en-US">
                <a:cs typeface="Calibri"/>
              </a:rPr>
              <a:t> is a language. The more people who speak it, the better we can communicate together and understand each other. </a:t>
            </a:r>
            <a:r>
              <a:rPr lang="en-US" b="1">
                <a:cs typeface="Calibri"/>
              </a:rPr>
              <a:t>"</a:t>
            </a:r>
            <a:r>
              <a:rPr lang="en-US" b="1" err="1">
                <a:cs typeface="Calibri"/>
              </a:rPr>
              <a:t>Birkmanese</a:t>
            </a:r>
            <a:r>
              <a:rPr lang="en-US" b="1">
                <a:cs typeface="Calibri"/>
              </a:rPr>
              <a:t>"</a:t>
            </a:r>
            <a:endParaRPr lang="en-US" b="1">
              <a:ea typeface="Calibri"/>
              <a:cs typeface="Calibri"/>
            </a:endParaRPr>
          </a:p>
          <a:p>
            <a:pPr indent="-285750">
              <a:lnSpc>
                <a:spcPct val="150000"/>
              </a:lnSpc>
              <a:buFont typeface="Arial" panose="020B0604020202020204" pitchFamily="34" charset="0"/>
              <a:buChar char="•"/>
              <a:defRPr/>
            </a:pPr>
            <a:r>
              <a:rPr lang="en-US">
                <a:cs typeface="Calibri"/>
              </a:rPr>
              <a:t>You don’t take the </a:t>
            </a:r>
            <a:r>
              <a:rPr lang="en-US" err="1">
                <a:cs typeface="Calibri"/>
              </a:rPr>
              <a:t>Birkman</a:t>
            </a:r>
            <a:r>
              <a:rPr lang="en-US">
                <a:cs typeface="Calibri"/>
              </a:rPr>
              <a:t> once. You practice it every day.  </a:t>
            </a:r>
            <a:r>
              <a:rPr lang="en-US" b="1" err="1">
                <a:cs typeface="Calibri"/>
              </a:rPr>
              <a:t>MyBirkman</a:t>
            </a:r>
            <a:r>
              <a:rPr lang="en-US" b="1">
                <a:cs typeface="Calibri"/>
              </a:rPr>
              <a:t> gives you this data on the platform- in your pocket- relationship and workplace tools</a:t>
            </a:r>
            <a:endParaRPr lang="en-US">
              <a:cs typeface="Calibri"/>
            </a:endParaRPr>
          </a:p>
        </p:txBody>
      </p:sp>
      <p:sp>
        <p:nvSpPr>
          <p:cNvPr id="4" name="Slide Number Placeholder 3"/>
          <p:cNvSpPr>
            <a:spLocks noGrp="1"/>
          </p:cNvSpPr>
          <p:nvPr>
            <p:ph type="sldNum" sz="quarter" idx="5"/>
          </p:nvPr>
        </p:nvSpPr>
        <p:spPr/>
        <p:txBody>
          <a:bodyPr/>
          <a:lstStyle/>
          <a:p>
            <a:fld id="{4615FA84-E482-49A4-8147-B0917E76742D}" type="slidenum">
              <a:rPr lang="en-US" smtClean="0"/>
              <a:t>11</a:t>
            </a:fld>
            <a:endParaRPr lang="en-US"/>
          </a:p>
        </p:txBody>
      </p:sp>
    </p:spTree>
    <p:extLst>
      <p:ext uri="{BB962C8B-B14F-4D97-AF65-F5344CB8AC3E}">
        <p14:creationId xmlns:p14="http://schemas.microsoft.com/office/powerpoint/2010/main" val="3795816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Speaker </a:t>
            </a:r>
            <a:r>
              <a:rPr lang="en-US"/>
              <a:t>– </a:t>
            </a:r>
            <a:r>
              <a:rPr lang="en-US" sz="1200" b="0" i="0">
                <a:solidFill>
                  <a:srgbClr val="000000"/>
                </a:solidFill>
                <a:effectLst/>
                <a:latin typeface="Franklin Gothic Book"/>
              </a:rPr>
              <a:t>Organization Leader/Sponsor of Birkman Enterprise  </a:t>
            </a:r>
          </a:p>
          <a:p>
            <a:endParaRPr lang="en-US"/>
          </a:p>
          <a:p>
            <a:r>
              <a:rPr lang="en-US"/>
              <a:t>Explain the journey the Champions and employees will experience: </a:t>
            </a:r>
          </a:p>
          <a:p>
            <a:pPr marL="228600" indent="-228600">
              <a:buAutoNum type="arabicPeriod"/>
            </a:pPr>
            <a:r>
              <a:rPr lang="en-US"/>
              <a:t>They take the Birkman Questionnaire </a:t>
            </a:r>
          </a:p>
          <a:p>
            <a:pPr marL="228600" indent="-228600">
              <a:buAutoNum type="arabicPeriod"/>
            </a:pPr>
            <a:r>
              <a:rPr lang="en-US"/>
              <a:t>They then register for the MyBirkman platform and when given access, explore their insights and data and those of their colleagues</a:t>
            </a:r>
          </a:p>
          <a:p>
            <a:pPr marL="228600" indent="-228600">
              <a:buAutoNum type="arabicPeriod"/>
            </a:pPr>
            <a:r>
              <a:rPr lang="en-US"/>
              <a:t>The organization will offer workshops and encourage people managers to use activities available through MyBirkman with their teams. </a:t>
            </a:r>
          </a:p>
          <a:p>
            <a:pPr marL="228600" indent="-228600">
              <a:buAutoNum type="arabicPeriod"/>
            </a:pPr>
            <a:r>
              <a:rPr lang="en-US"/>
              <a:t>The certified Birkman professional at the organization will use certain reports as requested or indicated to provide advanced development opportunities</a:t>
            </a:r>
          </a:p>
          <a:p>
            <a:pPr marL="228600" indent="-228600">
              <a:buAutoNum type="arabicPeriod"/>
            </a:pPr>
            <a:endParaRPr lang="en-US"/>
          </a:p>
          <a:p>
            <a:pPr marL="0" indent="0">
              <a:buNone/>
            </a:pPr>
            <a:r>
              <a:rPr lang="en-US"/>
              <a:t>This will result in employees feeling more engaged and making a bigger more positive impact in their jobs!</a:t>
            </a:r>
          </a:p>
        </p:txBody>
      </p:sp>
      <p:sp>
        <p:nvSpPr>
          <p:cNvPr id="4" name="Slide Number Placeholder 3"/>
          <p:cNvSpPr>
            <a:spLocks noGrp="1"/>
          </p:cNvSpPr>
          <p:nvPr>
            <p:ph type="sldNum" sz="quarter" idx="5"/>
          </p:nvPr>
        </p:nvSpPr>
        <p:spPr/>
        <p:txBody>
          <a:bodyPr/>
          <a:lstStyle/>
          <a:p>
            <a:fld id="{9F304D1D-10BB-4438-A5C3-890D4606105F}" type="slidenum">
              <a:rPr lang="en-US" smtClean="0"/>
              <a:t>12</a:t>
            </a:fld>
            <a:endParaRPr lang="en-US"/>
          </a:p>
        </p:txBody>
      </p:sp>
    </p:spTree>
    <p:extLst>
      <p:ext uri="{BB962C8B-B14F-4D97-AF65-F5344CB8AC3E}">
        <p14:creationId xmlns:p14="http://schemas.microsoft.com/office/powerpoint/2010/main" val="407431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Speaker </a:t>
            </a:r>
            <a:r>
              <a:rPr lang="en-US"/>
              <a:t>– </a:t>
            </a:r>
            <a:r>
              <a:rPr lang="en-US" sz="1200" b="0" i="0">
                <a:solidFill>
                  <a:srgbClr val="000000"/>
                </a:solidFill>
                <a:effectLst/>
                <a:latin typeface="Franklin Gothic Book"/>
              </a:rPr>
              <a:t>Organization Leader/Sponsor of Birkman Enterprise  </a:t>
            </a:r>
          </a:p>
          <a:p>
            <a:endParaRPr lang="en-US"/>
          </a:p>
          <a:p>
            <a:pPr marL="171450" indent="-171450">
              <a:buFont typeface="Arial" panose="020B0604020202020204" pitchFamily="34" charset="0"/>
              <a:buChar char="•"/>
            </a:pPr>
            <a:r>
              <a:rPr lang="en-US"/>
              <a:t>Explain why the Champions were selected and provide them with suggestions of how they can demonstrate the importance of using the tools. </a:t>
            </a:r>
            <a:endParaRPr lang="en-US">
              <a:ea typeface="Calibri"/>
              <a:cs typeface="Calibri"/>
            </a:endParaRPr>
          </a:p>
          <a:p>
            <a:endParaRPr lang="en-US"/>
          </a:p>
          <a:p>
            <a:pPr>
              <a:defRPr/>
            </a:pPr>
            <a:r>
              <a:rPr lang="en-US" b="1" i="1"/>
              <a:t>Transition to Birkman Implementation Specialist (if applicable) - </a:t>
            </a:r>
            <a:r>
              <a:rPr lang="en-US" b="1" i="1">
                <a:ea typeface="Calibri"/>
                <a:cs typeface="Calibri"/>
              </a:rPr>
              <a:t>"</a:t>
            </a:r>
            <a:r>
              <a:rPr lang="en-US">
                <a:ea typeface="Calibri"/>
                <a:cs typeface="Calibri"/>
              </a:rPr>
              <a:t>Now, I'm going to turn it over to our Birkman Implementation Specialist, Claire and she's going to get us started on the </a:t>
            </a:r>
            <a:r>
              <a:rPr lang="en-US" err="1">
                <a:ea typeface="Calibri"/>
                <a:cs typeface="Calibri"/>
              </a:rPr>
              <a:t>MyBirkman</a:t>
            </a:r>
            <a:r>
              <a:rPr lang="en-US">
                <a:ea typeface="Calibri"/>
                <a:cs typeface="Calibri"/>
              </a:rPr>
              <a:t> platform which brings this all to life!"</a:t>
            </a:r>
          </a:p>
          <a:p>
            <a:endParaRPr lang="en-US" b="1" i="1"/>
          </a:p>
        </p:txBody>
      </p:sp>
      <p:sp>
        <p:nvSpPr>
          <p:cNvPr id="4" name="Slide Number Placeholder 3"/>
          <p:cNvSpPr>
            <a:spLocks noGrp="1"/>
          </p:cNvSpPr>
          <p:nvPr>
            <p:ph type="sldNum" sz="quarter" idx="5"/>
          </p:nvPr>
        </p:nvSpPr>
        <p:spPr/>
        <p:txBody>
          <a:bodyPr/>
          <a:lstStyle/>
          <a:p>
            <a:fld id="{4615FA84-E482-49A4-8147-B0917E76742D}" type="slidenum">
              <a:rPr lang="en-US" smtClean="0"/>
              <a:t>13</a:t>
            </a:fld>
            <a:endParaRPr lang="en-US"/>
          </a:p>
        </p:txBody>
      </p:sp>
    </p:spTree>
    <p:extLst>
      <p:ext uri="{BB962C8B-B14F-4D97-AF65-F5344CB8AC3E}">
        <p14:creationId xmlns:p14="http://schemas.microsoft.com/office/powerpoint/2010/main" val="2288946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solidFill>
                  <a:schemeClr val="bg1"/>
                </a:solidFill>
              </a:rPr>
              <a:t>Speaker </a:t>
            </a:r>
            <a:r>
              <a:rPr lang="en-US">
                <a:solidFill>
                  <a:schemeClr val="bg1"/>
                </a:solidFill>
              </a:rPr>
              <a:t>–Birkman Implementation Specialist </a:t>
            </a:r>
            <a:endParaRPr lang="en-US">
              <a:solidFill>
                <a:schemeClr val="bg1"/>
              </a:solidFill>
              <a:ea typeface="Calibri"/>
              <a:cs typeface="Calibri"/>
            </a:endParaRPr>
          </a:p>
          <a:p>
            <a:pPr>
              <a:defRPr/>
            </a:pPr>
            <a:r>
              <a:rPr lang="en-US" b="1">
                <a:solidFill>
                  <a:schemeClr val="bg1"/>
                </a:solidFill>
              </a:rPr>
              <a:t>Section Time: </a:t>
            </a:r>
            <a:r>
              <a:rPr lang="en-US">
                <a:solidFill>
                  <a:schemeClr val="bg1"/>
                </a:solidFill>
              </a:rPr>
              <a:t>75 minutes</a:t>
            </a:r>
            <a:endParaRPr lang="en-US">
              <a:solidFill>
                <a:schemeClr val="bg1"/>
              </a:solidFill>
              <a:ea typeface="Calibri"/>
              <a:cs typeface="Calibri"/>
            </a:endParaRPr>
          </a:p>
          <a:p>
            <a:pPr>
              <a:defRPr/>
            </a:pPr>
            <a:endParaRPr lang="en-US">
              <a:solidFill>
                <a:schemeClr val="bg1"/>
              </a:solidFill>
            </a:endParaRPr>
          </a:p>
          <a:p>
            <a:pPr>
              <a:defRPr/>
            </a:pPr>
            <a:r>
              <a:rPr lang="en-US" b="1">
                <a:solidFill>
                  <a:schemeClr val="bg1"/>
                </a:solidFill>
              </a:rPr>
              <a:t>Birkman Implementation Specialist</a:t>
            </a:r>
            <a:r>
              <a:rPr lang="en-US">
                <a:solidFill>
                  <a:schemeClr val="bg1"/>
                </a:solidFill>
              </a:rPr>
              <a:t> - I took the </a:t>
            </a:r>
            <a:r>
              <a:rPr lang="en-US" err="1">
                <a:solidFill>
                  <a:schemeClr val="bg1"/>
                </a:solidFill>
              </a:rPr>
              <a:t>Birkman</a:t>
            </a:r>
            <a:r>
              <a:rPr lang="en-US">
                <a:solidFill>
                  <a:schemeClr val="bg1"/>
                </a:solidFill>
              </a:rPr>
              <a:t> assessment when I was a teen and grew up in a home that spoke “</a:t>
            </a:r>
            <a:r>
              <a:rPr lang="en-US" err="1">
                <a:solidFill>
                  <a:schemeClr val="bg1"/>
                </a:solidFill>
              </a:rPr>
              <a:t>Birkmanese</a:t>
            </a:r>
            <a:r>
              <a:rPr lang="en-US">
                <a:solidFill>
                  <a:schemeClr val="bg1"/>
                </a:solidFill>
              </a:rPr>
              <a:t>”. My mom used it in her practice and it was foundational for us on a personal level. </a:t>
            </a:r>
          </a:p>
          <a:p>
            <a:pPr>
              <a:defRPr/>
            </a:pPr>
            <a:endParaRPr lang="en-US">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bg1"/>
                </a:solidFill>
              </a:rPr>
              <a:t>This workshop is an “activating event” designed to help bring Birkman to life.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bg1"/>
                </a:solidFill>
              </a:rPr>
              <a:t>I am here to help you get </a:t>
            </a:r>
            <a:r>
              <a:rPr lang="en-US" err="1">
                <a:solidFill>
                  <a:schemeClr val="bg1"/>
                </a:solidFill>
              </a:rPr>
              <a:t>Birkman</a:t>
            </a:r>
            <a:r>
              <a:rPr lang="en-US">
                <a:solidFill>
                  <a:schemeClr val="bg1"/>
                </a:solidFill>
              </a:rPr>
              <a:t> up and running at your organization. </a:t>
            </a:r>
          </a:p>
          <a:p>
            <a:pPr>
              <a:defRPr/>
            </a:pPr>
            <a:endParaRPr lang="en-US">
              <a:solidFill>
                <a:schemeClr val="bg1"/>
              </a:solidFill>
              <a:ea typeface="Calibri"/>
              <a:cs typeface="Calibri"/>
            </a:endParaRPr>
          </a:p>
          <a:p>
            <a:pPr marL="285750" indent="-285750">
              <a:buFont typeface="Arial,Sans-Serif"/>
              <a:buChar char="•"/>
              <a:defRPr/>
            </a:pPr>
            <a:r>
              <a:rPr lang="en-US">
                <a:solidFill>
                  <a:schemeClr val="bg1"/>
                </a:solidFill>
              </a:rPr>
              <a:t>MyBirkman.com is where you will gain access to their results from the questionnaire and additional tools </a:t>
            </a:r>
            <a:endParaRPr lang="en-US">
              <a:solidFill>
                <a:schemeClr val="bg1"/>
              </a:solidFill>
              <a:ea typeface="Calibri"/>
              <a:cs typeface="Calibri"/>
            </a:endParaRPr>
          </a:p>
          <a:p>
            <a:pPr>
              <a:defRPr/>
            </a:pPr>
            <a:endParaRPr lang="en-US">
              <a:solidFill>
                <a:schemeClr val="bg1"/>
              </a:solidFill>
            </a:endParaRPr>
          </a:p>
          <a:p>
            <a:pPr>
              <a:defRPr/>
            </a:pPr>
            <a:r>
              <a:rPr lang="en-US">
                <a:solidFill>
                  <a:schemeClr val="bg1"/>
                </a:solidFill>
              </a:rPr>
              <a:t> </a:t>
            </a:r>
            <a:endParaRPr lang="en-US">
              <a:solidFill>
                <a:schemeClr val="bg1"/>
              </a:solidFill>
              <a:ea typeface="Calibri"/>
              <a:cs typeface="Calibri"/>
            </a:endParaRPr>
          </a:p>
          <a:p>
            <a:pPr>
              <a:defRPr/>
            </a:pPr>
            <a:endParaRPr lang="en-US">
              <a:solidFill>
                <a:schemeClr val="bg1"/>
              </a:solidFill>
            </a:endParaRPr>
          </a:p>
          <a:p>
            <a:pPr>
              <a:defRPr/>
            </a:pPr>
            <a:endParaRPr lang="en-US">
              <a:solidFill>
                <a:schemeClr val="bg1"/>
              </a:solidFill>
            </a:endParaRPr>
          </a:p>
          <a:p>
            <a:pPr>
              <a:defRPr/>
            </a:pPr>
            <a:endParaRPr lang="en-US">
              <a:solidFill>
                <a:schemeClr val="bg1"/>
              </a:solidFill>
            </a:endParaRPr>
          </a:p>
          <a:p>
            <a:pPr>
              <a:defRPr/>
            </a:pPr>
            <a:endParaRPr lang="en-US">
              <a:solidFill>
                <a:schemeClr val="bg1"/>
              </a:solidFill>
            </a:endParaRPr>
          </a:p>
          <a:p>
            <a:endParaRPr lang="en-US">
              <a:solidFill>
                <a:schemeClr val="bg1"/>
              </a:solidFill>
              <a:ea typeface="Calibri"/>
              <a:cs typeface="Calibri"/>
            </a:endParaRPr>
          </a:p>
        </p:txBody>
      </p:sp>
      <p:sp>
        <p:nvSpPr>
          <p:cNvPr id="4" name="Slide Number Placeholder 3"/>
          <p:cNvSpPr>
            <a:spLocks noGrp="1"/>
          </p:cNvSpPr>
          <p:nvPr>
            <p:ph type="sldNum" sz="quarter" idx="5"/>
          </p:nvPr>
        </p:nvSpPr>
        <p:spPr/>
        <p:txBody>
          <a:bodyPr/>
          <a:lstStyle/>
          <a:p>
            <a:fld id="{63CC9B37-9F3C-49DB-9B71-2621112B5886}" type="slidenum">
              <a:rPr lang="en-US"/>
              <a:t>14</a:t>
            </a:fld>
            <a:endParaRPr lang="en-US"/>
          </a:p>
        </p:txBody>
      </p:sp>
    </p:spTree>
    <p:extLst>
      <p:ext uri="{BB962C8B-B14F-4D97-AF65-F5344CB8AC3E}">
        <p14:creationId xmlns:p14="http://schemas.microsoft.com/office/powerpoint/2010/main" val="1561290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a:t>Remind participants to have </a:t>
            </a:r>
            <a:r>
              <a:rPr lang="en-US" err="1"/>
              <a:t>MyBirkman</a:t>
            </a:r>
            <a:r>
              <a:rPr lang="en-US"/>
              <a:t> accessible on their phone or laptop to participate in the session.</a:t>
            </a:r>
          </a:p>
          <a:p>
            <a:pPr marL="171450" indent="-171450">
              <a:buFont typeface="Arial" panose="020B0604020202020204" pitchFamily="34" charset="0"/>
              <a:buChar char="•"/>
              <a:defRPr/>
            </a:pPr>
            <a:endParaRPr lang="en-US"/>
          </a:p>
          <a:p>
            <a:pPr>
              <a:defRPr/>
            </a:pPr>
            <a:r>
              <a:rPr lang="en-US" b="1"/>
              <a:t>If participants have not accessed </a:t>
            </a:r>
            <a:r>
              <a:rPr lang="en-US" b="1" err="1"/>
              <a:t>MyBirkman</a:t>
            </a:r>
            <a:r>
              <a:rPr lang="en-US" b="1"/>
              <a:t> yet:</a:t>
            </a:r>
            <a:endParaRPr lang="en-US" b="1">
              <a:ea typeface="Calibri" panose="020F0502020204030204"/>
              <a:cs typeface="Calibri" panose="020F0502020204030204"/>
            </a:endParaRPr>
          </a:p>
          <a:p>
            <a:pPr marL="171450" indent="-171450">
              <a:buFont typeface="Arial" panose="020B0604020202020204" pitchFamily="34" charset="0"/>
              <a:buChar char="•"/>
              <a:defRPr/>
            </a:pPr>
            <a:r>
              <a:rPr lang="en-US"/>
              <a:t>Gain access to your results plus additional tools through MyBirkman.com</a:t>
            </a:r>
            <a:endParaRPr lang="en-US">
              <a:ea typeface="Calibri"/>
              <a:cs typeface="Calibri"/>
            </a:endParaRPr>
          </a:p>
          <a:p>
            <a:pPr marL="171450" indent="-171450">
              <a:buFont typeface="Arial" panose="020B0604020202020204" pitchFamily="34" charset="0"/>
              <a:buChar char="•"/>
              <a:defRPr/>
            </a:pPr>
            <a:r>
              <a:rPr lang="en-US"/>
              <a:t>Search your email for an invitation from </a:t>
            </a:r>
            <a:r>
              <a:rPr lang="en-US">
                <a:hlinkClick r:id="rId3">
                  <a:extLst>
                    <a:ext uri="{A12FA001-AC4F-418D-AE19-62706E023703}">
                      <ahyp:hlinkClr xmlns:ahyp="http://schemas.microsoft.com/office/drawing/2018/hyperlinkcolor" val="tx"/>
                    </a:ext>
                  </a:extLst>
                </a:hlinkClick>
              </a:rPr>
              <a:t>support@birkman.com</a:t>
            </a:r>
            <a:r>
              <a:rPr lang="en-US"/>
              <a:t>. </a:t>
            </a:r>
            <a:endParaRPr lang="en-US">
              <a:ea typeface="Calibri"/>
              <a:cs typeface="Calibri"/>
            </a:endParaRPr>
          </a:p>
          <a:p>
            <a:pPr marL="171450" indent="-171450">
              <a:buFont typeface="Arial" panose="020B0604020202020204" pitchFamily="34" charset="0"/>
              <a:buChar char="•"/>
              <a:defRPr/>
            </a:pPr>
            <a:r>
              <a:rPr lang="en-US"/>
              <a:t>Didn’t receive an email? Visit </a:t>
            </a:r>
            <a:r>
              <a:rPr lang="en-US">
                <a:hlinkClick r:id="rId4">
                  <a:extLst>
                    <a:ext uri="{A12FA001-AC4F-418D-AE19-62706E023703}">
                      <ahyp:hlinkClr xmlns:ahyp="http://schemas.microsoft.com/office/drawing/2018/hyperlinkcolor" val="tx"/>
                    </a:ext>
                  </a:extLst>
                </a:hlinkClick>
              </a:rPr>
              <a:t>http://mybirkman.com</a:t>
            </a:r>
            <a:r>
              <a:rPr lang="en-US"/>
              <a:t> and click “forgot password”</a:t>
            </a:r>
            <a:endParaRPr lang="en-US">
              <a:ea typeface="Calibri"/>
              <a:cs typeface="Calibri"/>
            </a:endParaRPr>
          </a:p>
          <a:p>
            <a:pPr marL="171450" indent="-171450">
              <a:buFont typeface="Arial" panose="020B0604020202020204" pitchFamily="34" charset="0"/>
              <a:buChar char="•"/>
              <a:defRPr/>
            </a:pPr>
            <a:r>
              <a:rPr lang="en-US"/>
              <a:t>Click the link to create a password</a:t>
            </a:r>
            <a:endParaRPr lang="en-US">
              <a:ea typeface="Calibri"/>
              <a:cs typeface="Calibri"/>
            </a:endParaRPr>
          </a:p>
          <a:p>
            <a:pPr>
              <a:defRPr/>
            </a:pPr>
            <a:endParaRPr lang="en-US"/>
          </a:p>
          <a:p>
            <a:pPr>
              <a:defRPr/>
            </a:pPr>
            <a:r>
              <a:rPr lang="en-US" b="1"/>
              <a:t>“Pin” the webpage to your smart phone’s home screen</a:t>
            </a:r>
            <a:endParaRPr lang="en-US" b="1">
              <a:ea typeface="Calibri"/>
              <a:cs typeface="Calibri"/>
            </a:endParaRPr>
          </a:p>
          <a:p>
            <a:r>
              <a:rPr lang="en-US" u="sng">
                <a:solidFill>
                  <a:srgbClr val="000000"/>
                </a:solidFill>
              </a:rPr>
              <a:t>iPhone or iPad</a:t>
            </a:r>
            <a:endParaRPr lang="en-US" u="sng">
              <a:solidFill>
                <a:srgbClr val="000000"/>
              </a:solidFill>
              <a:ea typeface="Calibri" panose="020F0502020204030204"/>
              <a:cs typeface="Calibri" panose="020F0502020204030204"/>
            </a:endParaRPr>
          </a:p>
          <a:p>
            <a:pPr>
              <a:buFont typeface="Arial" panose="020B0604020202020204" pitchFamily="34" charset="0"/>
              <a:buChar char="•"/>
            </a:pPr>
            <a:r>
              <a:rPr lang="en-US">
                <a:solidFill>
                  <a:srgbClr val="000000"/>
                </a:solidFill>
              </a:rPr>
              <a:t>Open </a:t>
            </a:r>
            <a:r>
              <a:rPr lang="en-US" b="1">
                <a:solidFill>
                  <a:srgbClr val="000000"/>
                </a:solidFill>
              </a:rPr>
              <a:t>Safari </a:t>
            </a:r>
            <a:r>
              <a:rPr lang="en-US">
                <a:solidFill>
                  <a:srgbClr val="000000"/>
                </a:solidFill>
              </a:rPr>
              <a:t>and </a:t>
            </a:r>
            <a:r>
              <a:rPr lang="en-US" b="1">
                <a:solidFill>
                  <a:srgbClr val="000000"/>
                </a:solidFill>
              </a:rPr>
              <a:t>visit the website</a:t>
            </a:r>
            <a:r>
              <a:rPr lang="en-US">
                <a:solidFill>
                  <a:srgbClr val="000000"/>
                </a:solidFill>
              </a:rPr>
              <a:t> (</a:t>
            </a:r>
            <a:r>
              <a:rPr lang="en-US" u="sng">
                <a:solidFill>
                  <a:srgbClr val="000000"/>
                </a:solidFill>
                <a:hlinkClick r:id="rId5"/>
              </a:rPr>
              <a:t>https://mybirkman.com</a:t>
            </a:r>
            <a:r>
              <a:rPr lang="en-US">
                <a:solidFill>
                  <a:srgbClr val="000000"/>
                </a:solidFill>
              </a:rPr>
              <a:t>).</a:t>
            </a:r>
          </a:p>
          <a:p>
            <a:pPr>
              <a:buFont typeface="Arial" panose="020B0604020202020204" pitchFamily="34" charset="0"/>
              <a:buChar char="•"/>
            </a:pPr>
            <a:r>
              <a:rPr lang="en-US">
                <a:solidFill>
                  <a:srgbClr val="000000"/>
                </a:solidFill>
              </a:rPr>
              <a:t>Tap the </a:t>
            </a:r>
            <a:r>
              <a:rPr lang="en-US" b="1">
                <a:solidFill>
                  <a:srgbClr val="000000"/>
                </a:solidFill>
              </a:rPr>
              <a:t>Action</a:t>
            </a:r>
            <a:r>
              <a:rPr lang="en-US">
                <a:solidFill>
                  <a:srgbClr val="000000"/>
                </a:solidFill>
              </a:rPr>
              <a:t> button (the </a:t>
            </a:r>
            <a:r>
              <a:rPr lang="en-US" b="1">
                <a:solidFill>
                  <a:srgbClr val="000000"/>
                </a:solidFill>
              </a:rPr>
              <a:t>square button with the arrow</a:t>
            </a:r>
            <a:r>
              <a:rPr lang="en-US">
                <a:solidFill>
                  <a:srgbClr val="000000"/>
                </a:solidFill>
              </a:rPr>
              <a:t> pointing upwards).</a:t>
            </a:r>
          </a:p>
          <a:p>
            <a:pPr>
              <a:buFont typeface="Arial" panose="020B0604020202020204" pitchFamily="34" charset="0"/>
              <a:buChar char="•"/>
            </a:pPr>
            <a:r>
              <a:rPr lang="en-US">
                <a:solidFill>
                  <a:srgbClr val="000000"/>
                </a:solidFill>
              </a:rPr>
              <a:t>Scroll down and tap </a:t>
            </a:r>
            <a:r>
              <a:rPr lang="en-US" b="1">
                <a:solidFill>
                  <a:srgbClr val="000000"/>
                </a:solidFill>
              </a:rPr>
              <a:t>Add to Home Screen</a:t>
            </a:r>
            <a:r>
              <a:rPr lang="en-US">
                <a:solidFill>
                  <a:srgbClr val="000000"/>
                </a:solidFill>
              </a:rPr>
              <a:t>.</a:t>
            </a:r>
          </a:p>
          <a:p>
            <a:pPr>
              <a:buFont typeface="Arial" panose="020B0604020202020204" pitchFamily="34" charset="0"/>
              <a:buChar char="•"/>
            </a:pPr>
            <a:r>
              <a:rPr lang="en-US">
                <a:solidFill>
                  <a:srgbClr val="000000"/>
                </a:solidFill>
              </a:rPr>
              <a:t>Tap the </a:t>
            </a:r>
            <a:r>
              <a:rPr lang="en-US" b="1">
                <a:solidFill>
                  <a:srgbClr val="000000"/>
                </a:solidFill>
              </a:rPr>
              <a:t>Done</a:t>
            </a:r>
            <a:r>
              <a:rPr lang="en-US">
                <a:solidFill>
                  <a:srgbClr val="000000"/>
                </a:solidFill>
              </a:rPr>
              <a:t> button. The icon should now be on your Home screen.</a:t>
            </a:r>
          </a:p>
          <a:p>
            <a:pPr>
              <a:buFont typeface="Arial" panose="020B0604020202020204" pitchFamily="34" charset="0"/>
              <a:buChar char="•"/>
            </a:pPr>
            <a:endParaRPr lang="en-US">
              <a:solidFill>
                <a:srgbClr val="000000"/>
              </a:solidFill>
            </a:endParaRPr>
          </a:p>
          <a:p>
            <a:r>
              <a:rPr lang="en-US" u="sng">
                <a:solidFill>
                  <a:srgbClr val="000000"/>
                </a:solidFill>
              </a:rPr>
              <a:t>Android or Tablet</a:t>
            </a:r>
            <a:endParaRPr lang="en-US" u="sng">
              <a:solidFill>
                <a:srgbClr val="000000"/>
              </a:solidFill>
              <a:ea typeface="Calibri" panose="020F0502020204030204"/>
              <a:cs typeface="Calibri" panose="020F0502020204030204"/>
            </a:endParaRPr>
          </a:p>
          <a:p>
            <a:pPr>
              <a:buFont typeface="Arial" panose="020B0604020202020204" pitchFamily="34" charset="0"/>
              <a:buChar char="•"/>
            </a:pPr>
            <a:r>
              <a:rPr lang="en-US">
                <a:solidFill>
                  <a:srgbClr val="000000"/>
                </a:solidFill>
              </a:rPr>
              <a:t>Open </a:t>
            </a:r>
            <a:r>
              <a:rPr lang="en-US" b="1">
                <a:solidFill>
                  <a:srgbClr val="000000"/>
                </a:solidFill>
              </a:rPr>
              <a:t>Chrome</a:t>
            </a:r>
            <a:r>
              <a:rPr lang="en-US">
                <a:solidFill>
                  <a:srgbClr val="000000"/>
                </a:solidFill>
              </a:rPr>
              <a:t> and </a:t>
            </a:r>
            <a:r>
              <a:rPr lang="en-US" b="1">
                <a:solidFill>
                  <a:srgbClr val="000000"/>
                </a:solidFill>
              </a:rPr>
              <a:t>visit the website</a:t>
            </a:r>
            <a:r>
              <a:rPr lang="en-US">
                <a:solidFill>
                  <a:srgbClr val="000000"/>
                </a:solidFill>
              </a:rPr>
              <a:t> (</a:t>
            </a:r>
            <a:r>
              <a:rPr lang="en-US" u="sng">
                <a:solidFill>
                  <a:srgbClr val="000000"/>
                </a:solidFill>
                <a:hlinkClick r:id="rId5"/>
              </a:rPr>
              <a:t>https://mybirkman.com</a:t>
            </a:r>
            <a:r>
              <a:rPr lang="en-US">
                <a:solidFill>
                  <a:srgbClr val="000000"/>
                </a:solidFill>
              </a:rPr>
              <a:t>).</a:t>
            </a:r>
          </a:p>
          <a:p>
            <a:pPr>
              <a:buFont typeface="Arial" panose="020B0604020202020204" pitchFamily="34" charset="0"/>
              <a:buChar char="•"/>
            </a:pPr>
            <a:r>
              <a:rPr lang="en-US">
                <a:solidFill>
                  <a:srgbClr val="000000"/>
                </a:solidFill>
              </a:rPr>
              <a:t>Tap the </a:t>
            </a:r>
            <a:r>
              <a:rPr lang="en-US" b="1">
                <a:solidFill>
                  <a:srgbClr val="000000"/>
                </a:solidFill>
              </a:rPr>
              <a:t>three vertical dots</a:t>
            </a:r>
            <a:r>
              <a:rPr lang="en-US">
                <a:solidFill>
                  <a:srgbClr val="000000"/>
                </a:solidFill>
              </a:rPr>
              <a:t> to the right of the address bar to display the browser’s menu.</a:t>
            </a:r>
          </a:p>
          <a:p>
            <a:pPr>
              <a:buFont typeface="Arial" panose="020B0604020202020204" pitchFamily="34" charset="0"/>
              <a:buChar char="•"/>
            </a:pPr>
            <a:r>
              <a:rPr lang="en-US">
                <a:solidFill>
                  <a:srgbClr val="000000"/>
                </a:solidFill>
              </a:rPr>
              <a:t>Tap </a:t>
            </a:r>
            <a:r>
              <a:rPr lang="en-US" b="1">
                <a:solidFill>
                  <a:srgbClr val="000000"/>
                </a:solidFill>
              </a:rPr>
              <a:t>Add to Home screen</a:t>
            </a:r>
            <a:r>
              <a:rPr lang="en-US">
                <a:solidFill>
                  <a:srgbClr val="000000"/>
                </a:solidFill>
              </a:rPr>
              <a:t>.</a:t>
            </a:r>
          </a:p>
          <a:p>
            <a:pPr>
              <a:buFont typeface="Arial" panose="020B0604020202020204" pitchFamily="34" charset="0"/>
              <a:buChar char="•"/>
            </a:pPr>
            <a:r>
              <a:rPr lang="en-US">
                <a:solidFill>
                  <a:srgbClr val="000000"/>
                </a:solidFill>
              </a:rPr>
              <a:t>Give the shortcut icon a</a:t>
            </a:r>
            <a:r>
              <a:rPr lang="en-US" b="1">
                <a:solidFill>
                  <a:srgbClr val="000000"/>
                </a:solidFill>
              </a:rPr>
              <a:t> name</a:t>
            </a:r>
            <a:r>
              <a:rPr lang="en-US">
                <a:solidFill>
                  <a:srgbClr val="000000"/>
                </a:solidFill>
              </a:rPr>
              <a:t> like “</a:t>
            </a:r>
            <a:r>
              <a:rPr lang="en-US" err="1">
                <a:solidFill>
                  <a:srgbClr val="000000"/>
                </a:solidFill>
              </a:rPr>
              <a:t>MyBirkman</a:t>
            </a:r>
            <a:r>
              <a:rPr lang="en-US">
                <a:solidFill>
                  <a:srgbClr val="000000"/>
                </a:solidFill>
              </a:rPr>
              <a:t>” </a:t>
            </a:r>
          </a:p>
          <a:p>
            <a:pPr>
              <a:buFont typeface="Arial" panose="020B0604020202020204" pitchFamily="34" charset="0"/>
              <a:buChar char="•"/>
            </a:pPr>
            <a:r>
              <a:rPr lang="en-US">
                <a:solidFill>
                  <a:srgbClr val="000000"/>
                </a:solidFill>
              </a:rPr>
              <a:t>Tap </a:t>
            </a:r>
            <a:r>
              <a:rPr lang="en-US" b="1">
                <a:solidFill>
                  <a:srgbClr val="000000"/>
                </a:solidFill>
              </a:rPr>
              <a:t>Add</a:t>
            </a:r>
            <a:r>
              <a:rPr lang="en-US">
                <a:solidFill>
                  <a:srgbClr val="000000"/>
                </a:solidFill>
              </a:rPr>
              <a:t>.</a:t>
            </a:r>
          </a:p>
          <a:p>
            <a:pPr marL="171450" indent="-171450">
              <a:buFont typeface="Arial" panose="020B0604020202020204" pitchFamily="34" charset="0"/>
              <a:buChar char="•"/>
            </a:pPr>
            <a:endParaRPr lang="en-US">
              <a:solidFill>
                <a:srgbClr val="000000"/>
              </a:solidFill>
              <a:ea typeface="Calibri"/>
              <a:cs typeface="Calibri"/>
            </a:endParaRPr>
          </a:p>
          <a:p>
            <a:endParaRPr lang="en-US">
              <a:solidFill>
                <a:schemeClr val="bg1"/>
              </a:solidFill>
              <a:ea typeface="Calibri"/>
              <a:cs typeface="Calibri"/>
            </a:endParaRPr>
          </a:p>
          <a:p>
            <a:endParaRPr lang="en-US">
              <a:solidFill>
                <a:schemeClr val="bg1"/>
              </a:solidFill>
              <a:ea typeface="Calibri"/>
              <a:cs typeface="Calibri"/>
            </a:endParaRPr>
          </a:p>
        </p:txBody>
      </p:sp>
      <p:sp>
        <p:nvSpPr>
          <p:cNvPr id="4" name="Slide Number Placeholder 3"/>
          <p:cNvSpPr>
            <a:spLocks noGrp="1"/>
          </p:cNvSpPr>
          <p:nvPr>
            <p:ph type="sldNum" sz="quarter" idx="5"/>
          </p:nvPr>
        </p:nvSpPr>
        <p:spPr/>
        <p:txBody>
          <a:bodyPr/>
          <a:lstStyle/>
          <a:p>
            <a:fld id="{4615FA84-E482-49A4-8147-B0917E76742D}" type="slidenum">
              <a:rPr lang="en-US" smtClean="0"/>
              <a:t>15</a:t>
            </a:fld>
            <a:endParaRPr lang="en-US"/>
          </a:p>
        </p:txBody>
      </p:sp>
    </p:spTree>
    <p:extLst>
      <p:ext uri="{BB962C8B-B14F-4D97-AF65-F5344CB8AC3E}">
        <p14:creationId xmlns:p14="http://schemas.microsoft.com/office/powerpoint/2010/main" val="4267197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a:t>
            </a:r>
            <a:r>
              <a:rPr lang="en-US"/>
              <a:t>–</a:t>
            </a:r>
            <a:r>
              <a:rPr lang="en-US" err="1"/>
              <a:t>Birkman</a:t>
            </a:r>
            <a:r>
              <a:rPr lang="en-US"/>
              <a:t> Implementation Specialist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a:t>Time: 3 minutes</a:t>
            </a:r>
            <a:endParaRPr lang="en-US" b="1">
              <a:ea typeface="Calibri"/>
              <a:cs typeface="Calibri"/>
            </a:endParaRPr>
          </a:p>
          <a:p>
            <a:r>
              <a:rPr lang="en-US" b="1"/>
              <a:t>Individual Activity. </a:t>
            </a:r>
            <a:endParaRPr lang="en-US" b="1">
              <a:ea typeface="Calibri"/>
              <a:cs typeface="Calibri"/>
            </a:endParaRPr>
          </a:p>
          <a:p>
            <a:endParaRPr lang="en-US"/>
          </a:p>
          <a:p>
            <a:r>
              <a:rPr lang="en-US"/>
              <a:t>Explain -  For each of the activities we'll do today, you'll see an orange box indicating the section of </a:t>
            </a:r>
            <a:r>
              <a:rPr lang="en-US" err="1"/>
              <a:t>MyBirkman</a:t>
            </a:r>
            <a:r>
              <a:rPr lang="en-US"/>
              <a:t> we're focusing on.  </a:t>
            </a:r>
            <a:endParaRPr lang="en-US">
              <a:ea typeface="Calibri"/>
              <a:cs typeface="Calibri"/>
            </a:endParaRPr>
          </a:p>
          <a:p>
            <a:endParaRPr lang="en-US"/>
          </a:p>
          <a:p>
            <a:r>
              <a:rPr lang="en-US"/>
              <a:t>We are going to practice getting curious by exploring one of the data points in </a:t>
            </a:r>
            <a:r>
              <a:rPr lang="en-US" err="1"/>
              <a:t>MyBIrkman</a:t>
            </a:r>
            <a:r>
              <a:rPr lang="en-US"/>
              <a:t> - the </a:t>
            </a:r>
            <a:r>
              <a:rPr lang="en-US" err="1"/>
              <a:t>SuperQ</a:t>
            </a:r>
            <a:r>
              <a:rPr lang="en-US"/>
              <a:t>.</a:t>
            </a:r>
            <a:endParaRPr lang="en-US">
              <a:ea typeface="Calibri"/>
              <a:cs typeface="Calibri"/>
            </a:endParaRPr>
          </a:p>
          <a:p>
            <a:endParaRPr lang="en-US">
              <a:cs typeface="Calibri"/>
            </a:endParaRPr>
          </a:p>
          <a:p>
            <a:pPr>
              <a:defRPr/>
            </a:pPr>
            <a:r>
              <a:rPr lang="en-US"/>
              <a:t>To access the </a:t>
            </a:r>
            <a:r>
              <a:rPr lang="en-US" err="1"/>
              <a:t>SuperQ</a:t>
            </a:r>
            <a:r>
              <a:rPr lang="en-US"/>
              <a:t>, follow these steps: </a:t>
            </a:r>
            <a:r>
              <a:rPr lang="en-US" b="1"/>
              <a:t>Navigate to Connections</a:t>
            </a:r>
            <a:r>
              <a:rPr lang="en-US"/>
              <a:t> , then </a:t>
            </a:r>
            <a:r>
              <a:rPr lang="en-US" b="1"/>
              <a:t>Compare</a:t>
            </a:r>
            <a:r>
              <a:rPr lang="en-US"/>
              <a:t>, and finally</a:t>
            </a:r>
            <a:r>
              <a:rPr lang="en-US" b="1"/>
              <a:t> </a:t>
            </a:r>
            <a:r>
              <a:rPr lang="en-US" b="1" err="1"/>
              <a:t>SuperQ</a:t>
            </a:r>
            <a:r>
              <a:rPr lang="en-US" b="1"/>
              <a:t> </a:t>
            </a:r>
            <a:r>
              <a:rPr lang="en-US"/>
              <a:t>search for someone you'd like to compare your map to </a:t>
            </a:r>
            <a:r>
              <a:rPr lang="en-US" b="1"/>
              <a:t>&gt; Compare &gt; </a:t>
            </a:r>
            <a:r>
              <a:rPr lang="en-US" b="1" err="1"/>
              <a:t>SuperQ</a:t>
            </a:r>
            <a:endParaRPr lang="en-US" b="1">
              <a:cs typeface="Calibri" panose="020F0502020204030204"/>
            </a:endParaRPr>
          </a:p>
          <a:p>
            <a:endParaRPr lang="en-US"/>
          </a:p>
          <a:p>
            <a:r>
              <a:rPr lang="en-US"/>
              <a:t>Lower Scores 1-49% - You make sense of the world more similarly.</a:t>
            </a:r>
            <a:endParaRPr lang="en-US">
              <a:cs typeface="Calibri" panose="020F0502020204030204"/>
            </a:endParaRPr>
          </a:p>
          <a:p>
            <a:r>
              <a:rPr lang="en-US"/>
              <a:t>Higher Scores 50-99% - You see the world more differently in terms of motivations, expectations, and how you approach situations</a:t>
            </a:r>
            <a:endParaRPr lang="en-US">
              <a:cs typeface="Calibri" panose="020F0502020204030204"/>
            </a:endParaRPr>
          </a:p>
          <a:p>
            <a:endParaRPr lang="en-US"/>
          </a:p>
          <a:p>
            <a:r>
              <a:rPr lang="en-US"/>
              <a:t>&gt;&gt;Take 3 minutes to look at the </a:t>
            </a:r>
            <a:r>
              <a:rPr lang="en-US" err="1"/>
              <a:t>SuperQ</a:t>
            </a:r>
            <a:r>
              <a:rPr lang="en-US"/>
              <a:t> for some of the people on this call&lt;&lt;</a:t>
            </a:r>
            <a:endParaRPr lang="en-US">
              <a:cs typeface="Calibri"/>
            </a:endParaRPr>
          </a:p>
          <a:p>
            <a:endParaRPr lang="en-US"/>
          </a:p>
          <a:p>
            <a:r>
              <a:rPr lang="en-US" b="1"/>
              <a:t>When we come back together, we will discuss the following questions:</a:t>
            </a:r>
            <a:endParaRPr lang="en-US" b="1">
              <a:cs typeface="Calibri"/>
            </a:endParaRPr>
          </a:p>
          <a:p>
            <a:pPr marL="171450" indent="-171450">
              <a:buFont typeface="Arial" panose="020B0604020202020204" pitchFamily="34" charset="0"/>
              <a:buChar char="•"/>
            </a:pPr>
            <a:r>
              <a:rPr lang="en-US"/>
              <a:t>Who did you choose?</a:t>
            </a:r>
            <a:endParaRPr lang="en-US">
              <a:cs typeface="Calibri"/>
            </a:endParaRPr>
          </a:p>
          <a:p>
            <a:pPr marL="171450" indent="-171450">
              <a:buFont typeface="Arial" panose="020B0604020202020204" pitchFamily="34" charset="0"/>
              <a:buChar char="•"/>
            </a:pPr>
            <a:r>
              <a:rPr lang="en-US"/>
              <a:t>What was your </a:t>
            </a:r>
            <a:r>
              <a:rPr lang="en-US" err="1"/>
              <a:t>SuperQ</a:t>
            </a:r>
            <a:r>
              <a:rPr lang="en-US"/>
              <a:t>?</a:t>
            </a:r>
            <a:endParaRPr lang="en-US">
              <a:cs typeface="Calibri"/>
            </a:endParaRPr>
          </a:p>
          <a:p>
            <a:pPr marL="171450" indent="-171450">
              <a:buFont typeface="Arial" panose="020B0604020202020204" pitchFamily="34" charset="0"/>
              <a:buChar char="•"/>
            </a:pPr>
            <a:r>
              <a:rPr lang="en-US"/>
              <a:t>What was your impression or reaction?</a:t>
            </a:r>
            <a:endParaRPr lang="en-US">
              <a:cs typeface="Calibri"/>
            </a:endParaRPr>
          </a:p>
          <a:p>
            <a:pPr marL="171450" indent="-171450">
              <a:buFont typeface="Arial" panose="020B0604020202020204" pitchFamily="34" charset="0"/>
              <a:buChar char="•"/>
            </a:pPr>
            <a:endParaRPr lang="en-US"/>
          </a:p>
          <a:p>
            <a:r>
              <a:rPr lang="en-US" b="1"/>
              <a:t>Have several people answer the questions above. </a:t>
            </a:r>
            <a:endParaRPr lang="en-US" b="1">
              <a:ea typeface="Calibri"/>
              <a:cs typeface="Calibri"/>
            </a:endParaRPr>
          </a:p>
          <a:p>
            <a:endParaRPr lang="en-US" b="1">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fld id="{F0B2BE3C-4A19-4A71-B384-F2DB3EDD525F}" type="slidenum">
              <a:rPr lang="en-US" smtClean="0"/>
              <a:t>16</a:t>
            </a:fld>
            <a:endParaRPr lang="en-US"/>
          </a:p>
        </p:txBody>
      </p:sp>
    </p:spTree>
    <p:extLst>
      <p:ext uri="{BB962C8B-B14F-4D97-AF65-F5344CB8AC3E}">
        <p14:creationId xmlns:p14="http://schemas.microsoft.com/office/powerpoint/2010/main" val="2989134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r>
              <a:rPr lang="en-US" b="1"/>
              <a:t>Speaker </a:t>
            </a:r>
            <a:r>
              <a:rPr lang="en-US"/>
              <a:t>–</a:t>
            </a:r>
            <a:r>
              <a:rPr lang="en-US" err="1"/>
              <a:t>Birkman</a:t>
            </a:r>
            <a:r>
              <a:rPr lang="en-US"/>
              <a:t> Implementation Specialist </a:t>
            </a:r>
          </a:p>
          <a:p>
            <a:pPr>
              <a:defRPr/>
            </a:pPr>
            <a:endParaRPr lang="en-US">
              <a:cs typeface="Calibri"/>
            </a:endParaRPr>
          </a:p>
          <a:p>
            <a:pPr>
              <a:defRPr/>
            </a:pPr>
            <a:r>
              <a:rPr lang="en-US">
                <a:cs typeface="Calibri"/>
              </a:rPr>
              <a:t>There are many layers to who you are. </a:t>
            </a:r>
            <a:endParaRPr lang="en-US"/>
          </a:p>
          <a:p>
            <a:pPr marR="0" lvl="0" indent="0" fontAlgn="auto">
              <a:lnSpc>
                <a:spcPct val="100000"/>
              </a:lnSpc>
              <a:spcBef>
                <a:spcPts val="0"/>
              </a:spcBef>
              <a:spcAft>
                <a:spcPts val="0"/>
              </a:spcAft>
              <a:buClrTx/>
              <a:buSzTx/>
              <a:buFontTx/>
              <a:buNone/>
              <a:tabLst/>
              <a:defRPr/>
            </a:pPr>
            <a:endParaRPr lang="en-US">
              <a:cs typeface="Calibri"/>
            </a:endParaRPr>
          </a:p>
          <a:p>
            <a:pPr>
              <a:lnSpc>
                <a:spcPct val="150000"/>
              </a:lnSpc>
              <a:defRPr/>
            </a:pPr>
            <a:r>
              <a:rPr lang="en-US">
                <a:cs typeface="Calibri"/>
              </a:rPr>
              <a:t>USUAL BEHAVIOR – The Diamond.  It is your self-perception. How you see yourself or how others see you.  It is visible to those around you.  Your productive, strengths-based behavior. How you “Sparkle”</a:t>
            </a:r>
          </a:p>
          <a:p>
            <a:pPr>
              <a:lnSpc>
                <a:spcPct val="150000"/>
              </a:lnSpc>
              <a:defRPr/>
            </a:pPr>
            <a:endParaRPr lang="en-US">
              <a:cs typeface="Calibri"/>
            </a:endParaRPr>
          </a:p>
          <a:p>
            <a:pPr>
              <a:lnSpc>
                <a:spcPct val="150000"/>
              </a:lnSpc>
              <a:defRPr/>
            </a:pPr>
            <a:r>
              <a:rPr lang="en-US">
                <a:cs typeface="Calibri"/>
              </a:rPr>
              <a:t>NEEDS - Your expectations of other people and a typical environment. Needs are our social perceptions.  It is how we see the world, and </a:t>
            </a:r>
            <a:r>
              <a:rPr lang="en-US" b="1">
                <a:cs typeface="Calibri"/>
              </a:rPr>
              <a:t>what we expect from those around us</a:t>
            </a:r>
            <a:r>
              <a:rPr lang="en-US" b="0">
                <a:cs typeface="Calibri"/>
              </a:rPr>
              <a:t>.   </a:t>
            </a:r>
            <a:r>
              <a:rPr lang="en-US" b="1">
                <a:cs typeface="Calibri"/>
              </a:rPr>
              <a:t>Needs are not seen by others. </a:t>
            </a:r>
          </a:p>
          <a:p>
            <a:pPr indent="-171450">
              <a:lnSpc>
                <a:spcPct val="150000"/>
              </a:lnSpc>
              <a:buFont typeface="Arial" panose="020B0604020202020204" pitchFamily="34" charset="0"/>
              <a:buChar char="•"/>
              <a:defRPr/>
            </a:pPr>
            <a:r>
              <a:rPr lang="en-US">
                <a:cs typeface="Calibri"/>
              </a:rPr>
              <a:t>Need are a significant differentiator of The </a:t>
            </a:r>
            <a:r>
              <a:rPr lang="en-US" err="1">
                <a:cs typeface="Calibri"/>
              </a:rPr>
              <a:t>Birkman</a:t>
            </a:r>
            <a:r>
              <a:rPr lang="en-US">
                <a:cs typeface="Calibri"/>
              </a:rPr>
              <a:t> Method.</a:t>
            </a:r>
          </a:p>
          <a:p>
            <a:pPr indent="-171450">
              <a:lnSpc>
                <a:spcPct val="150000"/>
              </a:lnSpc>
              <a:buFont typeface="Arial" panose="020B0604020202020204" pitchFamily="34" charset="0"/>
              <a:buChar char="•"/>
              <a:defRPr/>
            </a:pPr>
            <a:r>
              <a:rPr lang="en-US">
                <a:cs typeface="Calibri"/>
              </a:rPr>
              <a:t>How you show up is often very different than your underlying Needs.</a:t>
            </a:r>
          </a:p>
          <a:p>
            <a:pPr indent="-171450">
              <a:lnSpc>
                <a:spcPct val="150000"/>
              </a:lnSpc>
              <a:buFont typeface="Arial" panose="020B0604020202020204" pitchFamily="34" charset="0"/>
              <a:buChar char="•"/>
              <a:defRPr/>
            </a:pPr>
            <a:r>
              <a:rPr lang="en-US">
                <a:cs typeface="Calibri"/>
              </a:rPr>
              <a:t>How you act is not always how you want to be treated. Yet people assume that we mirror their behavior when interacting with them!</a:t>
            </a:r>
          </a:p>
          <a:p>
            <a:pPr indent="0">
              <a:lnSpc>
                <a:spcPct val="150000"/>
              </a:lnSpc>
              <a:buFont typeface="Arial" panose="020B0604020202020204" pitchFamily="34" charset="0"/>
              <a:buNone/>
              <a:defRPr/>
            </a:pPr>
            <a:endParaRPr lang="en-US">
              <a:cs typeface="Calibri"/>
            </a:endParaRPr>
          </a:p>
          <a:p>
            <a:pPr>
              <a:lnSpc>
                <a:spcPct val="150000"/>
              </a:lnSpc>
              <a:defRPr/>
            </a:pPr>
            <a:r>
              <a:rPr lang="en-US">
                <a:cs typeface="Calibri"/>
              </a:rPr>
              <a:t>INTERESTS </a:t>
            </a:r>
            <a:r>
              <a:rPr lang="en-US" b="1">
                <a:cs typeface="Calibri"/>
              </a:rPr>
              <a:t>- Your motivations </a:t>
            </a:r>
            <a:r>
              <a:rPr lang="en-US">
                <a:cs typeface="Calibri"/>
              </a:rPr>
              <a:t>and the type of work you find most </a:t>
            </a:r>
            <a:r>
              <a:rPr lang="en-US" b="1">
                <a:cs typeface="Calibri"/>
              </a:rPr>
              <a:t>energizing</a:t>
            </a:r>
            <a:r>
              <a:rPr lang="en-US">
                <a:cs typeface="Calibri"/>
              </a:rPr>
              <a:t>. Interests can also be communication filters and topics.  The more we do tasks associated with our higher Interests, the more motivated we will be. </a:t>
            </a:r>
          </a:p>
          <a:p>
            <a:pPr>
              <a:lnSpc>
                <a:spcPct val="150000"/>
              </a:lnSpc>
              <a:defRPr/>
            </a:pPr>
            <a:endParaRPr lang="en-US">
              <a:cs typeface="Calibri"/>
            </a:endParaRPr>
          </a:p>
          <a:p>
            <a:pPr>
              <a:lnSpc>
                <a:spcPct val="150000"/>
              </a:lnSpc>
              <a:defRPr/>
            </a:pPr>
            <a:endParaRPr lang="en-US">
              <a:cs typeface="Calibri"/>
            </a:endParaRPr>
          </a:p>
          <a:p>
            <a:pPr>
              <a:lnSpc>
                <a:spcPct val="150000"/>
              </a:lnSpc>
              <a:defRPr/>
            </a:pPr>
            <a:endParaRPr lang="en-US">
              <a:cs typeface="Calibri"/>
            </a:endParaRPr>
          </a:p>
          <a:p>
            <a:pPr marR="0" lvl="0" indent="-171450" fontAlgn="auto">
              <a:lnSpc>
                <a:spcPct val="100000"/>
              </a:lnSpc>
              <a:spcBef>
                <a:spcPts val="0"/>
              </a:spcBef>
              <a:spcAft>
                <a:spcPts val="0"/>
              </a:spcAft>
              <a:buClrTx/>
              <a:buSzTx/>
              <a:buFont typeface="Arial" panose="020B0604020202020204" pitchFamily="34" charset="0"/>
              <a:buChar char="•"/>
              <a:tabLst/>
              <a:defRPr/>
            </a:pPr>
            <a:endParaRPr lang="en-US">
              <a:cs typeface="Calibri"/>
            </a:endParaRPr>
          </a:p>
          <a:p>
            <a:pPr>
              <a:defRPr/>
            </a:pPr>
            <a:endParaRPr lang="en-US">
              <a:cs typeface="Calibri"/>
            </a:endParaRPr>
          </a:p>
        </p:txBody>
      </p:sp>
      <p:sp>
        <p:nvSpPr>
          <p:cNvPr id="4" name="Slide Number Placeholder 3"/>
          <p:cNvSpPr>
            <a:spLocks noGrp="1"/>
          </p:cNvSpPr>
          <p:nvPr>
            <p:ph type="sldNum" sz="quarter" idx="10"/>
          </p:nvPr>
        </p:nvSpPr>
        <p:spPr/>
        <p:txBody>
          <a:bodyPr/>
          <a:lstStyle/>
          <a:p>
            <a:fld id="{F498EAA2-5106-4C26-838C-D77D6BA9C9C5}" type="slidenum">
              <a:rPr lang="en-US" smtClean="0"/>
              <a:t>17</a:t>
            </a:fld>
            <a:endParaRPr lang="en-US"/>
          </a:p>
        </p:txBody>
      </p:sp>
    </p:spTree>
    <p:extLst>
      <p:ext uri="{BB962C8B-B14F-4D97-AF65-F5344CB8AC3E}">
        <p14:creationId xmlns:p14="http://schemas.microsoft.com/office/powerpoint/2010/main" val="3493626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r>
              <a:rPr lang="en-US" b="1"/>
              <a:t>Speaker </a:t>
            </a:r>
            <a:r>
              <a:rPr lang="en-US"/>
              <a:t>–</a:t>
            </a:r>
            <a:r>
              <a:rPr lang="en-US" err="1"/>
              <a:t>Birkman</a:t>
            </a:r>
            <a:r>
              <a:rPr lang="en-US"/>
              <a:t> Implementation Specialist </a:t>
            </a:r>
          </a:p>
          <a:p>
            <a:pPr>
              <a:defRPr/>
            </a:pP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Work Sans" pitchFamily="2" charset="0"/>
                <a:ea typeface="Roboto Black" pitchFamily="2" charset="0"/>
              </a:rPr>
              <a:t>The </a:t>
            </a:r>
            <a:r>
              <a:rPr lang="en-US" sz="1200" err="1">
                <a:solidFill>
                  <a:schemeClr val="bg1"/>
                </a:solidFill>
                <a:latin typeface="Work Sans" pitchFamily="2" charset="0"/>
                <a:ea typeface="Roboto Black" pitchFamily="2" charset="0"/>
              </a:rPr>
              <a:t>Birkman</a:t>
            </a:r>
            <a:r>
              <a:rPr lang="en-US" sz="1200">
                <a:solidFill>
                  <a:schemeClr val="bg1"/>
                </a:solidFill>
                <a:latin typeface="Work Sans" pitchFamily="2" charset="0"/>
                <a:ea typeface="Roboto Black" pitchFamily="2" charset="0"/>
              </a:rPr>
              <a:t> Map is a visual tool for navigating social dynamics in the workplace. </a:t>
            </a:r>
          </a:p>
          <a:p>
            <a:pPr marL="171450" indent="-171450">
              <a:buFont typeface="Arial" panose="020B0604020202020204" pitchFamily="34" charset="0"/>
              <a:buChar char="•"/>
            </a:pPr>
            <a:r>
              <a:rPr lang="en-US"/>
              <a:t>Orient yourself compared to other people. The </a:t>
            </a:r>
            <a:r>
              <a:rPr lang="en-US" err="1"/>
              <a:t>Birkman</a:t>
            </a:r>
            <a:r>
              <a:rPr lang="en-US"/>
              <a:t> Map shows us our behaviors, expectations, and motivations and how they compare to others.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 </a:t>
            </a:r>
            <a:r>
              <a:rPr lang="en-US" err="1"/>
              <a:t>Birkman</a:t>
            </a:r>
            <a:r>
              <a:rPr lang="en-US"/>
              <a:t> Map gives us a </a:t>
            </a:r>
            <a:r>
              <a:rPr lang="en-US" b="1"/>
              <a:t>10,000 ft view or a general summary of ourselves and others</a:t>
            </a:r>
            <a:r>
              <a:rPr lang="en-US"/>
              <a:t>.   Just like the GPS that shows us where to turn, it does not show all of the details of our route.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Explain axes</a:t>
            </a:r>
          </a:p>
          <a:p>
            <a:pPr marL="628650" lvl="1" indent="-171450">
              <a:buFont typeface="Arial" panose="020B0604020202020204" pitchFamily="34" charset="0"/>
              <a:buChar char="•"/>
            </a:pPr>
            <a:r>
              <a:rPr lang="en-US" b="1" u="sng"/>
              <a:t>Extrovert vs. Introvert</a:t>
            </a:r>
            <a:r>
              <a:rPr lang="en-US"/>
              <a:t>- </a:t>
            </a:r>
            <a:r>
              <a:rPr lang="en-CA" sz="1800" b="0" i="0">
                <a:solidFill>
                  <a:srgbClr val="3C4647"/>
                </a:solidFill>
                <a:effectLst/>
                <a:highlight>
                  <a:srgbClr val="F2F2F2"/>
                </a:highlight>
                <a:latin typeface="Roboto" panose="02000000000000000000" pitchFamily="2" charset="0"/>
              </a:rPr>
              <a:t>People who have </a:t>
            </a:r>
            <a:r>
              <a:rPr lang="en-CA" sz="1800" b="1" i="0">
                <a:solidFill>
                  <a:srgbClr val="3C4647"/>
                </a:solidFill>
                <a:effectLst/>
                <a:highlight>
                  <a:srgbClr val="F2F2F2"/>
                </a:highlight>
                <a:latin typeface="Roboto" panose="02000000000000000000" pitchFamily="2" charset="0"/>
              </a:rPr>
              <a:t>extroverted personalities </a:t>
            </a:r>
            <a:r>
              <a:rPr lang="en-CA" sz="1800" b="0" i="0">
                <a:solidFill>
                  <a:srgbClr val="3C4647"/>
                </a:solidFill>
                <a:effectLst/>
                <a:highlight>
                  <a:srgbClr val="F2F2F2"/>
                </a:highlight>
                <a:latin typeface="Roboto" panose="02000000000000000000" pitchFamily="2" charset="0"/>
              </a:rPr>
              <a:t>tend to be more outgoing and sociable, with an assertive communication style. In contrast, people who have more </a:t>
            </a:r>
            <a:r>
              <a:rPr lang="en-CA" sz="1800" b="1" i="0">
                <a:solidFill>
                  <a:srgbClr val="3C4647"/>
                </a:solidFill>
                <a:effectLst/>
                <a:highlight>
                  <a:srgbClr val="F2F2F2"/>
                </a:highlight>
                <a:latin typeface="Roboto" panose="02000000000000000000" pitchFamily="2" charset="0"/>
              </a:rPr>
              <a:t>introverted personalities </a:t>
            </a:r>
            <a:r>
              <a:rPr lang="en-CA" sz="1800" b="0" i="0">
                <a:solidFill>
                  <a:srgbClr val="3C4647"/>
                </a:solidFill>
                <a:effectLst/>
                <a:highlight>
                  <a:srgbClr val="F2F2F2"/>
                </a:highlight>
                <a:latin typeface="Roboto" panose="02000000000000000000" pitchFamily="2" charset="0"/>
              </a:rPr>
              <a:t>tend to be reserved and quiet, with a more suggestive communication style. Introverts recharge more by being alone, compared to extroverts who recharge more by being with people. </a:t>
            </a:r>
          </a:p>
          <a:p>
            <a:pPr marL="457200" lvl="1" indent="0">
              <a:buFont typeface="Arial" panose="020B0604020202020204" pitchFamily="34" charset="0"/>
              <a:buNone/>
            </a:pPr>
            <a:endParaRPr lang="en-CA" sz="1800" b="0" i="0">
              <a:solidFill>
                <a:srgbClr val="3C4647"/>
              </a:solidFill>
              <a:effectLst/>
              <a:highlight>
                <a:srgbClr val="F2F2F2"/>
              </a:highlight>
              <a:latin typeface="Roboto" panose="02000000000000000000" pitchFamily="2" charset="0"/>
            </a:endParaRPr>
          </a:p>
          <a:p>
            <a:pPr marL="628650" lvl="1" indent="-171450">
              <a:buFont typeface="Arial" panose="020B0604020202020204" pitchFamily="34" charset="0"/>
              <a:buChar char="•"/>
            </a:pPr>
            <a:r>
              <a:rPr lang="en-CA" sz="1800" b="1" i="0" u="sng">
                <a:solidFill>
                  <a:srgbClr val="3C4647"/>
                </a:solidFill>
                <a:effectLst/>
                <a:highlight>
                  <a:srgbClr val="F2F2F2"/>
                </a:highlight>
                <a:latin typeface="Roboto" panose="02000000000000000000" pitchFamily="2" charset="0"/>
              </a:rPr>
              <a:t>Task vs. People Oriented- </a:t>
            </a:r>
            <a:r>
              <a:rPr lang="en-US" sz="1800" b="1" i="0">
                <a:solidFill>
                  <a:srgbClr val="000000"/>
                </a:solidFill>
                <a:effectLst/>
                <a:highlight>
                  <a:srgbClr val="F2F2F2"/>
                </a:highlight>
                <a:latin typeface="Roboto" panose="02000000000000000000" pitchFamily="2" charset="0"/>
              </a:rPr>
              <a:t>Task-oriented </a:t>
            </a:r>
            <a:r>
              <a:rPr lang="en-US" sz="1800" b="0" i="0">
                <a:solidFill>
                  <a:srgbClr val="000000"/>
                </a:solidFill>
                <a:effectLst/>
                <a:highlight>
                  <a:srgbClr val="F2F2F2"/>
                </a:highlight>
                <a:latin typeface="Roboto" panose="02000000000000000000" pitchFamily="2" charset="0"/>
              </a:rPr>
              <a:t>people are those who are concerned more with </a:t>
            </a:r>
            <a:r>
              <a:rPr lang="en-US" sz="1800" b="1" i="0">
                <a:solidFill>
                  <a:srgbClr val="000000"/>
                </a:solidFill>
                <a:effectLst/>
                <a:highlight>
                  <a:srgbClr val="F2F2F2"/>
                </a:highlight>
                <a:latin typeface="Roboto" panose="02000000000000000000" pitchFamily="2" charset="0"/>
              </a:rPr>
              <a:t>productivity</a:t>
            </a:r>
            <a:r>
              <a:rPr lang="en-US" sz="1800" b="0" i="0">
                <a:solidFill>
                  <a:srgbClr val="000000"/>
                </a:solidFill>
                <a:effectLst/>
                <a:highlight>
                  <a:srgbClr val="F2F2F2"/>
                </a:highlight>
                <a:latin typeface="Roboto" panose="02000000000000000000" pitchFamily="2" charset="0"/>
              </a:rPr>
              <a:t> and </a:t>
            </a:r>
            <a:r>
              <a:rPr lang="en-US" sz="1800" b="1" i="0">
                <a:solidFill>
                  <a:srgbClr val="000000"/>
                </a:solidFill>
                <a:effectLst/>
                <a:highlight>
                  <a:srgbClr val="F2F2F2"/>
                </a:highlight>
                <a:latin typeface="Roboto" panose="02000000000000000000" pitchFamily="2" charset="0"/>
              </a:rPr>
              <a:t>efficiency</a:t>
            </a:r>
            <a:r>
              <a:rPr lang="en-US" sz="1800" b="0" i="0">
                <a:solidFill>
                  <a:srgbClr val="000000"/>
                </a:solidFill>
                <a:effectLst/>
                <a:highlight>
                  <a:srgbClr val="F2F2F2"/>
                </a:highlight>
                <a:latin typeface="Roboto" panose="02000000000000000000" pitchFamily="2" charset="0"/>
              </a:rPr>
              <a:t>. They approach work in a factual, </a:t>
            </a:r>
            <a:r>
              <a:rPr lang="en-US" sz="1800" b="1" i="0">
                <a:solidFill>
                  <a:srgbClr val="000000"/>
                </a:solidFill>
                <a:effectLst/>
                <a:highlight>
                  <a:srgbClr val="F2F2F2"/>
                </a:highlight>
                <a:latin typeface="Roboto" panose="02000000000000000000" pitchFamily="2" charset="0"/>
              </a:rPr>
              <a:t>objective</a:t>
            </a:r>
            <a:r>
              <a:rPr lang="en-US" sz="1800" b="0" i="0">
                <a:solidFill>
                  <a:srgbClr val="000000"/>
                </a:solidFill>
                <a:effectLst/>
                <a:highlight>
                  <a:srgbClr val="F2F2F2"/>
                </a:highlight>
                <a:latin typeface="Roboto" panose="02000000000000000000" pitchFamily="2" charset="0"/>
              </a:rPr>
              <a:t> manner. In contrast, individuals who are more </a:t>
            </a:r>
            <a:r>
              <a:rPr lang="en-US" sz="1800" b="1" i="0">
                <a:solidFill>
                  <a:srgbClr val="000000"/>
                </a:solidFill>
                <a:effectLst/>
                <a:highlight>
                  <a:srgbClr val="F2F2F2"/>
                </a:highlight>
                <a:latin typeface="Roboto" panose="02000000000000000000" pitchFamily="2" charset="0"/>
              </a:rPr>
              <a:t>people-oriented</a:t>
            </a:r>
            <a:r>
              <a:rPr lang="en-US" sz="1800" b="0" i="0">
                <a:solidFill>
                  <a:srgbClr val="000000"/>
                </a:solidFill>
                <a:effectLst/>
                <a:highlight>
                  <a:srgbClr val="F2F2F2"/>
                </a:highlight>
                <a:latin typeface="Roboto" panose="02000000000000000000" pitchFamily="2" charset="0"/>
              </a:rPr>
              <a:t> are concerned with </a:t>
            </a:r>
            <a:r>
              <a:rPr lang="en-US" sz="1800" b="1" i="0">
                <a:solidFill>
                  <a:srgbClr val="000000"/>
                </a:solidFill>
                <a:effectLst/>
                <a:highlight>
                  <a:srgbClr val="F2F2F2"/>
                </a:highlight>
                <a:latin typeface="Roboto" panose="02000000000000000000" pitchFamily="2" charset="0"/>
              </a:rPr>
              <a:t>building relationships</a:t>
            </a:r>
            <a:r>
              <a:rPr lang="en-US" sz="1800" b="0" i="0">
                <a:solidFill>
                  <a:srgbClr val="000000"/>
                </a:solidFill>
                <a:effectLst/>
                <a:highlight>
                  <a:srgbClr val="F2F2F2"/>
                </a:highlight>
                <a:latin typeface="Roboto" panose="02000000000000000000" pitchFamily="2" charset="0"/>
              </a:rPr>
              <a:t>. They approach work in a more </a:t>
            </a:r>
            <a:r>
              <a:rPr lang="en-US" sz="1800" b="1" i="0">
                <a:solidFill>
                  <a:srgbClr val="000000"/>
                </a:solidFill>
                <a:effectLst/>
                <a:highlight>
                  <a:srgbClr val="F2F2F2"/>
                </a:highlight>
                <a:latin typeface="Roboto" panose="02000000000000000000" pitchFamily="2" charset="0"/>
              </a:rPr>
              <a:t>subjective</a:t>
            </a:r>
            <a:r>
              <a:rPr lang="en-US" sz="1800" b="0" i="0">
                <a:solidFill>
                  <a:srgbClr val="000000"/>
                </a:solidFill>
                <a:effectLst/>
                <a:highlight>
                  <a:srgbClr val="F2F2F2"/>
                </a:highlight>
                <a:latin typeface="Roboto" panose="02000000000000000000" pitchFamily="2" charset="0"/>
              </a:rPr>
              <a:t>, </a:t>
            </a:r>
            <a:r>
              <a:rPr lang="en-US" sz="1800" b="1" i="0">
                <a:solidFill>
                  <a:srgbClr val="000000"/>
                </a:solidFill>
                <a:effectLst/>
                <a:highlight>
                  <a:srgbClr val="F2F2F2"/>
                </a:highlight>
                <a:latin typeface="Roboto" panose="02000000000000000000" pitchFamily="2" charset="0"/>
              </a:rPr>
              <a:t>relational</a:t>
            </a:r>
            <a:r>
              <a:rPr lang="en-US" sz="1800" b="0" i="0">
                <a:solidFill>
                  <a:srgbClr val="000000"/>
                </a:solidFill>
                <a:effectLst/>
                <a:highlight>
                  <a:srgbClr val="F2F2F2"/>
                </a:highlight>
                <a:latin typeface="Roboto" panose="02000000000000000000" pitchFamily="2" charset="0"/>
              </a:rPr>
              <a:t> manner. Those who are people-oriented focus on the </a:t>
            </a:r>
            <a:r>
              <a:rPr lang="en-US" sz="1800" b="0" i="1">
                <a:solidFill>
                  <a:srgbClr val="000000"/>
                </a:solidFill>
                <a:effectLst/>
                <a:highlight>
                  <a:srgbClr val="F2F2F2"/>
                </a:highlight>
                <a:latin typeface="Roboto" panose="02000000000000000000" pitchFamily="2" charset="0"/>
              </a:rPr>
              <a:t>needs of others</a:t>
            </a:r>
            <a:r>
              <a:rPr lang="en-US" sz="1800" b="0" i="0">
                <a:solidFill>
                  <a:srgbClr val="000000"/>
                </a:solidFill>
                <a:effectLst/>
                <a:highlight>
                  <a:srgbClr val="F2F2F2"/>
                </a:highlight>
                <a:latin typeface="Roboto" panose="02000000000000000000" pitchFamily="2" charset="0"/>
              </a:rPr>
              <a:t>. Whereas the focus of those who are task-oriented is their to-do list and getting </a:t>
            </a:r>
            <a:r>
              <a:rPr lang="en-US" sz="1800" b="0" i="1">
                <a:solidFill>
                  <a:srgbClr val="000000"/>
                </a:solidFill>
                <a:effectLst/>
                <a:highlight>
                  <a:srgbClr val="F2F2F2"/>
                </a:highlight>
                <a:latin typeface="Roboto" panose="02000000000000000000" pitchFamily="2" charset="0"/>
              </a:rPr>
              <a:t>things</a:t>
            </a:r>
            <a:r>
              <a:rPr lang="en-US" sz="1800" b="0" i="0">
                <a:solidFill>
                  <a:srgbClr val="000000"/>
                </a:solidFill>
                <a:effectLst/>
                <a:highlight>
                  <a:srgbClr val="F2F2F2"/>
                </a:highlight>
                <a:latin typeface="Roboto" panose="02000000000000000000" pitchFamily="2" charset="0"/>
              </a:rPr>
              <a:t> accomplished. ​</a:t>
            </a:r>
            <a:endParaRPr lang="en-CA" sz="1800" b="0" i="0">
              <a:solidFill>
                <a:srgbClr val="3C4647"/>
              </a:solidFill>
              <a:effectLst/>
              <a:highlight>
                <a:srgbClr val="F2F2F2"/>
              </a:highlight>
              <a:latin typeface="Roboto" panose="02000000000000000000" pitchFamily="2" charset="0"/>
            </a:endParaRPr>
          </a:p>
          <a:p>
            <a:pPr marL="628650" lvl="1" indent="-171450">
              <a:buFont typeface="Arial" panose="020B0604020202020204" pitchFamily="34" charset="0"/>
              <a:buChar char="•"/>
            </a:pPr>
            <a:endParaRPr lang="en-US"/>
          </a:p>
          <a:p>
            <a:pPr marL="171450" indent="-171450">
              <a:buFont typeface="Arial" panose="020B0604020202020204" pitchFamily="34" charset="0"/>
              <a:buChar char="•"/>
            </a:pPr>
            <a:r>
              <a:rPr lang="en-US"/>
              <a:t>Gradients </a:t>
            </a:r>
          </a:p>
          <a:p>
            <a:pPr marL="628650" lvl="1" indent="-171450">
              <a:buFont typeface="Arial" panose="020B0604020202020204" pitchFamily="34" charset="0"/>
              <a:buChar char="•"/>
            </a:pPr>
            <a:r>
              <a:rPr lang="en-US"/>
              <a:t>You may have noticed that in explaining the axes, we used the term “more”.  The deeper the color where your symbol lies, the more of that color you will find in your symbol.  The closer to the middle your symbol lies, the more of a mixture if the 4 colors you have. </a:t>
            </a:r>
          </a:p>
          <a:p>
            <a:pPr marL="628650" lvl="1" indent="-171450">
              <a:buFont typeface="Arial" panose="020B0604020202020204" pitchFamily="34" charset="0"/>
              <a:buChar char="•"/>
            </a:pPr>
            <a:r>
              <a:rPr lang="en-US"/>
              <a:t>Example: if any of my symbols fall in the upper right of the Map in the Green quadrant, then I can say that symbol has more Green in the mixture than other colors.  </a:t>
            </a:r>
          </a:p>
          <a:p>
            <a:pPr marL="0" indent="0">
              <a:buFont typeface="Arial" panose="020B0604020202020204" pitchFamily="34" charset="0"/>
              <a:buNone/>
            </a:pPr>
            <a:endParaRPr lang="en-US"/>
          </a:p>
          <a:p>
            <a:pPr marL="171450" indent="-171450">
              <a:buFont typeface="Arial" panose="020B0604020202020204" pitchFamily="34" charset="0"/>
              <a:buChar char="•"/>
            </a:pPr>
            <a:r>
              <a:rPr lang="en-US" b="1" i="1" err="1"/>
              <a:t>MyBirkman</a:t>
            </a:r>
            <a:r>
              <a:rPr lang="en-US" b="1" i="1"/>
              <a:t> is custom to the location of your symbol!</a:t>
            </a:r>
          </a:p>
        </p:txBody>
      </p:sp>
      <p:sp>
        <p:nvSpPr>
          <p:cNvPr id="4" name="Slide Number Placeholder 3"/>
          <p:cNvSpPr>
            <a:spLocks noGrp="1"/>
          </p:cNvSpPr>
          <p:nvPr>
            <p:ph type="sldNum" sz="quarter" idx="10"/>
          </p:nvPr>
        </p:nvSpPr>
        <p:spPr/>
        <p:txBody>
          <a:bodyPr/>
          <a:lstStyle/>
          <a:p>
            <a:fld id="{F498EAA2-5106-4C26-838C-D77D6BA9C9C5}" type="slidenum">
              <a:rPr lang="en-US" smtClean="0"/>
              <a:t>18</a:t>
            </a:fld>
            <a:endParaRPr lang="en-US"/>
          </a:p>
        </p:txBody>
      </p:sp>
    </p:spTree>
    <p:extLst>
      <p:ext uri="{BB962C8B-B14F-4D97-AF65-F5344CB8AC3E}">
        <p14:creationId xmlns:p14="http://schemas.microsoft.com/office/powerpoint/2010/main" val="3763040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a:t>Speaker </a:t>
            </a:r>
            <a:r>
              <a:rPr lang="en-US"/>
              <a:t>–</a:t>
            </a:r>
            <a:r>
              <a:rPr lang="en-US" err="1"/>
              <a:t>Birkman</a:t>
            </a:r>
            <a:r>
              <a:rPr lang="en-US"/>
              <a:t> Implementation Specialist </a:t>
            </a:r>
          </a:p>
          <a:p>
            <a:pPr algn="l" rtl="0" fontAlgn="base"/>
            <a:r>
              <a:rPr lang="en-US" b="0" i="0" u="none" strike="noStrike">
                <a:solidFill>
                  <a:srgbClr val="000000"/>
                </a:solidFill>
                <a:effectLst/>
                <a:highlight>
                  <a:srgbClr val="F5F5F5"/>
                </a:highlight>
                <a:latin typeface="Calibri" panose="020F0502020204030204" pitchFamily="34" charset="0"/>
              </a:rPr>
              <a:t>Let’s explore the layers we mentioned earlier, starting with Usual Behavior, which is represented by the Diamond on the Map. </a:t>
            </a:r>
            <a:r>
              <a:rPr lang="en-US" b="0" i="0">
                <a:solidFill>
                  <a:srgbClr val="444444"/>
                </a:solidFill>
                <a:effectLst/>
                <a:highlight>
                  <a:srgbClr val="F5F5F5"/>
                </a:highlight>
                <a:latin typeface="Calibri" panose="020F0502020204030204" pitchFamily="34" charset="0"/>
              </a:rPr>
              <a:t>​</a:t>
            </a:r>
          </a:p>
          <a:p>
            <a:pPr algn="l" rtl="0" fontAlgn="base"/>
            <a:r>
              <a:rPr lang="en-US" b="0" i="0">
                <a:solidFill>
                  <a:srgbClr val="444444"/>
                </a:solidFill>
                <a:effectLst/>
                <a:highlight>
                  <a:srgbClr val="F5F5F5"/>
                </a:highlight>
                <a:latin typeface="Calibri" panose="020F0502020204030204" pitchFamily="34" charset="0"/>
              </a:rPr>
              <a:t>​</a:t>
            </a:r>
          </a:p>
          <a:p>
            <a:pPr algn="l" rtl="0" fontAlgn="base"/>
            <a:r>
              <a:rPr lang="en-US" b="0" i="0" u="none" strike="noStrike">
                <a:solidFill>
                  <a:srgbClr val="000000"/>
                </a:solidFill>
                <a:effectLst/>
                <a:highlight>
                  <a:srgbClr val="F5F5F5"/>
                </a:highlight>
                <a:latin typeface="Calibri" panose="020F0502020204030204" pitchFamily="34" charset="0"/>
              </a:rPr>
              <a:t>The Diamond represents your effective style in working and dealing with others.  </a:t>
            </a:r>
            <a:r>
              <a:rPr lang="en-US" b="0" i="0">
                <a:solidFill>
                  <a:srgbClr val="444444"/>
                </a:solidFill>
                <a:effectLst/>
                <a:highlight>
                  <a:srgbClr val="F5F5F5"/>
                </a:highlight>
                <a:latin typeface="Calibri" panose="020F0502020204030204" pitchFamily="34" charset="0"/>
              </a:rPr>
              <a:t>​</a:t>
            </a:r>
          </a:p>
          <a:p>
            <a:pPr algn="l" rtl="0" fontAlgn="base">
              <a:buFont typeface="Arial" panose="020B0604020202020204" pitchFamily="34" charset="0"/>
              <a:buChar char="•"/>
            </a:pPr>
            <a:r>
              <a:rPr lang="en-US" sz="1800" b="0" i="0" u="none" strike="noStrike">
                <a:solidFill>
                  <a:srgbClr val="000000"/>
                </a:solidFill>
                <a:effectLst/>
                <a:highlight>
                  <a:srgbClr val="F5F5F5"/>
                </a:highlight>
                <a:latin typeface="Calibri" panose="020F0502020204030204" pitchFamily="34" charset="0"/>
              </a:rPr>
              <a:t>It is your natural productive style.</a:t>
            </a:r>
            <a:r>
              <a:rPr lang="en-US" sz="1800" b="0" i="0">
                <a:solidFill>
                  <a:srgbClr val="444444"/>
                </a:solidFill>
                <a:effectLst/>
                <a:highlight>
                  <a:srgbClr val="F5F5F5"/>
                </a:highlight>
                <a:latin typeface="Calibri" panose="020F0502020204030204" pitchFamily="34" charset="0"/>
              </a:rPr>
              <a:t>​</a:t>
            </a:r>
            <a:endParaRPr lang="en-US" sz="1800" b="0" i="0">
              <a:solidFill>
                <a:srgbClr val="444444"/>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highlight>
                  <a:srgbClr val="F5F5F5"/>
                </a:highlight>
                <a:latin typeface="Calibri" panose="020F0502020204030204" pitchFamily="34" charset="0"/>
              </a:rPr>
              <a:t>It can be described as your strength's behavior.</a:t>
            </a:r>
            <a:r>
              <a:rPr lang="en-US" sz="1800" b="0" i="0">
                <a:solidFill>
                  <a:srgbClr val="444444"/>
                </a:solidFill>
                <a:effectLst/>
                <a:highlight>
                  <a:srgbClr val="F5F5F5"/>
                </a:highlight>
                <a:latin typeface="Calibri" panose="020F0502020204030204" pitchFamily="34" charset="0"/>
              </a:rPr>
              <a:t>​</a:t>
            </a:r>
            <a:endParaRPr lang="en-US" sz="1800" b="0" i="0">
              <a:solidFill>
                <a:srgbClr val="444444"/>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highlight>
                  <a:srgbClr val="F5F5F5"/>
                </a:highlight>
                <a:latin typeface="Calibri" panose="020F0502020204030204" pitchFamily="34" charset="0"/>
              </a:rPr>
              <a:t>It is who you are when you are at your best.</a:t>
            </a:r>
            <a:r>
              <a:rPr lang="en-US" sz="1800" b="0" i="0">
                <a:solidFill>
                  <a:srgbClr val="444444"/>
                </a:solidFill>
                <a:effectLst/>
                <a:highlight>
                  <a:srgbClr val="F5F5F5"/>
                </a:highlight>
                <a:latin typeface="Calibri" panose="020F0502020204030204" pitchFamily="34" charset="0"/>
              </a:rPr>
              <a:t>​</a:t>
            </a:r>
            <a:endParaRPr lang="en-US" sz="1800" b="0" i="0">
              <a:solidFill>
                <a:srgbClr val="444444"/>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highlight>
                  <a:srgbClr val="F5F5F5"/>
                </a:highlight>
                <a:latin typeface="Calibri" panose="020F0502020204030204" pitchFamily="34" charset="0"/>
              </a:rPr>
              <a:t>It is how you show up at work.</a:t>
            </a:r>
            <a:r>
              <a:rPr lang="en-US" sz="1800" b="0" i="0">
                <a:solidFill>
                  <a:srgbClr val="444444"/>
                </a:solidFill>
                <a:effectLst/>
                <a:highlight>
                  <a:srgbClr val="F5F5F5"/>
                </a:highlight>
                <a:latin typeface="Calibri" panose="020F0502020204030204" pitchFamily="34" charset="0"/>
              </a:rPr>
              <a:t>​</a:t>
            </a:r>
            <a:endParaRPr lang="en-US" sz="1800" b="0" i="0">
              <a:solidFill>
                <a:srgbClr val="444444"/>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highlight>
                  <a:srgbClr val="F5F5F5"/>
                </a:highlight>
                <a:latin typeface="Calibri" panose="020F0502020204030204" pitchFamily="34" charset="0"/>
              </a:rPr>
              <a:t>It is your reputation.</a:t>
            </a:r>
            <a:r>
              <a:rPr lang="en-US" sz="1800" b="0" i="0">
                <a:solidFill>
                  <a:srgbClr val="444444"/>
                </a:solidFill>
                <a:effectLst/>
                <a:highlight>
                  <a:srgbClr val="F5F5F5"/>
                </a:highlight>
                <a:latin typeface="Calibri" panose="020F0502020204030204" pitchFamily="34" charset="0"/>
              </a:rPr>
              <a:t>​</a:t>
            </a:r>
            <a:endParaRPr lang="en-US" sz="1800" b="0" i="0">
              <a:solidFill>
                <a:srgbClr val="444444"/>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highlight>
                  <a:srgbClr val="F5F5F5"/>
                </a:highlight>
                <a:latin typeface="Calibri" panose="020F0502020204030204" pitchFamily="34" charset="0"/>
              </a:rPr>
              <a:t>It is behavior observable by others. </a:t>
            </a:r>
            <a:r>
              <a:rPr lang="en-US" sz="1800" b="0" i="0">
                <a:solidFill>
                  <a:srgbClr val="444444"/>
                </a:solidFill>
                <a:effectLst/>
                <a:highlight>
                  <a:srgbClr val="F5F5F5"/>
                </a:highlight>
                <a:latin typeface="Calibri" panose="020F0502020204030204" pitchFamily="34" charset="0"/>
              </a:rPr>
              <a:t>​</a:t>
            </a:r>
            <a:endParaRPr lang="en-US" sz="1800" b="0" i="0">
              <a:solidFill>
                <a:srgbClr val="444444"/>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US" sz="1800" b="0" i="0">
                <a:solidFill>
                  <a:srgbClr val="444444"/>
                </a:solidFill>
                <a:effectLst/>
                <a:highlight>
                  <a:srgbClr val="F5F5F5"/>
                </a:highlight>
                <a:latin typeface="Calibri"/>
                <a:cs typeface="Calibri"/>
              </a:rPr>
              <a:t>​</a:t>
            </a:r>
            <a:r>
              <a:rPr lang="en-US" b="1" i="0" u="none" strike="noStrike">
                <a:solidFill>
                  <a:srgbClr val="000000"/>
                </a:solidFill>
                <a:effectLst/>
                <a:highlight>
                  <a:srgbClr val="F5F5F5"/>
                </a:highlight>
                <a:latin typeface="Calibri"/>
                <a:cs typeface="Calibri"/>
              </a:rPr>
              <a:t>Our Usual Behavior is adaptive according to different situations for us to be effective. </a:t>
            </a:r>
            <a:endParaRPr lang="en-US" b="1" i="0">
              <a:solidFill>
                <a:srgbClr val="444444"/>
              </a:solidFill>
              <a:effectLst/>
              <a:highlight>
                <a:srgbClr val="F5F5F5"/>
              </a:highlight>
              <a:latin typeface="Calibri"/>
              <a:cs typeface="Calibri"/>
            </a:endParaRPr>
          </a:p>
          <a:p>
            <a:endParaRPr lang="en-US"/>
          </a:p>
        </p:txBody>
      </p:sp>
      <p:sp>
        <p:nvSpPr>
          <p:cNvPr id="4" name="Slide Number Placeholder 3"/>
          <p:cNvSpPr>
            <a:spLocks noGrp="1"/>
          </p:cNvSpPr>
          <p:nvPr>
            <p:ph type="sldNum" sz="quarter" idx="10"/>
          </p:nvPr>
        </p:nvSpPr>
        <p:spPr/>
        <p:txBody>
          <a:bodyPr/>
          <a:lstStyle/>
          <a:p>
            <a:fld id="{F498EAA2-5106-4C26-838C-D77D6BA9C9C5}" type="slidenum">
              <a:rPr lang="en-US" smtClean="0"/>
              <a:t>19</a:t>
            </a:fld>
            <a:endParaRPr lang="en-US"/>
          </a:p>
        </p:txBody>
      </p:sp>
    </p:spTree>
    <p:extLst>
      <p:ext uri="{BB962C8B-B14F-4D97-AF65-F5344CB8AC3E}">
        <p14:creationId xmlns:p14="http://schemas.microsoft.com/office/powerpoint/2010/main" val="1829250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r>
              <a:rPr lang="en-US" b="1"/>
              <a:t>Speaker </a:t>
            </a:r>
            <a:r>
              <a:rPr lang="en-US"/>
              <a:t>– </a:t>
            </a:r>
            <a:r>
              <a:rPr lang="en-US" err="1"/>
              <a:t>Birkman</a:t>
            </a:r>
            <a:r>
              <a:rPr lang="en-US"/>
              <a:t> Implementation Specialist  </a:t>
            </a:r>
            <a:endParaRPr lang="en-US">
              <a:cs typeface="Calibri"/>
            </a:endParaRPr>
          </a:p>
          <a:p>
            <a:pPr>
              <a:defRPr/>
            </a:pPr>
            <a:endParaRPr lang="en-US">
              <a:cs typeface="Calibri"/>
            </a:endParaRPr>
          </a:p>
          <a:p>
            <a:pPr marL="285750" indent="-285750" algn="l" rtl="0" fontAlgn="base">
              <a:buFont typeface="Arial"/>
              <a:buChar char="•"/>
            </a:pPr>
            <a:r>
              <a:rPr lang="en-US" b="0" i="0" u="none" strike="noStrike">
                <a:solidFill>
                  <a:srgbClr val="000000"/>
                </a:solidFill>
                <a:effectLst/>
                <a:highlight>
                  <a:srgbClr val="F5F5F5"/>
                </a:highlight>
                <a:latin typeface="Calibri" panose="020F0502020204030204" pitchFamily="34" charset="0"/>
              </a:rPr>
              <a:t>Each Color has its own unique way of getting results at work.</a:t>
            </a:r>
            <a:r>
              <a:rPr lang="en-US" b="0" i="0">
                <a:solidFill>
                  <a:srgbClr val="444444"/>
                </a:solidFill>
                <a:effectLst/>
                <a:highlight>
                  <a:srgbClr val="F5F5F5"/>
                </a:highlight>
                <a:latin typeface="Calibri" panose="020F0502020204030204" pitchFamily="34" charset="0"/>
              </a:rPr>
              <a:t>​</a:t>
            </a:r>
            <a:endParaRPr lang="en-US" b="0" i="0">
              <a:solidFill>
                <a:srgbClr val="444444"/>
              </a:solidFill>
              <a:effectLst/>
              <a:highlight>
                <a:srgbClr val="F5F5F5"/>
              </a:highlight>
              <a:latin typeface="Calibri" panose="020F0502020204030204" pitchFamily="34" charset="0"/>
              <a:cs typeface="Calibri" panose="020F0502020204030204" pitchFamily="34" charset="0"/>
            </a:endParaRPr>
          </a:p>
          <a:p>
            <a:pPr marL="285750" indent="-285750" algn="l" rtl="0" fontAlgn="base">
              <a:buFont typeface="Arial"/>
              <a:buChar char="•"/>
            </a:pPr>
            <a:r>
              <a:rPr lang="en-US" b="0" i="0" u="none" strike="noStrike">
                <a:solidFill>
                  <a:srgbClr val="000000"/>
                </a:solidFill>
                <a:effectLst/>
                <a:highlight>
                  <a:srgbClr val="F5F5F5"/>
                </a:highlight>
                <a:latin typeface="Calibri" panose="020F0502020204030204" pitchFamily="34" charset="0"/>
              </a:rPr>
              <a:t>Your Color is going to “tint” how you approach work and shows where you lean in terms of your natural strengths.</a:t>
            </a:r>
            <a:r>
              <a:rPr lang="en-US" b="0" i="0">
                <a:solidFill>
                  <a:srgbClr val="444444"/>
                </a:solidFill>
                <a:effectLst/>
                <a:highlight>
                  <a:srgbClr val="F5F5F5"/>
                </a:highlight>
                <a:latin typeface="Calibri" panose="020F0502020204030204" pitchFamily="34" charset="0"/>
              </a:rPr>
              <a:t>​</a:t>
            </a:r>
            <a:endParaRPr lang="en-US" b="0" i="0">
              <a:solidFill>
                <a:srgbClr val="444444"/>
              </a:solidFill>
              <a:effectLst/>
              <a:highlight>
                <a:srgbClr val="F5F5F5"/>
              </a:highlight>
              <a:latin typeface="Calibri" panose="020F0502020204030204" pitchFamily="34" charset="0"/>
              <a:cs typeface="Calibri" panose="020F0502020204030204" pitchFamily="34" charset="0"/>
            </a:endParaRPr>
          </a:p>
          <a:p>
            <a:pPr algn="l" rtl="0" fontAlgn="base"/>
            <a:r>
              <a:rPr lang="en-US" b="0" i="0">
                <a:solidFill>
                  <a:srgbClr val="444444"/>
                </a:solidFill>
                <a:effectLst/>
                <a:highlight>
                  <a:srgbClr val="F5F5F5"/>
                </a:highlight>
                <a:latin typeface="Calibri" panose="020F0502020204030204" pitchFamily="34" charset="0"/>
              </a:rPr>
              <a:t>​</a:t>
            </a:r>
          </a:p>
          <a:p>
            <a:pPr fontAlgn="base"/>
            <a:r>
              <a:rPr lang="en-US" b="1">
                <a:solidFill>
                  <a:srgbClr val="000000"/>
                </a:solidFill>
                <a:highlight>
                  <a:srgbClr val="F5F5F5"/>
                </a:highlight>
                <a:latin typeface="Calibri"/>
                <a:cs typeface="Calibri"/>
              </a:rPr>
              <a:t>Note:</a:t>
            </a:r>
            <a:r>
              <a:rPr lang="en-US">
                <a:solidFill>
                  <a:srgbClr val="000000"/>
                </a:solidFill>
                <a:highlight>
                  <a:srgbClr val="F5F5F5"/>
                </a:highlight>
                <a:latin typeface="Calibri"/>
                <a:cs typeface="Calibri"/>
              </a:rPr>
              <a:t> Take a minute and read through each of the </a:t>
            </a:r>
            <a:r>
              <a:rPr lang="en-US" b="0" i="0" u="none" strike="noStrike">
                <a:solidFill>
                  <a:srgbClr val="000000"/>
                </a:solidFill>
                <a:effectLst/>
                <a:highlight>
                  <a:srgbClr val="F5F5F5"/>
                </a:highlight>
                <a:latin typeface="Calibri"/>
                <a:cs typeface="Calibri"/>
              </a:rPr>
              <a:t>color descriptions. </a:t>
            </a:r>
            <a:r>
              <a:rPr lang="en-US" b="0" i="0">
                <a:solidFill>
                  <a:srgbClr val="444444"/>
                </a:solidFill>
                <a:effectLst/>
                <a:highlight>
                  <a:srgbClr val="F5F5F5"/>
                </a:highlight>
                <a:latin typeface="Calibri"/>
                <a:cs typeface="Calibri"/>
              </a:rPr>
              <a:t>​</a:t>
            </a:r>
          </a:p>
          <a:p>
            <a:pPr algn="l" rtl="0" fontAlgn="base"/>
            <a:r>
              <a:rPr lang="en-US" b="0" i="0">
                <a:solidFill>
                  <a:srgbClr val="444444"/>
                </a:solidFill>
                <a:effectLst/>
                <a:highlight>
                  <a:srgbClr val="F5F5F5"/>
                </a:highlight>
                <a:latin typeface="Calibri" panose="020F0502020204030204" pitchFamily="34" charset="0"/>
              </a:rPr>
              <a:t>​</a:t>
            </a:r>
          </a:p>
          <a:p>
            <a:pPr marL="285750" indent="-285750" algn="l" rtl="0" fontAlgn="base">
              <a:buFont typeface="Arial"/>
              <a:buChar char="•"/>
            </a:pPr>
            <a:r>
              <a:rPr lang="en-US" b="0" i="0" u="none" strike="noStrike">
                <a:solidFill>
                  <a:srgbClr val="000000"/>
                </a:solidFill>
                <a:effectLst/>
                <a:highlight>
                  <a:srgbClr val="F5F5F5"/>
                </a:highlight>
                <a:latin typeface="Calibri" panose="020F0502020204030204" pitchFamily="34" charset="0"/>
              </a:rPr>
              <a:t>The map helps us orient ourselves to others.  You may begin to realize that some scores are opposites of each other. </a:t>
            </a:r>
            <a:r>
              <a:rPr lang="en-US" b="0" i="0">
                <a:solidFill>
                  <a:srgbClr val="444444"/>
                </a:solidFill>
                <a:effectLst/>
                <a:highlight>
                  <a:srgbClr val="F5F5F5"/>
                </a:highlight>
                <a:latin typeface="Calibri" panose="020F0502020204030204" pitchFamily="34" charset="0"/>
              </a:rPr>
              <a:t>​</a:t>
            </a:r>
            <a:endParaRPr lang="en-US" b="0" i="0">
              <a:solidFill>
                <a:srgbClr val="444444"/>
              </a:solidFill>
              <a:effectLst/>
              <a:highlight>
                <a:srgbClr val="F5F5F5"/>
              </a:highlight>
              <a:latin typeface="Calibri" panose="020F0502020204030204" pitchFamily="34" charset="0"/>
              <a:cs typeface="Calibri" panose="020F0502020204030204" pitchFamily="34" charset="0"/>
            </a:endParaRPr>
          </a:p>
          <a:p>
            <a:pPr marL="285750" indent="-285750" algn="l" rtl="0" fontAlgn="base">
              <a:buFont typeface="Arial"/>
              <a:buChar char="•"/>
            </a:pPr>
            <a:r>
              <a:rPr lang="en-US" b="0" i="0" u="none" strike="noStrike">
                <a:solidFill>
                  <a:srgbClr val="000000"/>
                </a:solidFill>
                <a:effectLst/>
                <a:highlight>
                  <a:srgbClr val="F5F5F5"/>
                </a:highlight>
                <a:latin typeface="Calibri" panose="020F0502020204030204" pitchFamily="34" charset="0"/>
              </a:rPr>
              <a:t>Reds and Blues are opposites.</a:t>
            </a:r>
            <a:r>
              <a:rPr lang="en-US" b="0" i="0">
                <a:solidFill>
                  <a:srgbClr val="444444"/>
                </a:solidFill>
                <a:effectLst/>
                <a:highlight>
                  <a:srgbClr val="F5F5F5"/>
                </a:highlight>
                <a:latin typeface="Calibri" panose="020F0502020204030204" pitchFamily="34" charset="0"/>
              </a:rPr>
              <a:t>​</a:t>
            </a:r>
            <a:endParaRPr lang="en-US" b="0" i="0">
              <a:solidFill>
                <a:srgbClr val="444444"/>
              </a:solidFill>
              <a:effectLst/>
              <a:highlight>
                <a:srgbClr val="F5F5F5"/>
              </a:highlight>
              <a:latin typeface="Calibri" panose="020F0502020204030204" pitchFamily="34" charset="0"/>
              <a:cs typeface="Calibri" panose="020F0502020204030204" pitchFamily="34" charset="0"/>
            </a:endParaRPr>
          </a:p>
          <a:p>
            <a:pPr marL="285750" indent="-285750" algn="l" rtl="0" fontAlgn="base">
              <a:buFont typeface="Arial"/>
              <a:buChar char="•"/>
            </a:pPr>
            <a:r>
              <a:rPr lang="en-US" b="0" i="0" u="none" strike="noStrike">
                <a:solidFill>
                  <a:srgbClr val="000000"/>
                </a:solidFill>
                <a:effectLst/>
                <a:highlight>
                  <a:srgbClr val="F5F5F5"/>
                </a:highlight>
                <a:latin typeface="Calibri" panose="020F0502020204030204" pitchFamily="34" charset="0"/>
              </a:rPr>
              <a:t>Yellow and Greens are opposites.</a:t>
            </a:r>
            <a:r>
              <a:rPr lang="en-US" b="0" i="0">
                <a:solidFill>
                  <a:srgbClr val="444444"/>
                </a:solidFill>
                <a:effectLst/>
                <a:highlight>
                  <a:srgbClr val="F5F5F5"/>
                </a:highlight>
                <a:latin typeface="Calibri" panose="020F0502020204030204" pitchFamily="34" charset="0"/>
              </a:rPr>
              <a:t>​</a:t>
            </a:r>
            <a:endParaRPr lang="en-US" b="0" i="0">
              <a:solidFill>
                <a:srgbClr val="444444"/>
              </a:solidFill>
              <a:effectLst/>
              <a:highlight>
                <a:srgbClr val="F5F5F5"/>
              </a:highlight>
              <a:latin typeface="Calibri" panose="020F0502020204030204" pitchFamily="34" charset="0"/>
              <a:cs typeface="Calibri" panose="020F0502020204030204" pitchFamily="34" charset="0"/>
            </a:endParaRPr>
          </a:p>
          <a:p>
            <a:pPr marL="0" indent="0" algn="l" rtl="0" fontAlgn="base">
              <a:buFont typeface="Arial"/>
              <a:buNone/>
            </a:pPr>
            <a:endParaRPr lang="en-US" b="0" i="0">
              <a:solidFill>
                <a:srgbClr val="444444"/>
              </a:solidFill>
              <a:effectLst/>
              <a:highlight>
                <a:srgbClr val="F5F5F5"/>
              </a:highlight>
              <a:latin typeface="Calibri" panose="020F0502020204030204" pitchFamily="34" charset="0"/>
              <a:cs typeface="Calibri" panose="020F0502020204030204" pitchFamily="34" charset="0"/>
            </a:endParaRPr>
          </a:p>
          <a:p>
            <a:pPr marL="0" indent="0" algn="l" rtl="0" fontAlgn="base">
              <a:buFont typeface="Arial"/>
              <a:buNone/>
            </a:pPr>
            <a:r>
              <a:rPr lang="en-US" b="0" i="0" u="none" strike="noStrike">
                <a:solidFill>
                  <a:srgbClr val="000000"/>
                </a:solidFill>
                <a:effectLst/>
                <a:highlight>
                  <a:srgbClr val="F5F5F5"/>
                </a:highlight>
                <a:latin typeface="Calibri" panose="020F0502020204030204" pitchFamily="34" charset="0"/>
              </a:rPr>
              <a:t>If you think of your Usual Behavior color, those diagonally located from you tend to show up differently than you do.  </a:t>
            </a:r>
            <a:r>
              <a:rPr lang="en-US" b="0" i="0">
                <a:solidFill>
                  <a:srgbClr val="444444"/>
                </a:solidFill>
                <a:effectLst/>
                <a:highlight>
                  <a:srgbClr val="F5F5F5"/>
                </a:highlight>
                <a:latin typeface="Calibri" panose="020F0502020204030204" pitchFamily="34" charset="0"/>
              </a:rPr>
              <a:t>​</a:t>
            </a:r>
            <a:endParaRPr lang="en-US" b="0" i="0">
              <a:solidFill>
                <a:srgbClr val="444444"/>
              </a:solidFill>
              <a:effectLst/>
              <a:highlight>
                <a:srgbClr val="F5F5F5"/>
              </a:highligh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bg1"/>
              </a:solidFill>
              <a:latin typeface="Work Sans" pitchFamily="2" charset="0"/>
              <a:ea typeface="Roboto Black"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bg1"/>
              </a:solidFill>
              <a:latin typeface="Work Sans" pitchFamily="2" charset="0"/>
              <a:ea typeface="Roboto Black" pitchFamily="2" charset="0"/>
            </a:endParaRPr>
          </a:p>
          <a:p>
            <a:endParaRPr lang="en-US"/>
          </a:p>
        </p:txBody>
      </p:sp>
      <p:sp>
        <p:nvSpPr>
          <p:cNvPr id="4" name="Slide Number Placeholder 3"/>
          <p:cNvSpPr>
            <a:spLocks noGrp="1"/>
          </p:cNvSpPr>
          <p:nvPr>
            <p:ph type="sldNum" sz="quarter" idx="10"/>
          </p:nvPr>
        </p:nvSpPr>
        <p:spPr/>
        <p:txBody>
          <a:bodyPr/>
          <a:lstStyle/>
          <a:p>
            <a:fld id="{F498EAA2-5106-4C26-838C-D77D6BA9C9C5}" type="slidenum">
              <a:rPr lang="en-US" smtClean="0"/>
              <a:t>20</a:t>
            </a:fld>
            <a:endParaRPr lang="en-US"/>
          </a:p>
        </p:txBody>
      </p:sp>
    </p:spTree>
    <p:extLst>
      <p:ext uri="{BB962C8B-B14F-4D97-AF65-F5344CB8AC3E}">
        <p14:creationId xmlns:p14="http://schemas.microsoft.com/office/powerpoint/2010/main" val="3252420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cs typeface="Calibri"/>
              </a:rPr>
              <a:t>Section Time – 10 minutes</a:t>
            </a:r>
          </a:p>
          <a:p>
            <a:pPr>
              <a:defRPr/>
            </a:pPr>
            <a:r>
              <a:rPr lang="en-US" b="1">
                <a:cs typeface="Calibri"/>
              </a:rPr>
              <a:t>Speaker </a:t>
            </a:r>
            <a:r>
              <a:rPr lang="en-US">
                <a:cs typeface="Calibri"/>
              </a:rPr>
              <a:t>– </a:t>
            </a:r>
            <a:r>
              <a:rPr lang="en-US" sz="1800" b="0" i="0">
                <a:solidFill>
                  <a:srgbClr val="000000"/>
                </a:solidFill>
                <a:effectLst/>
                <a:latin typeface="Franklin Gothic Book"/>
              </a:rPr>
              <a:t>Organization Leader/Sponsor of Birkman Enterprise  </a:t>
            </a:r>
          </a:p>
          <a:p>
            <a:pPr marL="171450" indent="-171450">
              <a:buFont typeface="Arial" panose="020B0604020202020204" pitchFamily="34" charset="0"/>
              <a:buChar char="•"/>
              <a:defRPr/>
            </a:pPr>
            <a:r>
              <a:rPr lang="en-US">
                <a:cs typeface="Calibri"/>
              </a:rPr>
              <a:t>Welcome the Champions and thank them for joining you. Introduce yourself and the Birkman Implementation Specialist</a:t>
            </a:r>
          </a:p>
          <a:p>
            <a:pPr marL="171450" indent="-171450">
              <a:buFont typeface="Arial" panose="020B0604020202020204" pitchFamily="34" charset="0"/>
              <a:buChar char="•"/>
              <a:defRPr/>
            </a:pPr>
            <a:r>
              <a:rPr lang="en-US">
                <a:cs typeface="Calibri"/>
              </a:rPr>
              <a:t>Explain that the purpose of the workshop is to introduce the Champions to Birkman Enterprise, explain the importance of their role in the success of implementing it at the organization and “activate" them to bring the Birkman experience to life within the organization using the MyBirkman platform and tools and resources.</a:t>
            </a: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a:solidFill>
                <a:schemeClr val="bg1"/>
              </a:solidFill>
              <a:latin typeface="Work Sans" pitchFamily="2" charset="0"/>
            </a:endParaRPr>
          </a:p>
          <a:p>
            <a:endParaRPr lang="en-US">
              <a:solidFill>
                <a:schemeClr val="bg1"/>
              </a:solidFill>
              <a:ea typeface="Calibri"/>
              <a:cs typeface="Calibri"/>
            </a:endParaRPr>
          </a:p>
        </p:txBody>
      </p:sp>
      <p:sp>
        <p:nvSpPr>
          <p:cNvPr id="4" name="Slide Number Placeholder 3"/>
          <p:cNvSpPr>
            <a:spLocks noGrp="1"/>
          </p:cNvSpPr>
          <p:nvPr>
            <p:ph type="sldNum" sz="quarter" idx="5"/>
          </p:nvPr>
        </p:nvSpPr>
        <p:spPr/>
        <p:txBody>
          <a:bodyPr/>
          <a:lstStyle/>
          <a:p>
            <a:fld id="{63CC9B37-9F3C-49DB-9B71-2621112B5886}" type="slidenum">
              <a:rPr lang="en-US"/>
              <a:t>3</a:t>
            </a:fld>
            <a:endParaRPr lang="en-US"/>
          </a:p>
        </p:txBody>
      </p:sp>
    </p:spTree>
    <p:extLst>
      <p:ext uri="{BB962C8B-B14F-4D97-AF65-F5344CB8AC3E}">
        <p14:creationId xmlns:p14="http://schemas.microsoft.com/office/powerpoint/2010/main" val="1561290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practice!</a:t>
            </a:r>
          </a:p>
          <a:p>
            <a:endParaRPr lang="en-US" dirty="0"/>
          </a:p>
          <a:p>
            <a:endParaRPr lang="en-US" dirty="0"/>
          </a:p>
        </p:txBody>
      </p:sp>
      <p:sp>
        <p:nvSpPr>
          <p:cNvPr id="4" name="Slide Number Placeholder 3"/>
          <p:cNvSpPr>
            <a:spLocks noGrp="1"/>
          </p:cNvSpPr>
          <p:nvPr>
            <p:ph type="sldNum" sz="quarter" idx="5"/>
          </p:nvPr>
        </p:nvSpPr>
        <p:spPr/>
        <p:txBody>
          <a:bodyPr/>
          <a:lstStyle/>
          <a:p>
            <a:fld id="{4615FA84-E482-49A4-8147-B0917E76742D}" type="slidenum">
              <a:rPr lang="en-US" smtClean="0"/>
              <a:t>21</a:t>
            </a:fld>
            <a:endParaRPr lang="en-US"/>
          </a:p>
        </p:txBody>
      </p:sp>
    </p:spTree>
    <p:extLst>
      <p:ext uri="{BB962C8B-B14F-4D97-AF65-F5344CB8AC3E}">
        <p14:creationId xmlns:p14="http://schemas.microsoft.com/office/powerpoint/2010/main" val="489759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Breakout Group Activity. </a:t>
            </a:r>
          </a:p>
          <a:p>
            <a:r>
              <a:rPr lang="en-US" b="1" dirty="0"/>
              <a:t>Time:</a:t>
            </a:r>
            <a:r>
              <a:rPr lang="en-US" dirty="0"/>
              <a:t> 5 minutes + 5 minute debrief</a:t>
            </a:r>
          </a:p>
          <a:p>
            <a:endParaRPr lang="en-US" dirty="0"/>
          </a:p>
          <a:p>
            <a:r>
              <a:rPr lang="en-US" i="0" dirty="0">
                <a:solidFill>
                  <a:schemeClr val="bg1"/>
                </a:solidFill>
                <a:latin typeface="Work Sans" pitchFamily="2" charset="0"/>
              </a:rPr>
              <a:t>Represent your color! I’d love to hear from one of each of the colors:</a:t>
            </a:r>
          </a:p>
          <a:p>
            <a:r>
              <a:rPr lang="en-US" i="1" dirty="0">
                <a:solidFill>
                  <a:schemeClr val="bg1"/>
                </a:solidFill>
                <a:latin typeface="Work Sans" pitchFamily="2" charset="0"/>
              </a:rPr>
              <a:t>How does your Usual Behavior reflect the strengths you bring to your role on your team?</a:t>
            </a:r>
          </a:p>
          <a:p>
            <a:pPr marL="742950" lvl="1" indent="-285750">
              <a:buFont typeface="Arial" panose="020B0604020202020204" pitchFamily="34" charset="0"/>
              <a:buChar char="•"/>
            </a:pPr>
            <a:r>
              <a:rPr lang="en-US" dirty="0"/>
              <a:t>EXAMPLE:  If a person has a YELLOW Usual Behavior and is working in HR, they might say that their attention to detail and detachment from emotions can be a strength in their role by creating policies and working objectively with tough situations. </a:t>
            </a:r>
          </a:p>
          <a:p>
            <a:pPr marL="0" indent="0">
              <a:buFont typeface="+mj-lt"/>
              <a:buNone/>
            </a:pPr>
            <a:endParaRPr lang="en-US" dirty="0"/>
          </a:p>
          <a:p>
            <a:pPr marL="0" indent="0">
              <a:buFont typeface="+mj-lt"/>
              <a:buNone/>
            </a:pPr>
            <a:r>
              <a:rPr lang="en-US" dirty="0"/>
              <a:t>How you might use Team Map:</a:t>
            </a:r>
          </a:p>
          <a:p>
            <a:pPr marL="228600" indent="-228600">
              <a:buFont typeface="+mj-lt"/>
              <a:buAutoNum type="arabicPeriod"/>
            </a:pPr>
            <a:r>
              <a:rPr lang="en-US" dirty="0"/>
              <a:t>Obviously it’s a good idea to take a look or even </a:t>
            </a:r>
            <a:r>
              <a:rPr lang="en-US" b="1" dirty="0"/>
              <a:t>print it out for the teams you most often work with. </a:t>
            </a:r>
          </a:p>
          <a:p>
            <a:pPr marL="228600" indent="-228600">
              <a:buFont typeface="+mj-lt"/>
              <a:buAutoNum type="arabicPeriod"/>
            </a:pPr>
            <a:r>
              <a:rPr lang="en-US" b="1" dirty="0"/>
              <a:t>Special projects or making decisions</a:t>
            </a:r>
            <a:r>
              <a:rPr lang="en-US" dirty="0"/>
              <a:t>, look for your holes- you don’t necessarily need to find a color representative, but you can consider the topic from the vantage point from the missing color. “put on the hat”</a:t>
            </a:r>
          </a:p>
          <a:p>
            <a:pPr marL="228600" indent="-228600">
              <a:buFont typeface="+mj-lt"/>
              <a:buAutoNum type="arabicPeriod"/>
            </a:pPr>
            <a:r>
              <a:rPr lang="en-US" dirty="0"/>
              <a:t>When doing some of the activities in </a:t>
            </a:r>
            <a:r>
              <a:rPr lang="en-US" dirty="0" err="1"/>
              <a:t>MyBirkman</a:t>
            </a:r>
            <a:r>
              <a:rPr lang="en-US" dirty="0"/>
              <a:t> “Action” page, reference the team map</a:t>
            </a:r>
          </a:p>
          <a:p>
            <a:pPr marL="228600" indent="-228600">
              <a:buFont typeface="+mj-lt"/>
              <a:buAutoNum type="arabicPeriod"/>
            </a:pP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15FA84-E482-49A4-8147-B0917E7674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6719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a:t>Speaker </a:t>
            </a:r>
            <a:r>
              <a:rPr lang="en-US"/>
              <a:t>– </a:t>
            </a:r>
            <a:r>
              <a:rPr lang="en-US" err="1"/>
              <a:t>Birkman</a:t>
            </a:r>
            <a:r>
              <a:rPr lang="en-US"/>
              <a:t> Implementation Specialist </a:t>
            </a:r>
          </a:p>
          <a:p>
            <a:endParaRPr lang="en-US"/>
          </a:p>
          <a:p>
            <a:pPr algn="l" rtl="0" fontAlgn="base"/>
            <a:r>
              <a:rPr lang="en-US" b="0" i="0" u="none" strike="noStrike">
                <a:solidFill>
                  <a:srgbClr val="000000"/>
                </a:solidFill>
                <a:effectLst/>
                <a:highlight>
                  <a:srgbClr val="F5F5F5"/>
                </a:highlight>
                <a:latin typeface="Calibri" panose="020F0502020204030204" pitchFamily="34" charset="0"/>
              </a:rPr>
              <a:t>Let’s take a look at our next layer:  Needs</a:t>
            </a:r>
            <a:r>
              <a:rPr lang="en-US" b="0" i="0">
                <a:solidFill>
                  <a:srgbClr val="444444"/>
                </a:solidFill>
                <a:effectLst/>
                <a:highlight>
                  <a:srgbClr val="F5F5F5"/>
                </a:highlight>
                <a:latin typeface="Calibri" panose="020F0502020204030204" pitchFamily="34" charset="0"/>
              </a:rPr>
              <a:t>​</a:t>
            </a:r>
          </a:p>
          <a:p>
            <a:pPr algn="l" rtl="0" fontAlgn="base"/>
            <a:r>
              <a:rPr lang="en-US" b="0" i="0">
                <a:solidFill>
                  <a:srgbClr val="444444"/>
                </a:solidFill>
                <a:effectLst/>
                <a:highlight>
                  <a:srgbClr val="F5F5F5"/>
                </a:highlight>
                <a:latin typeface="Calibri" panose="020F0502020204030204" pitchFamily="34" charset="0"/>
              </a:rPr>
              <a:t>​</a:t>
            </a:r>
          </a:p>
          <a:p>
            <a:pPr algn="l" rtl="0" fontAlgn="base"/>
            <a:r>
              <a:rPr lang="en-US" b="0" i="0" u="none" strike="noStrike">
                <a:solidFill>
                  <a:srgbClr val="000000"/>
                </a:solidFill>
                <a:effectLst/>
                <a:highlight>
                  <a:srgbClr val="F5F5F5"/>
                </a:highlight>
                <a:latin typeface="Calibri" panose="020F0502020204030204" pitchFamily="34" charset="0"/>
              </a:rPr>
              <a:t>The Circle reveals the environments or interactions with others that allow you to feel most comfortable.</a:t>
            </a:r>
            <a:r>
              <a:rPr lang="en-US" b="0" i="0">
                <a:solidFill>
                  <a:srgbClr val="444444"/>
                </a:solidFill>
                <a:effectLst/>
                <a:highlight>
                  <a:srgbClr val="F5F5F5"/>
                </a:highlight>
                <a:latin typeface="Calibri" panose="020F0502020204030204" pitchFamily="34" charset="0"/>
              </a:rPr>
              <a:t>​</a:t>
            </a:r>
          </a:p>
          <a:p>
            <a:pPr marL="285750" indent="-285750" algn="l" rtl="0" fontAlgn="base">
              <a:buFont typeface="Arial" panose="020B0604020202020204" pitchFamily="34" charset="0"/>
              <a:buChar char="•"/>
            </a:pPr>
            <a:r>
              <a:rPr lang="en-US" sz="1800" b="0" i="0" u="none" strike="noStrike">
                <a:solidFill>
                  <a:srgbClr val="000000"/>
                </a:solidFill>
                <a:effectLst/>
                <a:highlight>
                  <a:srgbClr val="F5F5F5"/>
                </a:highlight>
                <a:latin typeface="Calibri" panose="020F0502020204030204" pitchFamily="34" charset="0"/>
              </a:rPr>
              <a:t>Needs are the expectations of people and the environment around you.</a:t>
            </a:r>
            <a:r>
              <a:rPr lang="en-US" sz="1800" b="0" i="0">
                <a:solidFill>
                  <a:srgbClr val="444444"/>
                </a:solidFill>
                <a:effectLst/>
                <a:highlight>
                  <a:srgbClr val="F5F5F5"/>
                </a:highlight>
                <a:latin typeface="Calibri" panose="020F0502020204030204" pitchFamily="34" charset="0"/>
              </a:rPr>
              <a:t>​</a:t>
            </a:r>
            <a:endParaRPr lang="en-US" sz="1800" b="0" i="0">
              <a:solidFill>
                <a:srgbClr val="444444"/>
              </a:solidFill>
              <a:effectLst/>
              <a:highlight>
                <a:srgbClr val="F5F5F5"/>
              </a:highlight>
              <a:latin typeface="Arial" panose="020B0604020202020204" pitchFamily="34" charset="0"/>
            </a:endParaRPr>
          </a:p>
          <a:p>
            <a:pPr marL="285750" indent="-285750" algn="l" rtl="0" fontAlgn="base">
              <a:buFont typeface="Arial" panose="020B0604020202020204" pitchFamily="34" charset="0"/>
              <a:buChar char="•"/>
            </a:pPr>
            <a:r>
              <a:rPr lang="en-US" sz="1800" b="0" i="0" u="none" strike="noStrike">
                <a:solidFill>
                  <a:srgbClr val="000000"/>
                </a:solidFill>
                <a:effectLst/>
                <a:highlight>
                  <a:srgbClr val="F5F5F5"/>
                </a:highlight>
                <a:latin typeface="Calibri" panose="020F0502020204030204" pitchFamily="34" charset="0"/>
              </a:rPr>
              <a:t>The support you require to feel your best</a:t>
            </a:r>
            <a:r>
              <a:rPr lang="en-US" sz="1800" b="0" i="0">
                <a:solidFill>
                  <a:srgbClr val="444444"/>
                </a:solidFill>
                <a:effectLst/>
                <a:highlight>
                  <a:srgbClr val="F5F5F5"/>
                </a:highlight>
                <a:latin typeface="Calibri" panose="020F0502020204030204" pitchFamily="34" charset="0"/>
              </a:rPr>
              <a:t>​ and do your best</a:t>
            </a:r>
            <a:endParaRPr lang="en-US" sz="1800" b="0" i="0">
              <a:solidFill>
                <a:srgbClr val="444444"/>
              </a:solidFill>
              <a:effectLst/>
              <a:highlight>
                <a:srgbClr val="F5F5F5"/>
              </a:highlight>
              <a:latin typeface="Arial" panose="020B0604020202020204" pitchFamily="34" charset="0"/>
            </a:endParaRPr>
          </a:p>
          <a:p>
            <a:pPr marL="285750" indent="-285750" algn="l" rtl="0" fontAlgn="base">
              <a:buFont typeface="Arial" panose="020B0604020202020204" pitchFamily="34" charset="0"/>
              <a:buChar char="•"/>
            </a:pPr>
            <a:r>
              <a:rPr lang="en-US" sz="1800" b="0" i="0" u="none" strike="noStrike">
                <a:solidFill>
                  <a:srgbClr val="000000"/>
                </a:solidFill>
                <a:effectLst/>
                <a:highlight>
                  <a:srgbClr val="F5F5F5"/>
                </a:highlight>
                <a:latin typeface="Calibri" panose="020F0502020204030204" pitchFamily="34" charset="0"/>
              </a:rPr>
              <a:t>Key motivators</a:t>
            </a:r>
            <a:r>
              <a:rPr lang="en-US" sz="1800" b="0" i="0">
                <a:solidFill>
                  <a:srgbClr val="444444"/>
                </a:solidFill>
                <a:effectLst/>
                <a:highlight>
                  <a:srgbClr val="F5F5F5"/>
                </a:highlight>
                <a:latin typeface="Calibri" panose="020F0502020204030204" pitchFamily="34" charset="0"/>
              </a:rPr>
              <a:t>​- </a:t>
            </a:r>
            <a:r>
              <a:rPr lang="en-US" sz="1800" b="1" i="0">
                <a:solidFill>
                  <a:srgbClr val="444444"/>
                </a:solidFill>
                <a:effectLst/>
                <a:highlight>
                  <a:srgbClr val="F5F5F5"/>
                </a:highlight>
                <a:latin typeface="Calibri" panose="020F0502020204030204" pitchFamily="34" charset="0"/>
              </a:rPr>
              <a:t>when your needs are met, you’re able to show up in your best “usual” behavior style.</a:t>
            </a:r>
            <a:endParaRPr lang="en-US" sz="1800" b="1" i="0">
              <a:solidFill>
                <a:srgbClr val="444444"/>
              </a:solidFill>
              <a:effectLst/>
              <a:highlight>
                <a:srgbClr val="F5F5F5"/>
              </a:highlight>
              <a:latin typeface="Arial" panose="020B0604020202020204" pitchFamily="34" charset="0"/>
            </a:endParaRPr>
          </a:p>
          <a:p>
            <a:pPr marL="285750" indent="-285750" algn="l" rtl="0" fontAlgn="base">
              <a:buFont typeface="Arial" panose="020B0604020202020204" pitchFamily="34" charset="0"/>
              <a:buChar char="•"/>
            </a:pPr>
            <a:r>
              <a:rPr lang="en-US" sz="1800" b="0" i="0" u="none" strike="noStrike">
                <a:solidFill>
                  <a:srgbClr val="000000"/>
                </a:solidFill>
                <a:effectLst/>
                <a:highlight>
                  <a:srgbClr val="F5F5F5"/>
                </a:highlight>
                <a:latin typeface="Calibri" panose="020F0502020204030204" pitchFamily="34" charset="0"/>
              </a:rPr>
              <a:t>Invisible to others</a:t>
            </a:r>
            <a:r>
              <a:rPr lang="en-US" sz="1800" b="0" i="0">
                <a:solidFill>
                  <a:srgbClr val="444444"/>
                </a:solidFill>
                <a:effectLst/>
                <a:highlight>
                  <a:srgbClr val="F5F5F5"/>
                </a:highlight>
                <a:latin typeface="Calibri" panose="020F0502020204030204" pitchFamily="34" charset="0"/>
              </a:rPr>
              <a:t>​</a:t>
            </a:r>
            <a:endParaRPr lang="en-US" sz="1800" b="0" i="0">
              <a:solidFill>
                <a:srgbClr val="444444"/>
              </a:solidFill>
              <a:effectLst/>
              <a:highlight>
                <a:srgbClr val="F5F5F5"/>
              </a:highlight>
              <a:latin typeface="Arial" panose="020B0604020202020204" pitchFamily="34" charset="0"/>
            </a:endParaRPr>
          </a:p>
          <a:p>
            <a:pPr marL="285750" indent="-285750" algn="l" rtl="0" fontAlgn="base">
              <a:buFont typeface="Arial" panose="020B0604020202020204" pitchFamily="34" charset="0"/>
              <a:buChar char="•"/>
            </a:pPr>
            <a:r>
              <a:rPr lang="en-US" sz="1800" b="0" i="0" u="none" strike="noStrike">
                <a:solidFill>
                  <a:srgbClr val="000000"/>
                </a:solidFill>
                <a:effectLst/>
                <a:highlight>
                  <a:srgbClr val="F5F5F5"/>
                </a:highlight>
                <a:latin typeface="Calibri" panose="020F0502020204030204" pitchFamily="34" charset="0"/>
              </a:rPr>
              <a:t>The way you act (Usual Behavior) is not necessarily how you want to be treated. We cannot predict the expectations or Needs of others based on the behavior we see. </a:t>
            </a:r>
          </a:p>
          <a:p>
            <a:pPr marL="285750" indent="-285750" algn="l" rtl="0" fontAlgn="base">
              <a:buFont typeface="Arial" panose="020B0604020202020204" pitchFamily="34" charset="0"/>
              <a:buChar char="•"/>
            </a:pPr>
            <a:r>
              <a:rPr lang="en-US" sz="1800" b="1" i="0" u="none" strike="noStrike" err="1">
                <a:solidFill>
                  <a:srgbClr val="000000"/>
                </a:solidFill>
                <a:effectLst/>
                <a:highlight>
                  <a:srgbClr val="F5F5F5"/>
                </a:highlight>
                <a:latin typeface="Calibri" panose="020F0502020204030204" pitchFamily="34" charset="0"/>
              </a:rPr>
              <a:t>Birkman</a:t>
            </a:r>
            <a:r>
              <a:rPr lang="en-US" sz="1800" b="1" i="0" u="none" strike="noStrike">
                <a:solidFill>
                  <a:srgbClr val="000000"/>
                </a:solidFill>
                <a:effectLst/>
                <a:highlight>
                  <a:srgbClr val="F5F5F5"/>
                </a:highlight>
                <a:latin typeface="Calibri" panose="020F0502020204030204" pitchFamily="34" charset="0"/>
              </a:rPr>
              <a:t> would say that if you based what someone expects on their Usual Behavior you would be wrong almost 70% of the time. </a:t>
            </a:r>
            <a:r>
              <a:rPr lang="en-US" sz="1800" b="1" i="0">
                <a:solidFill>
                  <a:srgbClr val="444444"/>
                </a:solidFill>
                <a:effectLst/>
                <a:highlight>
                  <a:srgbClr val="F5F5F5"/>
                </a:highlight>
                <a:latin typeface="Calibri" panose="020F0502020204030204" pitchFamily="34" charset="0"/>
              </a:rPr>
              <a:t>​</a:t>
            </a:r>
            <a:endParaRPr lang="en-US" sz="1800" b="1" i="0">
              <a:solidFill>
                <a:srgbClr val="444444"/>
              </a:solidFill>
              <a:effectLst/>
              <a:highlight>
                <a:srgbClr val="F5F5F5"/>
              </a:highlight>
              <a:latin typeface="Arial" panose="020B0604020202020204" pitchFamily="34" charset="0"/>
            </a:endParaRPr>
          </a:p>
          <a:p>
            <a:pPr algn="l" rtl="0" fontAlgn="base"/>
            <a:r>
              <a:rPr lang="en-US" b="0" i="0">
                <a:solidFill>
                  <a:srgbClr val="444444"/>
                </a:solidFill>
                <a:effectLst/>
                <a:highlight>
                  <a:srgbClr val="F5F5F5"/>
                </a:highlight>
                <a:latin typeface="Calibri" panose="020F0502020204030204" pitchFamily="34" charset="0"/>
              </a:rPr>
              <a:t>​</a:t>
            </a:r>
          </a:p>
          <a:p>
            <a:endParaRPr lang="en-US"/>
          </a:p>
        </p:txBody>
      </p:sp>
      <p:sp>
        <p:nvSpPr>
          <p:cNvPr id="4" name="Slide Number Placeholder 3"/>
          <p:cNvSpPr>
            <a:spLocks noGrp="1"/>
          </p:cNvSpPr>
          <p:nvPr>
            <p:ph type="sldNum" sz="quarter" idx="10"/>
          </p:nvPr>
        </p:nvSpPr>
        <p:spPr/>
        <p:txBody>
          <a:bodyPr/>
          <a:lstStyle/>
          <a:p>
            <a:fld id="{F498EAA2-5106-4C26-838C-D77D6BA9C9C5}" type="slidenum">
              <a:rPr lang="en-US" smtClean="0"/>
              <a:t>23</a:t>
            </a:fld>
            <a:endParaRPr lang="en-US"/>
          </a:p>
        </p:txBody>
      </p:sp>
    </p:spTree>
    <p:extLst>
      <p:ext uri="{BB962C8B-B14F-4D97-AF65-F5344CB8AC3E}">
        <p14:creationId xmlns:p14="http://schemas.microsoft.com/office/powerpoint/2010/main" val="620058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a:t>
            </a:r>
            <a:r>
              <a:rPr lang="en-US" err="1"/>
              <a:t>Birkman</a:t>
            </a:r>
            <a:r>
              <a:rPr lang="en-US"/>
              <a:t> Implementation Specialist </a:t>
            </a:r>
          </a:p>
          <a:p>
            <a:endParaRPr lang="en-US"/>
          </a:p>
          <a:p>
            <a:r>
              <a:rPr lang="en-US" b="1"/>
              <a:t>Humans need water, but we don’t truly feel this need until it goes unfulfilled</a:t>
            </a:r>
            <a:r>
              <a:rPr lang="en-US"/>
              <a:t>.  This same thing is true for people when I think about our personality Needs. </a:t>
            </a:r>
            <a:endParaRPr lang="en-US">
              <a:cs typeface="Calibri" panose="020F0502020204030204"/>
            </a:endParaRPr>
          </a:p>
          <a:p>
            <a:endParaRPr lang="en-US"/>
          </a:p>
          <a:p>
            <a:r>
              <a:rPr lang="en-US"/>
              <a:t>For some people, one of their personality Needs could be that they need time alone. For these folks, having time either by themselves or with a very small group of one to two people allows them to refuel and recharge. </a:t>
            </a:r>
          </a:p>
          <a:p>
            <a:endParaRPr lang="en-US"/>
          </a:p>
          <a:p>
            <a:r>
              <a:rPr lang="en-US"/>
              <a:t>However, they likely don’t think about the fact that they need time alone until they’ve had too much social interaction. </a:t>
            </a:r>
            <a:endParaRPr lang="en-US">
              <a:cs typeface="Calibri"/>
            </a:endParaRPr>
          </a:p>
        </p:txBody>
      </p:sp>
      <p:sp>
        <p:nvSpPr>
          <p:cNvPr id="4" name="Slide Number Placeholder 3"/>
          <p:cNvSpPr>
            <a:spLocks noGrp="1"/>
          </p:cNvSpPr>
          <p:nvPr>
            <p:ph type="sldNum" sz="quarter" idx="5"/>
          </p:nvPr>
        </p:nvSpPr>
        <p:spPr/>
        <p:txBody>
          <a:bodyPr/>
          <a:lstStyle/>
          <a:p>
            <a:fld id="{4615FA84-E482-49A4-8147-B0917E76742D}" type="slidenum">
              <a:rPr lang="en-US" smtClean="0"/>
              <a:t>24</a:t>
            </a:fld>
            <a:endParaRPr lang="en-US"/>
          </a:p>
        </p:txBody>
      </p:sp>
    </p:spTree>
    <p:extLst>
      <p:ext uri="{BB962C8B-B14F-4D97-AF65-F5344CB8AC3E}">
        <p14:creationId xmlns:p14="http://schemas.microsoft.com/office/powerpoint/2010/main" val="542519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a:t>Speaker </a:t>
            </a:r>
            <a:r>
              <a:rPr lang="en-US"/>
              <a:t>–</a:t>
            </a:r>
            <a:r>
              <a:rPr lang="en-US" err="1"/>
              <a:t>Birkman</a:t>
            </a:r>
            <a:r>
              <a:rPr lang="en-US"/>
              <a:t> Implementation Specialist </a:t>
            </a:r>
          </a:p>
          <a:p>
            <a:endParaRPr lang="en-US"/>
          </a:p>
          <a:p>
            <a:pPr algn="l" rtl="0" fontAlgn="base"/>
            <a:r>
              <a:rPr lang="en-US" b="0" i="0" u="none" strike="noStrike">
                <a:solidFill>
                  <a:srgbClr val="000000"/>
                </a:solidFill>
                <a:effectLst/>
                <a:highlight>
                  <a:srgbClr val="F5F5F5"/>
                </a:highlight>
                <a:latin typeface="Calibri" panose="020F0502020204030204" pitchFamily="34" charset="0"/>
              </a:rPr>
              <a:t>Let’s a minute to read through each color. What do Needs look like for each color?</a:t>
            </a:r>
            <a:r>
              <a:rPr lang="en-US" b="0" i="0">
                <a:solidFill>
                  <a:srgbClr val="444444"/>
                </a:solidFill>
                <a:effectLst/>
                <a:highlight>
                  <a:srgbClr val="F5F5F5"/>
                </a:highlight>
                <a:latin typeface="Calibri" panose="020F0502020204030204" pitchFamily="34" charset="0"/>
              </a:rPr>
              <a:t>​</a:t>
            </a:r>
          </a:p>
          <a:p>
            <a:pPr algn="l" rtl="0" fontAlgn="base"/>
            <a:r>
              <a:rPr lang="en-US" b="0" i="0">
                <a:solidFill>
                  <a:srgbClr val="444444"/>
                </a:solidFill>
                <a:effectLst/>
                <a:highlight>
                  <a:srgbClr val="F5F5F5"/>
                </a:highlight>
                <a:latin typeface="Calibri" panose="020F0502020204030204" pitchFamily="34" charset="0"/>
              </a:rPr>
              <a:t>​</a:t>
            </a:r>
          </a:p>
          <a:p>
            <a:pPr marL="171450" indent="-171450" algn="l" rtl="0" fontAlgn="base">
              <a:buFont typeface="Arial" panose="020B0604020202020204" pitchFamily="34" charset="0"/>
              <a:buChar char="•"/>
            </a:pPr>
            <a:r>
              <a:rPr lang="en-US" b="0" i="0" u="none" strike="noStrike">
                <a:solidFill>
                  <a:srgbClr val="000000"/>
                </a:solidFill>
                <a:effectLst/>
                <a:highlight>
                  <a:srgbClr val="F5F5F5"/>
                </a:highlight>
                <a:latin typeface="Calibri" panose="020F0502020204030204" pitchFamily="34" charset="0"/>
              </a:rPr>
              <a:t>For people with Red Needs, they expect direct authority, an outlet for energy, and clear-cut solutions.</a:t>
            </a:r>
            <a:r>
              <a:rPr lang="en-US" b="0" i="0">
                <a:solidFill>
                  <a:srgbClr val="444444"/>
                </a:solidFill>
                <a:effectLst/>
                <a:highlight>
                  <a:srgbClr val="F5F5F5"/>
                </a:highlight>
                <a:latin typeface="Calibri" panose="020F0502020204030204" pitchFamily="34" charset="0"/>
              </a:rPr>
              <a:t>​</a:t>
            </a:r>
          </a:p>
          <a:p>
            <a:pPr marL="171450" indent="-171450" algn="l" rtl="0" fontAlgn="base">
              <a:buFont typeface="Arial" panose="020B0604020202020204" pitchFamily="34" charset="0"/>
              <a:buChar char="•"/>
            </a:pPr>
            <a:r>
              <a:rPr lang="en-US" b="0" i="0" u="none" strike="noStrike">
                <a:solidFill>
                  <a:srgbClr val="000000"/>
                </a:solidFill>
                <a:effectLst/>
                <a:highlight>
                  <a:srgbClr val="F5F5F5"/>
                </a:highlight>
                <a:latin typeface="Calibri" panose="020F0502020204030204" pitchFamily="34" charset="0"/>
              </a:rPr>
              <a:t>Those with Green Needs, expect competition, group interaction, and flexible, varied activities. </a:t>
            </a:r>
            <a:r>
              <a:rPr lang="en-US" b="0" i="0">
                <a:solidFill>
                  <a:srgbClr val="444444"/>
                </a:solidFill>
                <a:effectLst/>
                <a:highlight>
                  <a:srgbClr val="F5F5F5"/>
                </a:highlight>
                <a:latin typeface="Calibri" panose="020F0502020204030204" pitchFamily="34" charset="0"/>
              </a:rPr>
              <a:t>​</a:t>
            </a:r>
          </a:p>
          <a:p>
            <a:pPr marL="171450" indent="-171450" algn="l" rtl="0" fontAlgn="base">
              <a:buFont typeface="Arial" panose="020B0604020202020204" pitchFamily="34" charset="0"/>
              <a:buChar char="•"/>
            </a:pPr>
            <a:r>
              <a:rPr lang="en-US" b="0" i="0" u="none" strike="noStrike">
                <a:solidFill>
                  <a:srgbClr val="000000"/>
                </a:solidFill>
                <a:effectLst/>
                <a:highlight>
                  <a:srgbClr val="F5F5F5"/>
                </a:highlight>
                <a:latin typeface="Calibri" panose="020F0502020204030204" pitchFamily="34" charset="0"/>
              </a:rPr>
              <a:t>People with Blue Needs expect time to reflect, individual connection, and opportunities to express thoughts, feelings, or concerns.</a:t>
            </a:r>
            <a:r>
              <a:rPr lang="en-US" b="0" i="0">
                <a:solidFill>
                  <a:srgbClr val="444444"/>
                </a:solidFill>
                <a:effectLst/>
                <a:highlight>
                  <a:srgbClr val="F5F5F5"/>
                </a:highlight>
                <a:latin typeface="Calibri" panose="020F0502020204030204" pitchFamily="34" charset="0"/>
              </a:rPr>
              <a:t>​</a:t>
            </a:r>
          </a:p>
          <a:p>
            <a:pPr marL="171450" indent="-171450" algn="l" rtl="0" fontAlgn="base">
              <a:buFont typeface="Arial" panose="020B0604020202020204" pitchFamily="34" charset="0"/>
              <a:buChar char="•"/>
            </a:pPr>
            <a:r>
              <a:rPr lang="en-US" b="0" i="0" u="none" strike="noStrike">
                <a:solidFill>
                  <a:srgbClr val="000000"/>
                </a:solidFill>
                <a:effectLst/>
                <a:highlight>
                  <a:srgbClr val="F5F5F5"/>
                </a:highlight>
                <a:latin typeface="Calibri" panose="020F0502020204030204" pitchFamily="34" charset="0"/>
              </a:rPr>
              <a:t>And those with Yellow Needs expect protection from interruptions, detailed directions, and consistency. </a:t>
            </a:r>
            <a:r>
              <a:rPr lang="en-US" b="0" i="0">
                <a:solidFill>
                  <a:srgbClr val="444444"/>
                </a:solidFill>
                <a:effectLst/>
                <a:highlight>
                  <a:srgbClr val="F5F5F5"/>
                </a:highlight>
                <a:latin typeface="Calibri" panose="020F0502020204030204" pitchFamily="34" charset="0"/>
              </a:rPr>
              <a:t>​</a:t>
            </a:r>
          </a:p>
          <a:p>
            <a:pPr algn="l" rtl="0" fontAlgn="base"/>
            <a:r>
              <a:rPr lang="en-US" b="0" i="0">
                <a:solidFill>
                  <a:srgbClr val="444444"/>
                </a:solidFill>
                <a:effectLst/>
                <a:highlight>
                  <a:srgbClr val="F5F5F5"/>
                </a:highlight>
                <a:latin typeface="Calibri" panose="020F0502020204030204" pitchFamily="34" charset="0"/>
              </a:rPr>
              <a:t>​</a:t>
            </a:r>
          </a:p>
          <a:p>
            <a:endParaRPr lang="en-US"/>
          </a:p>
        </p:txBody>
      </p:sp>
      <p:sp>
        <p:nvSpPr>
          <p:cNvPr id="4" name="Slide Number Placeholder 3"/>
          <p:cNvSpPr>
            <a:spLocks noGrp="1"/>
          </p:cNvSpPr>
          <p:nvPr>
            <p:ph type="sldNum" sz="quarter" idx="10"/>
          </p:nvPr>
        </p:nvSpPr>
        <p:spPr/>
        <p:txBody>
          <a:bodyPr/>
          <a:lstStyle/>
          <a:p>
            <a:fld id="{F498EAA2-5106-4C26-838C-D77D6BA9C9C5}" type="slidenum">
              <a:rPr lang="en-US" smtClean="0"/>
              <a:t>25</a:t>
            </a:fld>
            <a:endParaRPr lang="en-US"/>
          </a:p>
        </p:txBody>
      </p:sp>
    </p:spTree>
    <p:extLst>
      <p:ext uri="{BB962C8B-B14F-4D97-AF65-F5344CB8AC3E}">
        <p14:creationId xmlns:p14="http://schemas.microsoft.com/office/powerpoint/2010/main" val="2669955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Note: </a:t>
            </a:r>
            <a:r>
              <a:rPr lang="en-US" b="0"/>
              <a:t>R</a:t>
            </a:r>
            <a:r>
              <a:rPr lang="en-US" b="0" i="0" u="none" strike="noStrike">
                <a:solidFill>
                  <a:srgbClr val="000000"/>
                </a:solidFill>
                <a:effectLst/>
                <a:highlight>
                  <a:srgbClr val="F5F5F5"/>
                </a:highlight>
                <a:latin typeface="Calibri"/>
                <a:ea typeface="Calibri"/>
                <a:cs typeface="Calibri"/>
              </a:rPr>
              <a:t>ecreate the Breakout rooms for each color.  </a:t>
            </a:r>
            <a:r>
              <a:rPr lang="en-US" b="0" i="0">
                <a:solidFill>
                  <a:srgbClr val="444444"/>
                </a:solidFill>
                <a:effectLst/>
                <a:highlight>
                  <a:srgbClr val="F5F5F5"/>
                </a:highlight>
                <a:latin typeface="Calibri"/>
                <a:ea typeface="Calibri"/>
                <a:cs typeface="Calibri"/>
              </a:rPr>
              <a:t>​</a:t>
            </a:r>
          </a:p>
          <a:p>
            <a:endParaRPr lang="en-US" b="1"/>
          </a:p>
          <a:p>
            <a:r>
              <a:rPr lang="en-US" b="1"/>
              <a:t>Speaker: </a:t>
            </a:r>
            <a:r>
              <a:rPr lang="en-US"/>
              <a:t>Birkman Implementation Specialist </a:t>
            </a:r>
            <a:endParaRPr lang="en-US">
              <a:ea typeface="Calibri"/>
              <a:cs typeface="Calibri"/>
            </a:endParaRPr>
          </a:p>
          <a:p>
            <a:endParaRPr lang="en-US" b="1"/>
          </a:p>
          <a:p>
            <a:r>
              <a:rPr lang="en-US" b="1"/>
              <a:t>Breakout Group Activity. </a:t>
            </a:r>
            <a:endParaRPr lang="en-US" b="1">
              <a:ea typeface="Calibri"/>
              <a:cs typeface="Calibri"/>
            </a:endParaRPr>
          </a:p>
          <a:p>
            <a:r>
              <a:rPr lang="en-US" b="1"/>
              <a:t>Time: </a:t>
            </a:r>
            <a:r>
              <a:rPr lang="en-US"/>
              <a:t>10  minutes breakout + 5 minutes debrief</a:t>
            </a:r>
          </a:p>
          <a:p>
            <a:endParaRPr lang="en-US">
              <a:cs typeface="Calibri"/>
            </a:endParaRPr>
          </a:p>
          <a:p>
            <a:pPr marL="171450" indent="-171450" algn="l" rtl="0" fontAlgn="base">
              <a:buFont typeface="Arial" panose="020B0604020202020204" pitchFamily="34" charset="0"/>
              <a:buChar char="•"/>
            </a:pPr>
            <a:r>
              <a:rPr lang="en-US" b="0" i="0">
                <a:solidFill>
                  <a:srgbClr val="444444"/>
                </a:solidFill>
                <a:effectLst/>
                <a:highlight>
                  <a:srgbClr val="F5F5F5"/>
                </a:highlight>
                <a:latin typeface="Calibri"/>
                <a:ea typeface="Calibri"/>
                <a:cs typeface="Calibri"/>
              </a:rPr>
              <a:t>​Instruct </a:t>
            </a:r>
            <a:r>
              <a:rPr lang="en-US" b="0" i="0" u="none" strike="noStrike">
                <a:solidFill>
                  <a:srgbClr val="000000"/>
                </a:solidFill>
                <a:effectLst/>
                <a:highlight>
                  <a:srgbClr val="F5F5F5"/>
                </a:highlight>
                <a:latin typeface="Calibri"/>
                <a:ea typeface="Calibri"/>
                <a:cs typeface="Calibri"/>
              </a:rPr>
              <a:t>everyone go to the Needs &gt; Shape Your Environment &gt; Feeling Frustrated section of the </a:t>
            </a:r>
            <a:r>
              <a:rPr lang="en-US" b="0" i="0" u="none" strike="noStrike" err="1">
                <a:solidFill>
                  <a:srgbClr val="000000"/>
                </a:solidFill>
                <a:effectLst/>
                <a:highlight>
                  <a:srgbClr val="F5F5F5"/>
                </a:highlight>
                <a:latin typeface="Calibri"/>
                <a:ea typeface="Calibri"/>
                <a:cs typeface="Calibri"/>
              </a:rPr>
              <a:t>MyBirkman</a:t>
            </a:r>
            <a:r>
              <a:rPr lang="en-US" b="0" i="0" u="none" strike="noStrike">
                <a:solidFill>
                  <a:srgbClr val="000000"/>
                </a:solidFill>
                <a:effectLst/>
                <a:highlight>
                  <a:srgbClr val="F5F5F5"/>
                </a:highlight>
                <a:latin typeface="Calibri"/>
                <a:ea typeface="Calibri"/>
                <a:cs typeface="Calibri"/>
              </a:rPr>
              <a:t> Platform.  </a:t>
            </a:r>
            <a:r>
              <a:rPr lang="en-US" b="0" i="0">
                <a:solidFill>
                  <a:srgbClr val="444444"/>
                </a:solidFill>
                <a:effectLst/>
                <a:highlight>
                  <a:srgbClr val="F5F5F5"/>
                </a:highlight>
                <a:latin typeface="Calibri"/>
                <a:ea typeface="Calibri"/>
                <a:cs typeface="Calibri"/>
              </a:rPr>
              <a:t>​</a:t>
            </a:r>
          </a:p>
          <a:p>
            <a:pPr marL="171450" indent="-171450" algn="l" rtl="0" fontAlgn="base">
              <a:buFont typeface="Arial" panose="020B0604020202020204" pitchFamily="34" charset="0"/>
              <a:buChar char="•"/>
            </a:pPr>
            <a:endParaRPr lang="en-US" b="0" i="0">
              <a:solidFill>
                <a:srgbClr val="444444"/>
              </a:solidFill>
              <a:effectLst/>
              <a:highlight>
                <a:srgbClr val="F5F5F5"/>
              </a:highlight>
              <a:latin typeface="Calibri" panose="020F0502020204030204" pitchFamily="34" charset="0"/>
            </a:endParaRPr>
          </a:p>
          <a:p>
            <a:pPr marL="171450" indent="-171450" algn="l" rtl="0" fontAlgn="base">
              <a:buFont typeface="Arial" panose="020B0604020202020204" pitchFamily="34" charset="0"/>
              <a:buChar char="•"/>
            </a:pPr>
            <a:r>
              <a:rPr lang="en-US" b="0" i="0" u="none" strike="noStrike">
                <a:solidFill>
                  <a:srgbClr val="000000"/>
                </a:solidFill>
                <a:effectLst/>
                <a:highlight>
                  <a:srgbClr val="F5F5F5"/>
                </a:highlight>
                <a:latin typeface="Calibri"/>
                <a:ea typeface="Calibri"/>
                <a:cs typeface="Calibri"/>
              </a:rPr>
              <a:t>Everyone will now choose the color of your Circle on the Birkman Map.  </a:t>
            </a:r>
            <a:r>
              <a:rPr lang="en-US" b="0" i="0">
                <a:solidFill>
                  <a:srgbClr val="444444"/>
                </a:solidFill>
                <a:effectLst/>
                <a:highlight>
                  <a:srgbClr val="F5F5F5"/>
                </a:highlight>
                <a:latin typeface="Calibri"/>
                <a:ea typeface="Calibri"/>
                <a:cs typeface="Calibri"/>
              </a:rPr>
              <a:t>​</a:t>
            </a:r>
          </a:p>
          <a:p>
            <a:pPr marL="171450" indent="-171450" algn="l" rtl="0" fontAlgn="base">
              <a:buFont typeface="Arial" panose="020B0604020202020204" pitchFamily="34" charset="0"/>
              <a:buChar char="•"/>
            </a:pPr>
            <a:r>
              <a:rPr lang="en-US" b="0" i="0">
                <a:solidFill>
                  <a:srgbClr val="444444"/>
                </a:solidFill>
                <a:effectLst/>
                <a:highlight>
                  <a:srgbClr val="F5F5F5"/>
                </a:highlight>
                <a:latin typeface="Calibri"/>
                <a:ea typeface="Calibri"/>
                <a:cs typeface="Calibri"/>
              </a:rPr>
              <a:t>​</a:t>
            </a:r>
            <a:r>
              <a:rPr lang="en-US" sz="1800" b="0" i="0" u="none" strike="noStrike">
                <a:solidFill>
                  <a:srgbClr val="000000"/>
                </a:solidFill>
                <a:effectLst/>
                <a:highlight>
                  <a:srgbClr val="F5F5F5"/>
                </a:highlight>
                <a:latin typeface="Calibri"/>
                <a:ea typeface="Calibri"/>
                <a:cs typeface="Calibri"/>
              </a:rPr>
              <a:t>In your group, you are going </a:t>
            </a:r>
            <a:r>
              <a:rPr lang="en-US" sz="1800" b="1" i="0" u="none" strike="noStrike">
                <a:solidFill>
                  <a:srgbClr val="000000"/>
                </a:solidFill>
                <a:effectLst/>
                <a:highlight>
                  <a:srgbClr val="F5F5F5"/>
                </a:highlight>
                <a:latin typeface="Calibri"/>
                <a:ea typeface="Calibri"/>
                <a:cs typeface="Calibri"/>
              </a:rPr>
              <a:t>to complete the following prompt:  It is frustrating when ________ (stressor). It would be helpful if _____ (Needs)</a:t>
            </a:r>
            <a:r>
              <a:rPr lang="en-US" sz="1800" b="1" i="0">
                <a:solidFill>
                  <a:srgbClr val="444444"/>
                </a:solidFill>
                <a:effectLst/>
                <a:highlight>
                  <a:srgbClr val="F5F5F5"/>
                </a:highlight>
                <a:latin typeface="Calibri"/>
                <a:ea typeface="Calibri"/>
                <a:cs typeface="Calibri"/>
              </a:rPr>
              <a:t>​</a:t>
            </a:r>
          </a:p>
          <a:p>
            <a:pPr marL="171450" indent="-171450" algn="l" rtl="0" fontAlgn="base">
              <a:buFont typeface="Arial" panose="020B0604020202020204" pitchFamily="34" charset="0"/>
              <a:buChar char="•"/>
            </a:pPr>
            <a:r>
              <a:rPr lang="en-US" b="0" i="0">
                <a:solidFill>
                  <a:srgbClr val="444444"/>
                </a:solidFill>
                <a:effectLst/>
                <a:highlight>
                  <a:srgbClr val="F5F5F5"/>
                </a:highlight>
                <a:latin typeface="Calibri"/>
                <a:ea typeface="Calibri"/>
                <a:cs typeface="Calibri"/>
              </a:rPr>
              <a:t>​</a:t>
            </a:r>
            <a:r>
              <a:rPr lang="en-US" b="0" i="0" u="none" strike="noStrike">
                <a:solidFill>
                  <a:srgbClr val="000000"/>
                </a:solidFill>
                <a:effectLst/>
                <a:highlight>
                  <a:srgbClr val="F5F5F5"/>
                </a:highlight>
                <a:latin typeface="Calibri"/>
                <a:ea typeface="Calibri"/>
                <a:cs typeface="Calibri"/>
              </a:rPr>
              <a:t>Example: It is frustrating when others ignore my concerns. It would be helpful if instead of brushing them aside, we had a space or time to discuss them.</a:t>
            </a:r>
            <a:r>
              <a:rPr lang="en-US" b="0" i="0">
                <a:solidFill>
                  <a:srgbClr val="444444"/>
                </a:solidFill>
                <a:effectLst/>
                <a:highlight>
                  <a:srgbClr val="F5F5F5"/>
                </a:highlight>
                <a:latin typeface="Calibri"/>
                <a:ea typeface="Calibri"/>
                <a:cs typeface="Calibri"/>
              </a:rPr>
              <a:t>​</a:t>
            </a:r>
          </a:p>
          <a:p>
            <a:pPr marL="171450" indent="-171450" algn="l" rtl="0" fontAlgn="base">
              <a:buFont typeface="Arial" panose="020B0604020202020204" pitchFamily="34" charset="0"/>
              <a:buChar char="•"/>
            </a:pPr>
            <a:r>
              <a:rPr lang="en-US" b="0" i="0">
                <a:solidFill>
                  <a:srgbClr val="444444"/>
                </a:solidFill>
                <a:effectLst/>
                <a:highlight>
                  <a:srgbClr val="F5F5F5"/>
                </a:highlight>
                <a:latin typeface="Calibri"/>
                <a:ea typeface="Calibri"/>
                <a:cs typeface="Calibri"/>
              </a:rPr>
              <a:t>​</a:t>
            </a:r>
            <a:r>
              <a:rPr lang="en-US" b="0" i="0" u="none" strike="noStrike">
                <a:solidFill>
                  <a:srgbClr val="000000"/>
                </a:solidFill>
                <a:effectLst/>
                <a:highlight>
                  <a:srgbClr val="F5F5F5"/>
                </a:highlight>
                <a:latin typeface="Calibri"/>
                <a:ea typeface="Calibri"/>
                <a:cs typeface="Calibri"/>
              </a:rPr>
              <a:t>Remind the groups to select someone to be their spokesperson.  </a:t>
            </a:r>
            <a:r>
              <a:rPr lang="en-US" b="0" i="0">
                <a:solidFill>
                  <a:srgbClr val="444444"/>
                </a:solidFill>
                <a:effectLst/>
                <a:highlight>
                  <a:srgbClr val="F5F5F5"/>
                </a:highlight>
                <a:latin typeface="Calibri"/>
                <a:ea typeface="Calibri"/>
                <a:cs typeface="Calibri"/>
              </a:rPr>
              <a:t>​</a:t>
            </a:r>
          </a:p>
          <a:p>
            <a:pPr marL="0" indent="0" algn="l" rtl="0" fontAlgn="base">
              <a:buFont typeface="Arial" panose="020B0604020202020204" pitchFamily="34" charset="0"/>
              <a:buNone/>
            </a:pPr>
            <a:endParaRPr lang="en-US" b="0" i="0" u="none" strike="noStrike">
              <a:solidFill>
                <a:srgbClr val="444444"/>
              </a:solidFill>
              <a:effectLst/>
              <a:highlight>
                <a:srgbClr val="F5F5F5"/>
              </a:highlight>
              <a:latin typeface="Calibri" panose="020F0502020204030204" pitchFamily="34" charset="0"/>
            </a:endParaRPr>
          </a:p>
          <a:p>
            <a:pPr marL="0" indent="0" algn="l" rtl="0" fontAlgn="base">
              <a:buFont typeface="Arial" panose="020B0604020202020204" pitchFamily="34" charset="0"/>
              <a:buNone/>
            </a:pPr>
            <a:r>
              <a:rPr lang="en-US" b="1" i="0" u="none" strike="noStrike">
                <a:solidFill>
                  <a:srgbClr val="444444"/>
                </a:solidFill>
                <a:effectLst/>
                <a:highlight>
                  <a:srgbClr val="F5F5F5"/>
                </a:highlight>
                <a:latin typeface="Calibri"/>
                <a:ea typeface="Calibri"/>
                <a:cs typeface="Calibri"/>
              </a:rPr>
              <a:t>Ask: </a:t>
            </a:r>
            <a:r>
              <a:rPr lang="en-US" b="0" i="0" u="none" strike="noStrike">
                <a:solidFill>
                  <a:srgbClr val="444444"/>
                </a:solidFill>
                <a:effectLst/>
                <a:highlight>
                  <a:srgbClr val="F5F5F5"/>
                </a:highlight>
                <a:latin typeface="Calibri"/>
                <a:ea typeface="Calibri"/>
                <a:cs typeface="Calibri"/>
              </a:rPr>
              <a:t>E</a:t>
            </a:r>
            <a:r>
              <a:rPr lang="en-US" b="0" i="0" u="none" strike="noStrike">
                <a:solidFill>
                  <a:srgbClr val="000000"/>
                </a:solidFill>
                <a:effectLst/>
                <a:highlight>
                  <a:srgbClr val="F5F5F5"/>
                </a:highlight>
                <a:latin typeface="Calibri"/>
                <a:ea typeface="Calibri"/>
                <a:cs typeface="Calibri"/>
              </a:rPr>
              <a:t>ach group to share their prompts.  </a:t>
            </a:r>
            <a:endParaRPr lang="en-US" b="0" i="0">
              <a:solidFill>
                <a:srgbClr val="444444"/>
              </a:solidFill>
              <a:effectLst/>
              <a:highlight>
                <a:srgbClr val="F5F5F5"/>
              </a:highlight>
              <a:latin typeface="Calibri"/>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615FA84-E482-49A4-8147-B0917E76742D}" type="slidenum">
              <a:rPr lang="en-US" smtClean="0"/>
              <a:t>26</a:t>
            </a:fld>
            <a:endParaRPr lang="en-US"/>
          </a:p>
        </p:txBody>
      </p:sp>
    </p:spTree>
    <p:extLst>
      <p:ext uri="{BB962C8B-B14F-4D97-AF65-F5344CB8AC3E}">
        <p14:creationId xmlns:p14="http://schemas.microsoft.com/office/powerpoint/2010/main" val="441031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Breakout Group Activity. </a:t>
            </a:r>
          </a:p>
          <a:p>
            <a:r>
              <a:rPr lang="en-US" b="1" dirty="0"/>
              <a:t>Time: </a:t>
            </a:r>
            <a:r>
              <a:rPr lang="en-US" dirty="0"/>
              <a:t>10  minutes + 5  minute debrief</a:t>
            </a:r>
          </a:p>
          <a:p>
            <a:endParaRPr lang="en-US" dirty="0">
              <a:ea typeface="Calibri"/>
              <a:cs typeface="Calibri"/>
            </a:endParaRPr>
          </a:p>
          <a:p>
            <a:pPr marL="171450" marR="0" lvl="0" indent="-171450" fontAlgn="auto">
              <a:lnSpc>
                <a:spcPct val="100000"/>
              </a:lnSpc>
              <a:spcBef>
                <a:spcPts val="0"/>
              </a:spcBef>
              <a:spcAft>
                <a:spcPts val="0"/>
              </a:spcAft>
              <a:buClrTx/>
              <a:buSzTx/>
              <a:buFont typeface="Arial" panose="020B0604020202020204" pitchFamily="34" charset="0"/>
              <a:buChar char="•"/>
              <a:tabLst/>
              <a:defRPr/>
            </a:pPr>
            <a:r>
              <a:rPr lang="en-US" dirty="0">
                <a:ea typeface="Calibri"/>
                <a:cs typeface="Calibri"/>
              </a:rPr>
              <a:t>Remind the groups to select someone to be their spokesperson.  </a:t>
            </a:r>
          </a:p>
          <a:p>
            <a:pPr marR="0" lvl="0" indent="0" fontAlgn="auto">
              <a:lnSpc>
                <a:spcPct val="100000"/>
              </a:lnSpc>
              <a:spcBef>
                <a:spcPts val="0"/>
              </a:spcBef>
              <a:spcAft>
                <a:spcPts val="0"/>
              </a:spcAft>
              <a:buClrTx/>
              <a:buSzTx/>
              <a:buFontTx/>
              <a:buNone/>
              <a:tabLst/>
              <a:defRPr/>
            </a:pPr>
            <a:endParaRPr lang="en-US" dirty="0">
              <a:ea typeface="Calibri"/>
              <a:cs typeface="Calibri"/>
            </a:endParaRPr>
          </a:p>
          <a:p>
            <a:pPr marR="0" lvl="0" indent="0" fontAlgn="auto">
              <a:lnSpc>
                <a:spcPct val="100000"/>
              </a:lnSpc>
              <a:spcBef>
                <a:spcPts val="0"/>
              </a:spcBef>
              <a:spcAft>
                <a:spcPts val="0"/>
              </a:spcAft>
              <a:buClrTx/>
              <a:buSzTx/>
              <a:buFontTx/>
              <a:buNone/>
              <a:tabLst/>
              <a:defRPr/>
            </a:pPr>
            <a:r>
              <a:rPr lang="en-US" dirty="0">
                <a:ea typeface="Calibri"/>
                <a:cs typeface="Calibri"/>
              </a:rPr>
              <a:t>Have each group share.</a:t>
            </a:r>
          </a:p>
          <a:p>
            <a:pPr marR="0" lvl="0" indent="0" fontAlgn="auto">
              <a:lnSpc>
                <a:spcPct val="100000"/>
              </a:lnSpc>
              <a:spcBef>
                <a:spcPts val="0"/>
              </a:spcBef>
              <a:spcAft>
                <a:spcPts val="0"/>
              </a:spcAft>
              <a:buClrTx/>
              <a:buSzTx/>
              <a:buFontTx/>
              <a:buNone/>
              <a:tabLst/>
              <a:defRPr/>
            </a:pP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15FA84-E482-49A4-8147-B0917E7674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1031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a:t>Speaker </a:t>
            </a:r>
            <a:r>
              <a:rPr lang="en-US"/>
              <a:t>–</a:t>
            </a:r>
            <a:r>
              <a:rPr lang="en-US" err="1"/>
              <a:t>Birkman</a:t>
            </a:r>
            <a:r>
              <a:rPr lang="en-US"/>
              <a:t> Implementation Specialist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Franklin Gothic Book" panose="020B0503020102020204" pitchFamily="34" charset="0"/>
              </a:rPr>
              <a:t>Time:  </a:t>
            </a:r>
            <a:r>
              <a:rPr lang="en-US">
                <a:latin typeface="Franklin Gothic Book" panose="020B0503020102020204" pitchFamily="34" charset="0"/>
              </a:rPr>
              <a:t>15 Minutes</a:t>
            </a:r>
          </a:p>
          <a:p>
            <a:pPr marL="0" indent="0">
              <a:buFont typeface="Arial" panose="020B0604020202020204" pitchFamily="34" charset="0"/>
              <a:buNone/>
            </a:pPr>
            <a:endParaRPr lang="en-US">
              <a:ea typeface="Calibri"/>
              <a:cs typeface="Calibri"/>
            </a:endParaRPr>
          </a:p>
          <a:p>
            <a:pPr algn="l" rtl="0" fontAlgn="base"/>
            <a:r>
              <a:rPr lang="en-US" b="0" i="0">
                <a:solidFill>
                  <a:srgbClr val="444444"/>
                </a:solidFill>
                <a:effectLst/>
                <a:highlight>
                  <a:srgbClr val="F5F5F5"/>
                </a:highlight>
                <a:latin typeface="Franklin Gothic Book"/>
              </a:rPr>
              <a:t>​</a:t>
            </a:r>
            <a:r>
              <a:rPr lang="en-US" b="0" i="0" u="none" strike="noStrike">
                <a:solidFill>
                  <a:srgbClr val="000000"/>
                </a:solidFill>
                <a:effectLst/>
                <a:highlight>
                  <a:srgbClr val="F5F5F5"/>
                </a:highlight>
                <a:latin typeface="Franklin Gothic Book"/>
              </a:rPr>
              <a:t>Go to your Interests section of </a:t>
            </a:r>
            <a:r>
              <a:rPr lang="en-US" b="0" i="0" u="none" strike="noStrike" err="1">
                <a:solidFill>
                  <a:srgbClr val="000000"/>
                </a:solidFill>
                <a:effectLst/>
                <a:highlight>
                  <a:srgbClr val="F5F5F5"/>
                </a:highlight>
                <a:latin typeface="Franklin Gothic Book"/>
              </a:rPr>
              <a:t>MyBirkman</a:t>
            </a:r>
            <a:r>
              <a:rPr lang="en-US" b="0" i="0" u="none" strike="noStrike">
                <a:solidFill>
                  <a:srgbClr val="000000"/>
                </a:solidFill>
                <a:effectLst/>
                <a:highlight>
                  <a:srgbClr val="F5F5F5"/>
                </a:highlight>
                <a:latin typeface="Franklin Gothic Book"/>
              </a:rPr>
              <a:t> by clicking on Interests and then Interests Deep Dive.</a:t>
            </a:r>
            <a:r>
              <a:rPr lang="en-US" b="0" i="0">
                <a:solidFill>
                  <a:srgbClr val="444444"/>
                </a:solidFill>
                <a:effectLst/>
                <a:highlight>
                  <a:srgbClr val="F5F5F5"/>
                </a:highlight>
                <a:latin typeface="Franklin Gothic Book"/>
              </a:rPr>
              <a:t>​</a:t>
            </a:r>
          </a:p>
          <a:p>
            <a:pPr algn="l" rtl="0" fontAlgn="base"/>
            <a:r>
              <a:rPr lang="en-US" b="0" i="0">
                <a:solidFill>
                  <a:srgbClr val="444444"/>
                </a:solidFill>
                <a:effectLst/>
                <a:highlight>
                  <a:srgbClr val="F5F5F5"/>
                </a:highlight>
                <a:latin typeface="Franklin Gothic Book"/>
              </a:rPr>
              <a:t>​</a:t>
            </a:r>
          </a:p>
          <a:p>
            <a:pPr algn="l" rtl="0" fontAlgn="base"/>
            <a:r>
              <a:rPr lang="en-US" b="0" i="0" u="none" strike="noStrike" err="1">
                <a:solidFill>
                  <a:srgbClr val="000000"/>
                </a:solidFill>
                <a:effectLst/>
                <a:highlight>
                  <a:srgbClr val="F5F5F5"/>
                </a:highlight>
                <a:latin typeface="Franklin Gothic Book"/>
              </a:rPr>
              <a:t>Birkman</a:t>
            </a:r>
            <a:r>
              <a:rPr lang="en-US" b="0" i="0" u="none" strike="noStrike">
                <a:solidFill>
                  <a:srgbClr val="000000"/>
                </a:solidFill>
                <a:effectLst/>
                <a:highlight>
                  <a:srgbClr val="F5F5F5"/>
                </a:highlight>
                <a:latin typeface="Franklin Gothic Book"/>
              </a:rPr>
              <a:t> measures the same 10 Interests for everyone.  The scale for Interests is 1-99.  High scores indicate activities you enjoy. Low scores indicate areas you prefer to avoid. Interests don’t always translate to aptitude/skill but do represent important motivators.</a:t>
            </a:r>
            <a:r>
              <a:rPr lang="en-US" b="1" i="0">
                <a:solidFill>
                  <a:srgbClr val="444444"/>
                </a:solidFill>
                <a:effectLst/>
                <a:highlight>
                  <a:srgbClr val="F5F5F5"/>
                </a:highlight>
                <a:latin typeface="Franklin Gothic Book"/>
              </a:rPr>
              <a:t>​ </a:t>
            </a:r>
            <a:r>
              <a:rPr lang="en-US" b="1" i="0" u="none" strike="noStrike">
                <a:solidFill>
                  <a:srgbClr val="000000"/>
                </a:solidFill>
                <a:effectLst/>
                <a:highlight>
                  <a:srgbClr val="F5F5F5"/>
                </a:highlight>
                <a:latin typeface="Franklin Gothic Book"/>
              </a:rPr>
              <a:t>The higher the scores, the more motivated you are to engage in those types of activities.  They can also be ways you de-stress or communication topics you want to engage in. </a:t>
            </a:r>
            <a:r>
              <a:rPr lang="en-US" b="0" i="0" u="none" strike="noStrike">
                <a:solidFill>
                  <a:srgbClr val="000000"/>
                </a:solidFill>
                <a:effectLst/>
                <a:highlight>
                  <a:srgbClr val="F5F5F5"/>
                </a:highlight>
                <a:latin typeface="Franklin Gothic Book"/>
              </a:rPr>
              <a:t> Low scores indicate areas you want to avoid or may procrastinate.</a:t>
            </a:r>
            <a:r>
              <a:rPr lang="en-US" b="0" i="0">
                <a:solidFill>
                  <a:srgbClr val="444444"/>
                </a:solidFill>
                <a:effectLst/>
                <a:highlight>
                  <a:srgbClr val="F5F5F5"/>
                </a:highlight>
                <a:latin typeface="Franklin Gothic Book"/>
              </a:rPr>
              <a:t>​</a:t>
            </a:r>
          </a:p>
          <a:p>
            <a:pPr algn="l" rtl="0" fontAlgn="base"/>
            <a:r>
              <a:rPr lang="en-US" b="0" i="0">
                <a:solidFill>
                  <a:srgbClr val="444444"/>
                </a:solidFill>
                <a:effectLst/>
                <a:highlight>
                  <a:srgbClr val="F5F5F5"/>
                </a:highlight>
                <a:latin typeface="Franklin Gothic Book"/>
              </a:rPr>
              <a:t>​</a:t>
            </a:r>
          </a:p>
          <a:p>
            <a:pPr algn="l" rtl="0" fontAlgn="base"/>
            <a:r>
              <a:rPr lang="en-US" b="0" i="0" u="none" strike="noStrike">
                <a:solidFill>
                  <a:srgbClr val="000000"/>
                </a:solidFill>
                <a:effectLst/>
                <a:highlight>
                  <a:srgbClr val="F5F5F5"/>
                </a:highlight>
                <a:latin typeface="Franklin Gothic Book"/>
              </a:rPr>
              <a:t>By understanding the</a:t>
            </a:r>
            <a:r>
              <a:rPr lang="en-US" b="1" i="0" u="none" strike="noStrike">
                <a:solidFill>
                  <a:srgbClr val="000000"/>
                </a:solidFill>
                <a:effectLst/>
                <a:highlight>
                  <a:srgbClr val="F5F5F5"/>
                </a:highlight>
                <a:latin typeface="Franklin Gothic Book"/>
              </a:rPr>
              <a:t> activities that we are motivated by</a:t>
            </a:r>
            <a:r>
              <a:rPr lang="en-US" b="0" i="0" u="none" strike="noStrike">
                <a:solidFill>
                  <a:srgbClr val="000000"/>
                </a:solidFill>
                <a:effectLst/>
                <a:highlight>
                  <a:srgbClr val="F5F5F5"/>
                </a:highlight>
                <a:latin typeface="Franklin Gothic Book"/>
              </a:rPr>
              <a:t> and understanding the activities that we are not as motivated by</a:t>
            </a:r>
            <a:r>
              <a:rPr lang="en-US" b="1" i="0" u="none" strike="noStrike">
                <a:solidFill>
                  <a:srgbClr val="000000"/>
                </a:solidFill>
                <a:effectLst/>
                <a:highlight>
                  <a:srgbClr val="F5F5F5"/>
                </a:highlight>
                <a:latin typeface="Franklin Gothic Book"/>
              </a:rPr>
              <a:t>, Interests can help us figure out how we manage our time and what we do.</a:t>
            </a:r>
            <a:r>
              <a:rPr lang="en-US" b="0" i="0" u="none" strike="noStrike">
                <a:solidFill>
                  <a:srgbClr val="000000"/>
                </a:solidFill>
                <a:effectLst/>
                <a:highlight>
                  <a:srgbClr val="F5F5F5"/>
                </a:highlight>
                <a:latin typeface="Franklin Gothic Book"/>
              </a:rPr>
              <a:t>  </a:t>
            </a:r>
          </a:p>
          <a:p>
            <a:pPr algn="l" rtl="0" fontAlgn="base"/>
            <a:r>
              <a:rPr lang="en-US" b="1" i="0" u="none" strike="noStrike">
                <a:solidFill>
                  <a:srgbClr val="000000"/>
                </a:solidFill>
                <a:effectLst/>
                <a:highlight>
                  <a:srgbClr val="F5F5F5"/>
                </a:highlight>
                <a:latin typeface="Franklin Gothic Book"/>
              </a:rPr>
              <a:t>By finding ways to incorporate our Higher Interests into our work, we will find that we are more motivated to engage.  </a:t>
            </a:r>
            <a:r>
              <a:rPr lang="en-US" b="0" i="0">
                <a:solidFill>
                  <a:srgbClr val="444444"/>
                </a:solidFill>
                <a:effectLst/>
                <a:highlight>
                  <a:srgbClr val="F5F5F5"/>
                </a:highlight>
                <a:latin typeface="Franklin Gothic Book"/>
              </a:rPr>
              <a:t>​</a:t>
            </a:r>
          </a:p>
          <a:p>
            <a:pPr algn="l" rtl="0" fontAlgn="base"/>
            <a:r>
              <a:rPr lang="en-US" b="0" i="0">
                <a:solidFill>
                  <a:srgbClr val="444444"/>
                </a:solidFill>
                <a:effectLst/>
                <a:highlight>
                  <a:srgbClr val="F5F5F5"/>
                </a:highlight>
                <a:latin typeface="Franklin Gothic Book"/>
              </a:rPr>
              <a:t>​</a:t>
            </a:r>
          </a:p>
          <a:p>
            <a:pPr algn="l" rtl="0" fontAlgn="base"/>
            <a:r>
              <a:rPr lang="en-US" b="0" i="0" u="none" strike="noStrike">
                <a:solidFill>
                  <a:srgbClr val="000000"/>
                </a:solidFill>
                <a:effectLst/>
                <a:highlight>
                  <a:srgbClr val="F5F5F5"/>
                </a:highlight>
                <a:latin typeface="Franklin Gothic Book"/>
              </a:rPr>
              <a:t>The Red Interests are Outdoor, Scientific, and Technical. </a:t>
            </a:r>
            <a:r>
              <a:rPr lang="en-US" b="0" i="0">
                <a:solidFill>
                  <a:srgbClr val="444444"/>
                </a:solidFill>
                <a:effectLst/>
                <a:highlight>
                  <a:srgbClr val="F5F5F5"/>
                </a:highlight>
                <a:latin typeface="Franklin Gothic Book"/>
              </a:rPr>
              <a:t>​</a:t>
            </a:r>
          </a:p>
          <a:p>
            <a:pPr marL="285750" indent="-285750" algn="l" rtl="0" fontAlgn="base">
              <a:buFont typeface="Arial" panose="020B0604020202020204" pitchFamily="34" charset="0"/>
              <a:buChar char="•"/>
            </a:pPr>
            <a:r>
              <a:rPr lang="en-US" sz="1800" b="1" i="0" u="none" strike="noStrike">
                <a:solidFill>
                  <a:srgbClr val="000000"/>
                </a:solidFill>
                <a:effectLst/>
                <a:highlight>
                  <a:srgbClr val="F5F5F5"/>
                </a:highlight>
                <a:latin typeface="Calibri"/>
                <a:ea typeface="Calibri"/>
                <a:cs typeface="Calibri"/>
              </a:rPr>
              <a:t>Outdoor </a:t>
            </a:r>
            <a:r>
              <a:rPr lang="en-US" sz="1800" b="0" i="0">
                <a:solidFill>
                  <a:srgbClr val="444444"/>
                </a:solidFill>
                <a:effectLst/>
                <a:highlight>
                  <a:srgbClr val="F5F5F5"/>
                </a:highlight>
                <a:latin typeface="Calibri"/>
                <a:ea typeface="Calibri"/>
                <a:cs typeface="Calibri"/>
              </a:rPr>
              <a:t>​</a:t>
            </a:r>
          </a:p>
          <a:p>
            <a:pPr lvl="1" algn="l" rtl="0" fontAlgn="base">
              <a:buFont typeface="Arial" panose="020B0604020202020204" pitchFamily="34" charset="0"/>
              <a:buChar char="•"/>
            </a:pPr>
            <a:r>
              <a:rPr lang="en-US" sz="1800" b="0" i="0" u="none" strike="noStrike">
                <a:solidFill>
                  <a:srgbClr val="000000"/>
                </a:solidFill>
                <a:effectLst/>
                <a:highlight>
                  <a:srgbClr val="F5F5F5"/>
                </a:highlight>
                <a:latin typeface="Franklin Gothic Book"/>
              </a:rPr>
              <a:t>Motivated by activities conducted outdoors.</a:t>
            </a:r>
            <a:r>
              <a:rPr lang="en-US" sz="1800" b="0" i="0">
                <a:solidFill>
                  <a:srgbClr val="444444"/>
                </a:solidFill>
                <a:effectLst/>
                <a:highlight>
                  <a:srgbClr val="F5F5F5"/>
                </a:highlight>
                <a:latin typeface="Franklin Gothic Book"/>
              </a:rPr>
              <a:t>​</a:t>
            </a:r>
          </a:p>
          <a:p>
            <a:pPr lvl="1" algn="l" rtl="0" fontAlgn="base">
              <a:buFont typeface="Arial" panose="020B0604020202020204" pitchFamily="34" charset="0"/>
              <a:buChar char="•"/>
            </a:pPr>
            <a:r>
              <a:rPr lang="en-US" sz="1800" b="0" i="0" u="none" strike="noStrike">
                <a:solidFill>
                  <a:srgbClr val="000000"/>
                </a:solidFill>
                <a:effectLst/>
                <a:highlight>
                  <a:srgbClr val="F5F5F5"/>
                </a:highlight>
                <a:latin typeface="Franklin Gothic Book"/>
              </a:rPr>
              <a:t>Places importance on connection to the outside environment</a:t>
            </a:r>
            <a:r>
              <a:rPr lang="en-US" sz="1800" b="0" i="0">
                <a:solidFill>
                  <a:srgbClr val="444444"/>
                </a:solidFill>
                <a:effectLst/>
                <a:highlight>
                  <a:srgbClr val="F5F5F5"/>
                </a:highlight>
                <a:latin typeface="Franklin Gothic Book"/>
              </a:rPr>
              <a:t>​</a:t>
            </a:r>
          </a:p>
          <a:p>
            <a:pPr lvl="1" algn="l" rtl="0" fontAlgn="base">
              <a:buFont typeface="Arial" panose="020B0604020202020204" pitchFamily="34" charset="0"/>
              <a:buChar char="•"/>
            </a:pPr>
            <a:r>
              <a:rPr lang="en-US" sz="1800" b="0" i="0" u="none" strike="noStrike">
                <a:solidFill>
                  <a:srgbClr val="000000"/>
                </a:solidFill>
                <a:effectLst/>
                <a:highlight>
                  <a:srgbClr val="F5F5F5"/>
                </a:highlight>
                <a:latin typeface="Franklin Gothic Book"/>
              </a:rPr>
              <a:t>Likes activities outside of the office</a:t>
            </a:r>
            <a:r>
              <a:rPr lang="en-US" sz="1800" b="0" i="0">
                <a:solidFill>
                  <a:srgbClr val="444444"/>
                </a:solidFill>
                <a:effectLst/>
                <a:highlight>
                  <a:srgbClr val="F5F5F5"/>
                </a:highlight>
                <a:latin typeface="Franklin Gothic Book"/>
              </a:rPr>
              <a:t>​</a:t>
            </a:r>
          </a:p>
          <a:p>
            <a:pPr marL="285750" indent="-285750" algn="l" rtl="0" fontAlgn="base">
              <a:buFont typeface="Arial" panose="020B0604020202020204" pitchFamily="34" charset="0"/>
              <a:buChar char="•"/>
            </a:pPr>
            <a:r>
              <a:rPr lang="en-US" sz="1800" b="1" i="0" u="none" strike="noStrike">
                <a:solidFill>
                  <a:srgbClr val="000000"/>
                </a:solidFill>
                <a:effectLst/>
                <a:highlight>
                  <a:srgbClr val="F5F5F5"/>
                </a:highlight>
                <a:latin typeface="Calibri"/>
                <a:ea typeface="Calibri"/>
                <a:cs typeface="Calibri"/>
              </a:rPr>
              <a:t>Scientific</a:t>
            </a:r>
            <a:r>
              <a:rPr lang="en-US" sz="1800" b="0" i="0">
                <a:solidFill>
                  <a:srgbClr val="444444"/>
                </a:solidFill>
                <a:effectLst/>
                <a:highlight>
                  <a:srgbClr val="F5F5F5"/>
                </a:highlight>
                <a:latin typeface="Calibri"/>
                <a:ea typeface="Calibri"/>
                <a:cs typeface="Calibri"/>
              </a:rPr>
              <a:t>​</a:t>
            </a:r>
          </a:p>
          <a:p>
            <a:pPr lvl="1" algn="l" rtl="0" fontAlgn="base">
              <a:buFont typeface="Arial" panose="020B0604020202020204" pitchFamily="34" charset="0"/>
              <a:buChar char="•"/>
            </a:pPr>
            <a:r>
              <a:rPr lang="en-US" sz="1800" b="0" i="0" u="none" strike="noStrike">
                <a:solidFill>
                  <a:srgbClr val="000000"/>
                </a:solidFill>
                <a:effectLst/>
                <a:highlight>
                  <a:srgbClr val="F5F5F5"/>
                </a:highlight>
                <a:latin typeface="Franklin Gothic Book"/>
              </a:rPr>
              <a:t>Curious about “why” things are the way they are</a:t>
            </a:r>
            <a:r>
              <a:rPr lang="en-US" sz="1800" b="0" i="0">
                <a:solidFill>
                  <a:srgbClr val="444444"/>
                </a:solidFill>
                <a:effectLst/>
                <a:highlight>
                  <a:srgbClr val="F5F5F5"/>
                </a:highlight>
                <a:latin typeface="Franklin Gothic Book"/>
              </a:rPr>
              <a:t>​</a:t>
            </a:r>
          </a:p>
          <a:p>
            <a:pPr lvl="1" algn="l" rtl="0" fontAlgn="base">
              <a:buFont typeface="Arial" panose="020B0604020202020204" pitchFamily="34" charset="0"/>
              <a:buChar char="•"/>
            </a:pPr>
            <a:r>
              <a:rPr lang="en-US" sz="1800" b="0" i="0" u="none" strike="noStrike">
                <a:solidFill>
                  <a:srgbClr val="000000"/>
                </a:solidFill>
                <a:effectLst/>
                <a:highlight>
                  <a:srgbClr val="F5F5F5"/>
                </a:highlight>
                <a:latin typeface="Franklin Gothic Book"/>
              </a:rPr>
              <a:t>Places importance on intellectual curiosity</a:t>
            </a:r>
            <a:r>
              <a:rPr lang="en-US" sz="1800" b="0" i="0">
                <a:solidFill>
                  <a:srgbClr val="444444"/>
                </a:solidFill>
                <a:effectLst/>
                <a:highlight>
                  <a:srgbClr val="F5F5F5"/>
                </a:highlight>
                <a:latin typeface="Franklin Gothic Book"/>
              </a:rPr>
              <a:t>​</a:t>
            </a:r>
          </a:p>
          <a:p>
            <a:pPr lvl="1" algn="l" rtl="0" fontAlgn="base">
              <a:buFont typeface="Arial" panose="020B0604020202020204" pitchFamily="34" charset="0"/>
              <a:buChar char="•"/>
            </a:pPr>
            <a:r>
              <a:rPr lang="en-US" sz="1800" b="0" i="0" u="none" strike="noStrike">
                <a:solidFill>
                  <a:srgbClr val="000000"/>
                </a:solidFill>
                <a:effectLst/>
                <a:highlight>
                  <a:srgbClr val="F5F5F5"/>
                </a:highlight>
                <a:latin typeface="Franklin Gothic Book"/>
              </a:rPr>
              <a:t>Likes to research, experiment, and investigate</a:t>
            </a:r>
            <a:r>
              <a:rPr lang="en-US" sz="1800" b="0" i="0">
                <a:solidFill>
                  <a:srgbClr val="444444"/>
                </a:solidFill>
                <a:effectLst/>
                <a:highlight>
                  <a:srgbClr val="F5F5F5"/>
                </a:highlight>
                <a:latin typeface="Franklin Gothic Book"/>
              </a:rPr>
              <a:t>​</a:t>
            </a:r>
          </a:p>
          <a:p>
            <a:pPr marL="285750" indent="-285750" algn="l" rtl="0" fontAlgn="base">
              <a:buFont typeface="Arial" panose="020B0604020202020204" pitchFamily="34" charset="0"/>
              <a:buChar char="•"/>
            </a:pPr>
            <a:r>
              <a:rPr lang="en-US" sz="1800" b="1" i="0" u="none" strike="noStrike">
                <a:solidFill>
                  <a:srgbClr val="000000"/>
                </a:solidFill>
                <a:effectLst/>
                <a:highlight>
                  <a:srgbClr val="F5F5F5"/>
                </a:highlight>
                <a:latin typeface="Calibri"/>
                <a:ea typeface="Calibri"/>
                <a:cs typeface="Calibri"/>
              </a:rPr>
              <a:t>Technical</a:t>
            </a:r>
            <a:r>
              <a:rPr lang="en-US" sz="1800" b="0" i="0">
                <a:solidFill>
                  <a:srgbClr val="444444"/>
                </a:solidFill>
                <a:effectLst/>
                <a:highlight>
                  <a:srgbClr val="F5F5F5"/>
                </a:highlight>
                <a:latin typeface="Calibri"/>
                <a:ea typeface="Calibri"/>
                <a:cs typeface="Calibri"/>
              </a:rPr>
              <a:t>​</a:t>
            </a:r>
          </a:p>
          <a:p>
            <a:pPr lvl="1" algn="l" rtl="0" fontAlgn="base">
              <a:buFont typeface="Arial" panose="020B0604020202020204" pitchFamily="34" charset="0"/>
              <a:buChar char="•"/>
            </a:pPr>
            <a:r>
              <a:rPr lang="en-US" sz="1800" b="0" i="0" u="none" strike="noStrike">
                <a:solidFill>
                  <a:srgbClr val="000000"/>
                </a:solidFill>
                <a:effectLst/>
                <a:highlight>
                  <a:srgbClr val="F5F5F5"/>
                </a:highlight>
                <a:latin typeface="Franklin Gothic Book"/>
              </a:rPr>
              <a:t>Motivated to figure out how things work</a:t>
            </a:r>
            <a:r>
              <a:rPr lang="en-US" sz="1800" b="0" i="0">
                <a:solidFill>
                  <a:srgbClr val="444444"/>
                </a:solidFill>
                <a:effectLst/>
                <a:highlight>
                  <a:srgbClr val="F5F5F5"/>
                </a:highlight>
                <a:latin typeface="Franklin Gothic Book"/>
              </a:rPr>
              <a:t>​</a:t>
            </a:r>
          </a:p>
          <a:p>
            <a:pPr lvl="1" algn="l" rtl="0" fontAlgn="base">
              <a:buFont typeface="Arial" panose="020B0604020202020204" pitchFamily="34" charset="0"/>
              <a:buChar char="•"/>
            </a:pPr>
            <a:r>
              <a:rPr lang="en-US" sz="1800" b="0" i="0" u="none" strike="noStrike">
                <a:solidFill>
                  <a:srgbClr val="000000"/>
                </a:solidFill>
                <a:effectLst/>
                <a:highlight>
                  <a:srgbClr val="F5F5F5"/>
                </a:highlight>
                <a:latin typeface="Franklin Gothic Book"/>
              </a:rPr>
              <a:t>Places importance on hands-on problem-solving</a:t>
            </a:r>
            <a:r>
              <a:rPr lang="en-US" sz="1800" b="0" i="0">
                <a:solidFill>
                  <a:srgbClr val="444444"/>
                </a:solidFill>
                <a:effectLst/>
                <a:highlight>
                  <a:srgbClr val="F5F5F5"/>
                </a:highlight>
                <a:latin typeface="Franklin Gothic Book"/>
              </a:rPr>
              <a:t>​</a:t>
            </a:r>
          </a:p>
          <a:p>
            <a:pPr lvl="1" algn="l" rtl="0" fontAlgn="base">
              <a:buFont typeface="Arial" panose="020B0604020202020204" pitchFamily="34" charset="0"/>
              <a:buChar char="•"/>
            </a:pPr>
            <a:r>
              <a:rPr lang="en-US" sz="1800" b="0" i="0" u="none" strike="noStrike">
                <a:solidFill>
                  <a:srgbClr val="000000"/>
                </a:solidFill>
                <a:effectLst/>
                <a:highlight>
                  <a:srgbClr val="F5F5F5"/>
                </a:highlight>
                <a:latin typeface="Franklin Gothic Book"/>
              </a:rPr>
              <a:t>Gravitates towards machinery and technology</a:t>
            </a:r>
            <a:r>
              <a:rPr lang="en-US" sz="1800" b="0" i="0">
                <a:solidFill>
                  <a:srgbClr val="444444"/>
                </a:solidFill>
                <a:effectLst/>
                <a:highlight>
                  <a:srgbClr val="F5F5F5"/>
                </a:highlight>
                <a:latin typeface="Franklin Gothic Book"/>
              </a:rPr>
              <a:t>​</a:t>
            </a:r>
          </a:p>
          <a:p>
            <a:pPr algn="l" rtl="0" fontAlgn="base"/>
            <a:r>
              <a:rPr lang="en-US" b="0" i="0">
                <a:solidFill>
                  <a:srgbClr val="444444"/>
                </a:solidFill>
                <a:effectLst/>
                <a:highlight>
                  <a:srgbClr val="F5F5F5"/>
                </a:highlight>
                <a:latin typeface="Calibri"/>
                <a:ea typeface="Calibri"/>
                <a:cs typeface="Calibri"/>
              </a:rPr>
              <a:t>​</a:t>
            </a:r>
          </a:p>
          <a:p>
            <a:pPr algn="l" rtl="0" fontAlgn="base">
              <a:buFont typeface="Arial" panose="020B0604020202020204" pitchFamily="34" charset="0"/>
              <a:buNone/>
            </a:pPr>
            <a:r>
              <a:rPr lang="en-US" sz="1800" b="1" i="0" u="none" strike="noStrike">
                <a:solidFill>
                  <a:srgbClr val="000000"/>
                </a:solidFill>
                <a:effectLst/>
                <a:highlight>
                  <a:srgbClr val="F5F5F5"/>
                </a:highlight>
                <a:latin typeface="Calibri"/>
                <a:ea typeface="Calibri"/>
                <a:cs typeface="Calibri"/>
              </a:rPr>
              <a:t>Ask: </a:t>
            </a:r>
            <a:r>
              <a:rPr lang="en-US" sz="1800" b="0" i="0" u="none" strike="noStrike">
                <a:solidFill>
                  <a:srgbClr val="000000"/>
                </a:solidFill>
                <a:effectLst/>
                <a:highlight>
                  <a:srgbClr val="F5F5F5"/>
                </a:highlight>
                <a:latin typeface="Calibri"/>
                <a:ea typeface="Calibri"/>
                <a:cs typeface="Calibri"/>
              </a:rPr>
              <a:t>Will someone with Higher Red Interest share how this shows up in their daily life?</a:t>
            </a:r>
            <a:r>
              <a:rPr lang="en-US" sz="1800" b="0" i="0">
                <a:solidFill>
                  <a:srgbClr val="444444"/>
                </a:solidFill>
                <a:effectLst/>
                <a:highlight>
                  <a:srgbClr val="F5F5F5"/>
                </a:highlight>
                <a:latin typeface="Calibri"/>
                <a:ea typeface="Calibri"/>
                <a:cs typeface="Calibri"/>
              </a:rPr>
              <a:t>​</a:t>
            </a:r>
          </a:p>
          <a:p>
            <a:pPr algn="l" rtl="0" fontAlgn="base">
              <a:buFont typeface="Arial" panose="020B0604020202020204" pitchFamily="34" charset="0"/>
              <a:buNone/>
            </a:pPr>
            <a:endParaRPr lang="en-US" sz="1800" b="0" i="0">
              <a:solidFill>
                <a:srgbClr val="444444"/>
              </a:solidFill>
              <a:effectLst/>
              <a:highlight>
                <a:srgbClr val="F5F5F5"/>
              </a:highlight>
              <a:latin typeface="Arial" panose="020B0604020202020204" pitchFamily="34" charset="0"/>
            </a:endParaRPr>
          </a:p>
          <a:p>
            <a:pPr algn="l" rtl="0" fontAlgn="base"/>
            <a:r>
              <a:rPr lang="en-US" b="0" i="0" u="none" strike="noStrike">
                <a:solidFill>
                  <a:srgbClr val="000000"/>
                </a:solidFill>
                <a:effectLst/>
                <a:highlight>
                  <a:srgbClr val="F5F5F5"/>
                </a:highlight>
                <a:latin typeface="Calibri"/>
                <a:ea typeface="Calibri"/>
                <a:cs typeface="Calibri"/>
              </a:rPr>
              <a:t>The Green Interests are Social Service and Persuasive. </a:t>
            </a:r>
            <a:r>
              <a:rPr lang="en-US" b="0" i="0">
                <a:solidFill>
                  <a:srgbClr val="444444"/>
                </a:solidFill>
                <a:effectLst/>
                <a:highlight>
                  <a:srgbClr val="F5F5F5"/>
                </a:highlight>
                <a:latin typeface="Calibri"/>
                <a:ea typeface="Calibri"/>
                <a:cs typeface="Calibri"/>
              </a:rPr>
              <a:t>​</a:t>
            </a:r>
          </a:p>
          <a:p>
            <a:pPr marL="285750" indent="-285750" algn="l" rtl="0" fontAlgn="base">
              <a:buFont typeface="Arial" panose="020B0604020202020204" pitchFamily="34" charset="0"/>
              <a:buChar char="•"/>
            </a:pPr>
            <a:r>
              <a:rPr lang="en-US" sz="1800" b="1" i="0" u="none" strike="noStrike">
                <a:solidFill>
                  <a:srgbClr val="000000"/>
                </a:solidFill>
                <a:effectLst/>
                <a:highlight>
                  <a:srgbClr val="F5F5F5"/>
                </a:highlight>
                <a:latin typeface="Calibri"/>
                <a:ea typeface="Calibri"/>
                <a:cs typeface="Calibri"/>
              </a:rPr>
              <a:t>Social Service</a:t>
            </a:r>
            <a:r>
              <a:rPr lang="en-US" sz="1800" b="0" i="0">
                <a:solidFill>
                  <a:srgbClr val="444444"/>
                </a:solidFill>
                <a:effectLst/>
                <a:highlight>
                  <a:srgbClr val="F5F5F5"/>
                </a:highlight>
                <a:latin typeface="Calibri"/>
                <a:ea typeface="Calibri"/>
                <a:cs typeface="Calibri"/>
              </a:rPr>
              <a:t>​</a:t>
            </a:r>
          </a:p>
          <a:p>
            <a:pPr lvl="1" algn="l" rtl="0" fontAlgn="base">
              <a:buFont typeface="Arial" panose="020B0604020202020204" pitchFamily="34" charset="0"/>
              <a:buChar char="•"/>
            </a:pPr>
            <a:r>
              <a:rPr lang="en-US" sz="1800" b="0" i="0" u="none" strike="noStrike">
                <a:solidFill>
                  <a:srgbClr val="000000"/>
                </a:solidFill>
                <a:effectLst/>
                <a:highlight>
                  <a:srgbClr val="F5F5F5"/>
                </a:highlight>
                <a:latin typeface="Franklin Gothic Book"/>
              </a:rPr>
              <a:t>Motivated to advocate for others</a:t>
            </a:r>
            <a:r>
              <a:rPr lang="en-US" sz="1800" b="0" i="0">
                <a:solidFill>
                  <a:srgbClr val="444444"/>
                </a:solidFill>
                <a:effectLst/>
                <a:highlight>
                  <a:srgbClr val="F5F5F5"/>
                </a:highlight>
                <a:latin typeface="Franklin Gothic Book"/>
              </a:rPr>
              <a:t>​</a:t>
            </a:r>
          </a:p>
          <a:p>
            <a:pPr lvl="1" algn="l" rtl="0" fontAlgn="base">
              <a:buFont typeface="Arial" panose="020B0604020202020204" pitchFamily="34" charset="0"/>
              <a:buChar char="•"/>
            </a:pPr>
            <a:r>
              <a:rPr lang="en-US" sz="1800" b="0" i="0" u="none" strike="noStrike">
                <a:solidFill>
                  <a:srgbClr val="000000"/>
                </a:solidFill>
                <a:effectLst/>
                <a:highlight>
                  <a:srgbClr val="F5F5F5"/>
                </a:highlight>
                <a:latin typeface="Franklin Gothic Book"/>
              </a:rPr>
              <a:t>Places importance on making a difference</a:t>
            </a:r>
            <a:r>
              <a:rPr lang="en-US" sz="1800" b="0" i="0">
                <a:solidFill>
                  <a:srgbClr val="444444"/>
                </a:solidFill>
                <a:effectLst/>
                <a:highlight>
                  <a:srgbClr val="F5F5F5"/>
                </a:highlight>
                <a:latin typeface="Franklin Gothic Book"/>
              </a:rPr>
              <a:t>​</a:t>
            </a:r>
          </a:p>
          <a:p>
            <a:pPr lvl="1" algn="l" rtl="0" fontAlgn="base">
              <a:buFont typeface="Arial" panose="020B0604020202020204" pitchFamily="34" charset="0"/>
              <a:buChar char="•"/>
            </a:pPr>
            <a:r>
              <a:rPr lang="en-US" sz="1800" b="0" i="0" u="none" strike="noStrike">
                <a:solidFill>
                  <a:srgbClr val="000000"/>
                </a:solidFill>
                <a:effectLst/>
                <a:highlight>
                  <a:srgbClr val="F5F5F5"/>
                </a:highlight>
                <a:latin typeface="Franklin Gothic Book"/>
              </a:rPr>
              <a:t>Gravitates towards services that involve helping people.</a:t>
            </a:r>
            <a:r>
              <a:rPr lang="en-US" sz="1800" b="0" i="0">
                <a:solidFill>
                  <a:srgbClr val="444444"/>
                </a:solidFill>
                <a:effectLst/>
                <a:highlight>
                  <a:srgbClr val="F5F5F5"/>
                </a:highlight>
                <a:latin typeface="Franklin Gothic Book"/>
              </a:rPr>
              <a:t>​</a:t>
            </a:r>
          </a:p>
          <a:p>
            <a:pPr marL="285750" indent="-285750" algn="l" rtl="0" fontAlgn="base">
              <a:buFont typeface="Arial" panose="020B0604020202020204" pitchFamily="34" charset="0"/>
              <a:buChar char="•"/>
            </a:pPr>
            <a:r>
              <a:rPr lang="en-US" sz="1800" b="1" i="0" u="none" strike="noStrike">
                <a:solidFill>
                  <a:srgbClr val="000000"/>
                </a:solidFill>
                <a:effectLst/>
                <a:highlight>
                  <a:srgbClr val="F5F5F5"/>
                </a:highlight>
                <a:latin typeface="Franklin Gothic Book"/>
              </a:rPr>
              <a:t>Persuasive</a:t>
            </a:r>
            <a:r>
              <a:rPr lang="en-US" sz="1800" b="1" i="0">
                <a:solidFill>
                  <a:srgbClr val="444444"/>
                </a:solidFill>
                <a:effectLst/>
                <a:highlight>
                  <a:srgbClr val="F5F5F5"/>
                </a:highlight>
                <a:latin typeface="Franklin Gothic Book"/>
              </a:rPr>
              <a:t>​</a:t>
            </a:r>
          </a:p>
          <a:p>
            <a:pPr lvl="1" algn="l" rtl="0" fontAlgn="base">
              <a:buFont typeface="Arial" panose="020B0604020202020204" pitchFamily="34" charset="0"/>
              <a:buChar char="•"/>
            </a:pPr>
            <a:r>
              <a:rPr lang="en-US" sz="1800" b="0" i="0" u="none" strike="noStrike">
                <a:solidFill>
                  <a:srgbClr val="000000"/>
                </a:solidFill>
                <a:effectLst/>
                <a:highlight>
                  <a:srgbClr val="F5F5F5"/>
                </a:highlight>
                <a:latin typeface="Franklin Gothic Book"/>
              </a:rPr>
              <a:t>Motivated to influence others to accept their ideas</a:t>
            </a:r>
            <a:r>
              <a:rPr lang="en-US" sz="1800" b="0" i="0">
                <a:solidFill>
                  <a:srgbClr val="444444"/>
                </a:solidFill>
                <a:effectLst/>
                <a:highlight>
                  <a:srgbClr val="F5F5F5"/>
                </a:highlight>
                <a:latin typeface="Franklin Gothic Book"/>
              </a:rPr>
              <a:t>​</a:t>
            </a:r>
          </a:p>
          <a:p>
            <a:pPr lvl="1" algn="l" rtl="0" fontAlgn="base">
              <a:buFont typeface="Arial" panose="020B0604020202020204" pitchFamily="34" charset="0"/>
              <a:buChar char="•"/>
            </a:pPr>
            <a:r>
              <a:rPr lang="en-US" sz="1800" b="0" i="0" u="none" strike="noStrike">
                <a:solidFill>
                  <a:srgbClr val="000000"/>
                </a:solidFill>
                <a:effectLst/>
                <a:highlight>
                  <a:srgbClr val="F5F5F5"/>
                </a:highlight>
                <a:latin typeface="Franklin Gothic Book"/>
              </a:rPr>
              <a:t>Places importance on verbal communication to convince</a:t>
            </a:r>
            <a:r>
              <a:rPr lang="en-US" sz="1800" b="0" i="0">
                <a:solidFill>
                  <a:srgbClr val="444444"/>
                </a:solidFill>
                <a:effectLst/>
                <a:highlight>
                  <a:srgbClr val="F5F5F5"/>
                </a:highlight>
                <a:latin typeface="Franklin Gothic Book"/>
              </a:rPr>
              <a:t>​</a:t>
            </a:r>
          </a:p>
          <a:p>
            <a:pPr lvl="1" algn="l" rtl="0" fontAlgn="base">
              <a:buFont typeface="Arial" panose="020B0604020202020204" pitchFamily="34" charset="0"/>
              <a:buChar char="•"/>
            </a:pPr>
            <a:r>
              <a:rPr lang="en-US" sz="1800" b="0" i="0" u="none" strike="noStrike">
                <a:solidFill>
                  <a:srgbClr val="000000"/>
                </a:solidFill>
                <a:effectLst/>
                <a:highlight>
                  <a:srgbClr val="F5F5F5"/>
                </a:highlight>
                <a:latin typeface="Franklin Gothic Book"/>
              </a:rPr>
              <a:t>Likes to debate, instruct, or sell</a:t>
            </a:r>
            <a:r>
              <a:rPr lang="en-US" sz="1800" b="0" i="0">
                <a:solidFill>
                  <a:srgbClr val="444444"/>
                </a:solidFill>
                <a:effectLst/>
                <a:highlight>
                  <a:srgbClr val="F5F5F5"/>
                </a:highlight>
                <a:latin typeface="Franklin Gothic Book"/>
              </a:rPr>
              <a:t>​</a:t>
            </a:r>
          </a:p>
          <a:p>
            <a:pPr algn="l" rtl="0" fontAlgn="base"/>
            <a:r>
              <a:rPr lang="en-US" b="0" i="0">
                <a:solidFill>
                  <a:srgbClr val="444444"/>
                </a:solidFill>
                <a:effectLst/>
                <a:highlight>
                  <a:srgbClr val="F5F5F5"/>
                </a:highlight>
                <a:latin typeface="Franklin Gothic Book"/>
              </a:rPr>
              <a:t>​</a:t>
            </a:r>
          </a:p>
          <a:p>
            <a:pPr algn="l" rtl="0" fontAlgn="base"/>
            <a:r>
              <a:rPr lang="en-US" sz="1200" b="1" i="0" u="none" strike="noStrike">
                <a:solidFill>
                  <a:srgbClr val="000000"/>
                </a:solidFill>
                <a:effectLst/>
                <a:highlight>
                  <a:srgbClr val="F5F5F5"/>
                </a:highlight>
                <a:latin typeface="Calibri"/>
                <a:ea typeface="Calibri"/>
                <a:cs typeface="Calibri"/>
              </a:rPr>
              <a:t>Ask: </a:t>
            </a:r>
            <a:r>
              <a:rPr lang="en-US" b="0" i="0" u="none" strike="noStrike">
                <a:solidFill>
                  <a:srgbClr val="000000"/>
                </a:solidFill>
                <a:effectLst/>
                <a:highlight>
                  <a:srgbClr val="F5F5F5"/>
                </a:highlight>
                <a:latin typeface="Franklin Gothic Book"/>
              </a:rPr>
              <a:t>Will someone with Higher Green Interest share how this shows up in their work?</a:t>
            </a:r>
            <a:r>
              <a:rPr lang="en-US" b="0" i="0">
                <a:solidFill>
                  <a:srgbClr val="444444"/>
                </a:solidFill>
                <a:effectLst/>
                <a:highlight>
                  <a:srgbClr val="F5F5F5"/>
                </a:highlight>
                <a:latin typeface="Franklin Gothic Book"/>
              </a:rPr>
              <a:t>​</a:t>
            </a:r>
          </a:p>
          <a:p>
            <a:pPr algn="l" rtl="0" fontAlgn="base"/>
            <a:r>
              <a:rPr lang="en-US" b="0" i="0">
                <a:solidFill>
                  <a:srgbClr val="444444"/>
                </a:solidFill>
                <a:effectLst/>
                <a:highlight>
                  <a:srgbClr val="F5F5F5"/>
                </a:highlight>
                <a:latin typeface="Franklin Gothic Book"/>
              </a:rPr>
              <a:t>​</a:t>
            </a:r>
          </a:p>
          <a:p>
            <a:pPr algn="l" rtl="0" fontAlgn="base"/>
            <a:r>
              <a:rPr lang="en-US" b="0" i="0" u="none" strike="noStrike">
                <a:solidFill>
                  <a:srgbClr val="000000"/>
                </a:solidFill>
                <a:effectLst/>
                <a:highlight>
                  <a:srgbClr val="F5F5F5"/>
                </a:highlight>
                <a:latin typeface="Franklin Gothic Book"/>
              </a:rPr>
              <a:t>Yellow Interests are Administrative and Numerical</a:t>
            </a:r>
            <a:r>
              <a:rPr lang="en-US" b="0" i="0">
                <a:solidFill>
                  <a:srgbClr val="444444"/>
                </a:solidFill>
                <a:effectLst/>
                <a:highlight>
                  <a:srgbClr val="F5F5F5"/>
                </a:highlight>
                <a:latin typeface="Franklin Gothic Book"/>
              </a:rPr>
              <a:t>​</a:t>
            </a:r>
          </a:p>
          <a:p>
            <a:pPr marL="285750" indent="-285750" algn="l" rtl="0" fontAlgn="base">
              <a:buFont typeface="Arial" panose="020B0604020202020204" pitchFamily="34" charset="0"/>
              <a:buChar char="•"/>
            </a:pPr>
            <a:r>
              <a:rPr lang="en-US" sz="1800" b="1" i="0" u="none" strike="noStrike">
                <a:solidFill>
                  <a:srgbClr val="000000"/>
                </a:solidFill>
                <a:effectLst/>
                <a:highlight>
                  <a:srgbClr val="F5F5F5"/>
                </a:highlight>
                <a:latin typeface="Franklin Gothic Book"/>
              </a:rPr>
              <a:t>Administrative</a:t>
            </a:r>
            <a:r>
              <a:rPr lang="en-US" sz="1800" b="1" i="0">
                <a:solidFill>
                  <a:srgbClr val="444444"/>
                </a:solidFill>
                <a:effectLst/>
                <a:highlight>
                  <a:srgbClr val="F5F5F5"/>
                </a:highlight>
                <a:latin typeface="Franklin Gothic Book"/>
              </a:rPr>
              <a:t>​</a:t>
            </a:r>
          </a:p>
          <a:p>
            <a:pPr lvl="1" algn="l" rtl="0" fontAlgn="base">
              <a:buFont typeface="Arial" panose="020B0604020202020204" pitchFamily="34" charset="0"/>
              <a:buChar char="•"/>
            </a:pPr>
            <a:r>
              <a:rPr lang="en-US" sz="1800" b="0" i="0" u="none" strike="noStrike">
                <a:solidFill>
                  <a:srgbClr val="000000"/>
                </a:solidFill>
                <a:effectLst/>
                <a:highlight>
                  <a:srgbClr val="F5F5F5"/>
                </a:highlight>
                <a:latin typeface="Franklin Gothic Book"/>
              </a:rPr>
              <a:t>Motivated by systems and procedures </a:t>
            </a:r>
            <a:r>
              <a:rPr lang="en-US" sz="1800" b="0" i="0">
                <a:solidFill>
                  <a:srgbClr val="444444"/>
                </a:solidFill>
                <a:effectLst/>
                <a:highlight>
                  <a:srgbClr val="F5F5F5"/>
                </a:highlight>
                <a:latin typeface="Franklin Gothic Book"/>
              </a:rPr>
              <a:t>​</a:t>
            </a:r>
          </a:p>
          <a:p>
            <a:pPr lvl="1" algn="l" rtl="0" fontAlgn="base">
              <a:buFont typeface="Arial" panose="020B0604020202020204" pitchFamily="34" charset="0"/>
              <a:buChar char="•"/>
            </a:pPr>
            <a:r>
              <a:rPr lang="en-US" sz="1800" b="0" i="0" u="none" strike="noStrike">
                <a:solidFill>
                  <a:srgbClr val="000000"/>
                </a:solidFill>
                <a:effectLst/>
                <a:highlight>
                  <a:srgbClr val="F5F5F5"/>
                </a:highlight>
                <a:latin typeface="Franklin Gothic Book"/>
              </a:rPr>
              <a:t>Places importance on predictable processes</a:t>
            </a:r>
            <a:r>
              <a:rPr lang="en-US" sz="1800" b="0" i="0">
                <a:solidFill>
                  <a:srgbClr val="444444"/>
                </a:solidFill>
                <a:effectLst/>
                <a:highlight>
                  <a:srgbClr val="F5F5F5"/>
                </a:highlight>
                <a:latin typeface="Franklin Gothic Book"/>
              </a:rPr>
              <a:t>​</a:t>
            </a:r>
          </a:p>
          <a:p>
            <a:pPr lvl="1" algn="l" rtl="0" fontAlgn="base">
              <a:buFont typeface="Arial" panose="020B0604020202020204" pitchFamily="34" charset="0"/>
              <a:buChar char="•"/>
            </a:pPr>
            <a:r>
              <a:rPr lang="en-US" sz="1800" b="0" i="0" u="none" strike="noStrike">
                <a:solidFill>
                  <a:srgbClr val="000000"/>
                </a:solidFill>
                <a:effectLst/>
                <a:highlight>
                  <a:srgbClr val="F5F5F5"/>
                </a:highlight>
                <a:latin typeface="Franklin Gothic Book"/>
              </a:rPr>
              <a:t>Likes to implement and maintain systems</a:t>
            </a:r>
            <a:r>
              <a:rPr lang="en-US" sz="1800" b="0" i="0">
                <a:solidFill>
                  <a:srgbClr val="444444"/>
                </a:solidFill>
                <a:effectLst/>
                <a:highlight>
                  <a:srgbClr val="F5F5F5"/>
                </a:highlight>
                <a:latin typeface="Franklin Gothic Book"/>
              </a:rPr>
              <a:t>​</a:t>
            </a:r>
          </a:p>
          <a:p>
            <a:pPr marL="285750" indent="-285750" algn="l" rtl="0" fontAlgn="base">
              <a:buFont typeface="Arial" panose="020B0604020202020204" pitchFamily="34" charset="0"/>
              <a:buChar char="•"/>
            </a:pPr>
            <a:r>
              <a:rPr lang="en-US" sz="1800" b="1" i="0" u="none" strike="noStrike">
                <a:solidFill>
                  <a:srgbClr val="000000"/>
                </a:solidFill>
                <a:effectLst/>
                <a:highlight>
                  <a:srgbClr val="F5F5F5"/>
                </a:highlight>
                <a:latin typeface="Franklin Gothic Book"/>
              </a:rPr>
              <a:t>Numerical</a:t>
            </a:r>
            <a:r>
              <a:rPr lang="en-US" sz="1800" b="1" i="0">
                <a:solidFill>
                  <a:srgbClr val="444444"/>
                </a:solidFill>
                <a:effectLst/>
                <a:highlight>
                  <a:srgbClr val="F5F5F5"/>
                </a:highlight>
                <a:latin typeface="Franklin Gothic Book"/>
              </a:rPr>
              <a:t>​</a:t>
            </a:r>
          </a:p>
          <a:p>
            <a:pPr lvl="1" algn="l" rtl="0" fontAlgn="base">
              <a:buFont typeface="Arial" panose="020B0604020202020204" pitchFamily="34" charset="0"/>
              <a:buChar char="•"/>
            </a:pPr>
            <a:r>
              <a:rPr lang="en-US" sz="1800" b="0" i="0" u="none" strike="noStrike">
                <a:solidFill>
                  <a:srgbClr val="000000"/>
                </a:solidFill>
                <a:effectLst/>
                <a:highlight>
                  <a:srgbClr val="F5F5F5"/>
                </a:highlight>
                <a:latin typeface="Franklin Gothic Book"/>
              </a:rPr>
              <a:t>Motivated by quantitative activities</a:t>
            </a:r>
            <a:r>
              <a:rPr lang="en-US" sz="1800" b="0" i="0">
                <a:solidFill>
                  <a:srgbClr val="444444"/>
                </a:solidFill>
                <a:effectLst/>
                <a:highlight>
                  <a:srgbClr val="F5F5F5"/>
                </a:highlight>
                <a:latin typeface="Franklin Gothic Book"/>
              </a:rPr>
              <a:t>​</a:t>
            </a:r>
          </a:p>
          <a:p>
            <a:pPr lvl="1" algn="l" rtl="0" fontAlgn="base">
              <a:buFont typeface="Arial" panose="020B0604020202020204" pitchFamily="34" charset="0"/>
              <a:buChar char="•"/>
            </a:pPr>
            <a:r>
              <a:rPr lang="en-US" sz="1800" b="0" i="0" u="none" strike="noStrike">
                <a:solidFill>
                  <a:srgbClr val="000000"/>
                </a:solidFill>
                <a:effectLst/>
                <a:highlight>
                  <a:srgbClr val="F5F5F5"/>
                </a:highlight>
                <a:latin typeface="Franklin Gothic Book"/>
              </a:rPr>
              <a:t>Places importance on analytical problem-solving</a:t>
            </a:r>
            <a:r>
              <a:rPr lang="en-US" sz="1800" b="0" i="0">
                <a:solidFill>
                  <a:srgbClr val="444444"/>
                </a:solidFill>
                <a:effectLst/>
                <a:highlight>
                  <a:srgbClr val="F5F5F5"/>
                </a:highlight>
                <a:latin typeface="Franklin Gothic Book"/>
              </a:rPr>
              <a:t>​</a:t>
            </a:r>
          </a:p>
          <a:p>
            <a:pPr lvl="1" algn="l" rtl="0" fontAlgn="base">
              <a:buFont typeface="Arial" panose="020B0604020202020204" pitchFamily="34" charset="0"/>
              <a:buChar char="•"/>
            </a:pPr>
            <a:r>
              <a:rPr lang="en-US" sz="1800" b="0" i="0" u="none" strike="noStrike">
                <a:solidFill>
                  <a:srgbClr val="000000"/>
                </a:solidFill>
                <a:effectLst/>
                <a:highlight>
                  <a:srgbClr val="F5F5F5"/>
                </a:highlight>
                <a:latin typeface="Franklin Gothic Book"/>
              </a:rPr>
              <a:t>Gravitates towards working with numbers</a:t>
            </a:r>
            <a:r>
              <a:rPr lang="en-US" sz="1800" b="0" i="0">
                <a:solidFill>
                  <a:srgbClr val="444444"/>
                </a:solidFill>
                <a:effectLst/>
                <a:highlight>
                  <a:srgbClr val="F5F5F5"/>
                </a:highlight>
                <a:latin typeface="Franklin Gothic Book"/>
              </a:rPr>
              <a:t>​</a:t>
            </a:r>
          </a:p>
          <a:p>
            <a:pPr algn="l" rtl="0" fontAlgn="base">
              <a:buFont typeface="Arial" panose="020B0604020202020204" pitchFamily="34" charset="0"/>
              <a:buNone/>
            </a:pPr>
            <a:endParaRPr lang="en-US" sz="1800" b="0" i="0">
              <a:solidFill>
                <a:srgbClr val="444444"/>
              </a:solidFill>
              <a:effectLst/>
              <a:highlight>
                <a:srgbClr val="F5F5F5"/>
              </a:highlight>
              <a:latin typeface="Arial" panose="020B0604020202020204" pitchFamily="34" charset="0"/>
            </a:endParaRPr>
          </a:p>
          <a:p>
            <a:pPr algn="l" rtl="0" fontAlgn="base"/>
            <a:r>
              <a:rPr lang="en-US" sz="1200" b="1" i="0" u="none" strike="noStrike">
                <a:solidFill>
                  <a:srgbClr val="000000"/>
                </a:solidFill>
                <a:effectLst/>
                <a:highlight>
                  <a:srgbClr val="F5F5F5"/>
                </a:highlight>
                <a:latin typeface="Calibri"/>
                <a:ea typeface="Calibri"/>
                <a:cs typeface="Calibri"/>
              </a:rPr>
              <a:t>Ask: </a:t>
            </a:r>
            <a:r>
              <a:rPr lang="en-US" b="0" i="0" u="none" strike="noStrike">
                <a:solidFill>
                  <a:srgbClr val="000000"/>
                </a:solidFill>
                <a:effectLst/>
                <a:highlight>
                  <a:srgbClr val="F5F5F5"/>
                </a:highlight>
                <a:latin typeface="Franklin Gothic Book"/>
              </a:rPr>
              <a:t>If you have a Higher </a:t>
            </a:r>
            <a:r>
              <a:rPr lang="en-US" b="1" i="0" u="none" strike="noStrike">
                <a:solidFill>
                  <a:srgbClr val="000000"/>
                </a:solidFill>
                <a:effectLst/>
                <a:highlight>
                  <a:srgbClr val="F5F5F5"/>
                </a:highlight>
                <a:latin typeface="Franklin Gothic Book"/>
              </a:rPr>
              <a:t>Yellow</a:t>
            </a:r>
            <a:r>
              <a:rPr lang="en-US" b="0" i="0" u="none" strike="noStrike">
                <a:solidFill>
                  <a:srgbClr val="000000"/>
                </a:solidFill>
                <a:effectLst/>
                <a:highlight>
                  <a:srgbClr val="F5F5F5"/>
                </a:highlight>
                <a:latin typeface="Franklin Gothic Book"/>
              </a:rPr>
              <a:t> Interest, please share an example of something that motivates you in this area at work.</a:t>
            </a:r>
            <a:endParaRPr lang="en-US" b="0" i="0">
              <a:solidFill>
                <a:srgbClr val="444444"/>
              </a:solidFill>
              <a:effectLst/>
              <a:highlight>
                <a:srgbClr val="F5F5F5"/>
              </a:highlight>
              <a:latin typeface="Franklin Gothic Book"/>
            </a:endParaRPr>
          </a:p>
          <a:p>
            <a:pPr>
              <a:buFont typeface="Arial" panose="020B0604020202020204" pitchFamily="34" charset="0"/>
            </a:pPr>
            <a:endParaRPr lang="en-US">
              <a:ea typeface="Calibri"/>
              <a:cs typeface="Calibri"/>
            </a:endParaRPr>
          </a:p>
          <a:p>
            <a:pPr algn="l" rtl="0" fontAlgn="base"/>
            <a:r>
              <a:rPr lang="en-US" b="0" i="0" u="none" strike="noStrike">
                <a:solidFill>
                  <a:srgbClr val="000000"/>
                </a:solidFill>
                <a:effectLst/>
                <a:highlight>
                  <a:srgbClr val="F5F5F5"/>
                </a:highlight>
                <a:latin typeface="Franklin Gothic Book"/>
              </a:rPr>
              <a:t>There are three Blue Interests:  Artistic, Literary, and Musical</a:t>
            </a:r>
            <a:r>
              <a:rPr lang="en-US" b="0" i="0">
                <a:solidFill>
                  <a:srgbClr val="444444"/>
                </a:solidFill>
                <a:effectLst/>
                <a:highlight>
                  <a:srgbClr val="F5F5F5"/>
                </a:highlight>
                <a:latin typeface="Franklin Gothic Book"/>
              </a:rPr>
              <a:t>​</a:t>
            </a:r>
          </a:p>
          <a:p>
            <a:pPr marL="171450" indent="-171450" algn="l" rtl="0" fontAlgn="base">
              <a:buFont typeface="Arial" panose="020B0604020202020204" pitchFamily="34" charset="0"/>
              <a:buChar char="•"/>
            </a:pPr>
            <a:r>
              <a:rPr lang="en-US" sz="1200" b="1" i="0" u="none" strike="noStrike">
                <a:solidFill>
                  <a:srgbClr val="000000"/>
                </a:solidFill>
                <a:effectLst/>
                <a:highlight>
                  <a:srgbClr val="F5F5F5"/>
                </a:highlight>
                <a:latin typeface="Franklin Gothic Book"/>
              </a:rPr>
              <a:t>Artistic</a:t>
            </a:r>
            <a:r>
              <a:rPr lang="en-US" sz="1200" b="1" i="0">
                <a:solidFill>
                  <a:srgbClr val="444444"/>
                </a:solidFill>
                <a:effectLst/>
                <a:highlight>
                  <a:srgbClr val="F5F5F5"/>
                </a:highlight>
                <a:latin typeface="Franklin Gothic Book"/>
              </a:rPr>
              <a:t>​</a:t>
            </a:r>
          </a:p>
          <a:p>
            <a:pPr lvl="1" algn="l" rtl="0" fontAlgn="base">
              <a:buFont typeface="Arial" panose="020B0604020202020204" pitchFamily="34" charset="0"/>
              <a:buChar char="•"/>
            </a:pPr>
            <a:r>
              <a:rPr lang="en-US" sz="1200" b="0" i="0" u="none" strike="noStrike">
                <a:solidFill>
                  <a:srgbClr val="000000"/>
                </a:solidFill>
                <a:effectLst/>
                <a:highlight>
                  <a:srgbClr val="F5F5F5"/>
                </a:highlight>
                <a:latin typeface="Franklin Gothic Book"/>
              </a:rPr>
              <a:t>Motivated by visual design</a:t>
            </a:r>
            <a:r>
              <a:rPr lang="en-US" sz="1200" b="0" i="0">
                <a:solidFill>
                  <a:srgbClr val="444444"/>
                </a:solidFill>
                <a:effectLst/>
                <a:highlight>
                  <a:srgbClr val="F5F5F5"/>
                </a:highlight>
                <a:latin typeface="Franklin Gothic Book"/>
              </a:rPr>
              <a:t>​</a:t>
            </a:r>
          </a:p>
          <a:p>
            <a:pPr lvl="1" algn="l" rtl="0" fontAlgn="base">
              <a:buFont typeface="Arial" panose="020B0604020202020204" pitchFamily="34" charset="0"/>
              <a:buChar char="•"/>
            </a:pPr>
            <a:r>
              <a:rPr lang="en-US" sz="1200" b="0" i="0" u="none" strike="noStrike">
                <a:solidFill>
                  <a:srgbClr val="000000"/>
                </a:solidFill>
                <a:effectLst/>
                <a:highlight>
                  <a:srgbClr val="F5F5F5"/>
                </a:highlight>
                <a:latin typeface="Franklin Gothic Book"/>
              </a:rPr>
              <a:t>Emphasizes the importance of look and feel</a:t>
            </a:r>
            <a:r>
              <a:rPr lang="en-US" sz="1200" b="0" i="0">
                <a:solidFill>
                  <a:srgbClr val="444444"/>
                </a:solidFill>
                <a:effectLst/>
                <a:highlight>
                  <a:srgbClr val="F5F5F5"/>
                </a:highlight>
                <a:latin typeface="Franklin Gothic Book"/>
              </a:rPr>
              <a:t>​</a:t>
            </a:r>
          </a:p>
          <a:p>
            <a:pPr lvl="1" algn="l" rtl="0" fontAlgn="base">
              <a:buFont typeface="Arial" panose="020B0604020202020204" pitchFamily="34" charset="0"/>
              <a:buChar char="•"/>
            </a:pPr>
            <a:r>
              <a:rPr lang="en-US" sz="1200" b="0" i="0" u="none" strike="noStrike">
                <a:solidFill>
                  <a:srgbClr val="000000"/>
                </a:solidFill>
                <a:effectLst/>
                <a:highlight>
                  <a:srgbClr val="F5F5F5"/>
                </a:highlight>
                <a:latin typeface="Franklin Gothic Book"/>
              </a:rPr>
              <a:t>Inspired through eye-catching aesthetics</a:t>
            </a:r>
            <a:r>
              <a:rPr lang="en-US" sz="1200" b="0" i="0">
                <a:solidFill>
                  <a:srgbClr val="444444"/>
                </a:solidFill>
                <a:effectLst/>
                <a:highlight>
                  <a:srgbClr val="F5F5F5"/>
                </a:highlight>
                <a:latin typeface="Franklin Gothic Book"/>
              </a:rPr>
              <a:t>​</a:t>
            </a:r>
          </a:p>
          <a:p>
            <a:pPr marL="171450" indent="-171450" algn="l" rtl="0" fontAlgn="base">
              <a:buFont typeface="Arial" panose="020B0604020202020204" pitchFamily="34" charset="0"/>
              <a:buChar char="•"/>
            </a:pPr>
            <a:r>
              <a:rPr lang="en-US" sz="1200" b="1" i="0" u="none" strike="noStrike">
                <a:solidFill>
                  <a:srgbClr val="000000"/>
                </a:solidFill>
                <a:effectLst/>
                <a:highlight>
                  <a:srgbClr val="F5F5F5"/>
                </a:highlight>
                <a:latin typeface="Franklin Gothic Book"/>
              </a:rPr>
              <a:t>Literary</a:t>
            </a:r>
            <a:r>
              <a:rPr lang="en-US" sz="1200" b="1" i="0">
                <a:solidFill>
                  <a:srgbClr val="444444"/>
                </a:solidFill>
                <a:effectLst/>
                <a:highlight>
                  <a:srgbClr val="F5F5F5"/>
                </a:highlight>
                <a:latin typeface="Franklin Gothic Book"/>
              </a:rPr>
              <a:t>​</a:t>
            </a:r>
          </a:p>
          <a:p>
            <a:pPr lvl="1" algn="l" rtl="0" fontAlgn="base">
              <a:buFont typeface="Arial" panose="020B0604020202020204" pitchFamily="34" charset="0"/>
              <a:buChar char="•"/>
            </a:pPr>
            <a:r>
              <a:rPr lang="en-US" sz="1200" b="0" i="0" u="none" strike="noStrike">
                <a:solidFill>
                  <a:srgbClr val="000000"/>
                </a:solidFill>
                <a:effectLst/>
                <a:highlight>
                  <a:srgbClr val="F5F5F5"/>
                </a:highlight>
                <a:latin typeface="Franklin Gothic Book"/>
              </a:rPr>
              <a:t>Motivated to work with the written word</a:t>
            </a:r>
            <a:r>
              <a:rPr lang="en-US" sz="1200" b="0" i="0">
                <a:solidFill>
                  <a:srgbClr val="444444"/>
                </a:solidFill>
                <a:effectLst/>
                <a:highlight>
                  <a:srgbClr val="F5F5F5"/>
                </a:highlight>
                <a:latin typeface="Franklin Gothic Book"/>
              </a:rPr>
              <a:t>​</a:t>
            </a:r>
          </a:p>
          <a:p>
            <a:pPr lvl="1" algn="l" rtl="0" fontAlgn="base">
              <a:buFont typeface="Arial" panose="020B0604020202020204" pitchFamily="34" charset="0"/>
              <a:buChar char="•"/>
            </a:pPr>
            <a:r>
              <a:rPr lang="en-US" sz="1200" b="0" i="0" u="none" strike="noStrike">
                <a:solidFill>
                  <a:srgbClr val="000000"/>
                </a:solidFill>
                <a:effectLst/>
                <a:highlight>
                  <a:srgbClr val="F5F5F5"/>
                </a:highlight>
                <a:latin typeface="Franklin Gothic Book"/>
              </a:rPr>
              <a:t>Appreciates the power of language</a:t>
            </a:r>
            <a:r>
              <a:rPr lang="en-US" sz="1200" b="0" i="0">
                <a:solidFill>
                  <a:srgbClr val="444444"/>
                </a:solidFill>
                <a:effectLst/>
                <a:highlight>
                  <a:srgbClr val="F5F5F5"/>
                </a:highlight>
                <a:latin typeface="Franklin Gothic Book"/>
              </a:rPr>
              <a:t>​</a:t>
            </a:r>
          </a:p>
          <a:p>
            <a:pPr lvl="1" algn="l" rtl="0" fontAlgn="base">
              <a:buFont typeface="Arial" panose="020B0604020202020204" pitchFamily="34" charset="0"/>
              <a:buChar char="•"/>
            </a:pPr>
            <a:r>
              <a:rPr lang="en-US" sz="1200" b="0" i="0" u="none" strike="noStrike">
                <a:solidFill>
                  <a:srgbClr val="000000"/>
                </a:solidFill>
                <a:effectLst/>
                <a:highlight>
                  <a:srgbClr val="F5F5F5"/>
                </a:highlight>
                <a:latin typeface="Franklin Gothic Book"/>
              </a:rPr>
              <a:t>Finds inspiration in the language arts</a:t>
            </a:r>
            <a:r>
              <a:rPr lang="en-US" sz="1200" b="0" i="0">
                <a:solidFill>
                  <a:srgbClr val="444444"/>
                </a:solidFill>
                <a:effectLst/>
                <a:highlight>
                  <a:srgbClr val="F5F5F5"/>
                </a:highlight>
                <a:latin typeface="Franklin Gothic Book"/>
              </a:rPr>
              <a:t>​</a:t>
            </a:r>
          </a:p>
          <a:p>
            <a:pPr marL="171450" indent="-171450" algn="l" rtl="0" fontAlgn="base">
              <a:buFont typeface="Arial" panose="020B0604020202020204" pitchFamily="34" charset="0"/>
              <a:buChar char="•"/>
            </a:pPr>
            <a:r>
              <a:rPr lang="en-US" sz="1200" b="1" i="0" u="none" strike="noStrike">
                <a:solidFill>
                  <a:srgbClr val="000000"/>
                </a:solidFill>
                <a:effectLst/>
                <a:highlight>
                  <a:srgbClr val="F5F5F5"/>
                </a:highlight>
                <a:latin typeface="Franklin Gothic Book"/>
              </a:rPr>
              <a:t>Musical</a:t>
            </a:r>
            <a:r>
              <a:rPr lang="en-US" sz="1200" b="1" i="0">
                <a:solidFill>
                  <a:srgbClr val="444444"/>
                </a:solidFill>
                <a:effectLst/>
                <a:highlight>
                  <a:srgbClr val="F5F5F5"/>
                </a:highlight>
                <a:latin typeface="Franklin Gothic Book"/>
              </a:rPr>
              <a:t>​</a:t>
            </a:r>
          </a:p>
          <a:p>
            <a:pPr lvl="1" algn="l" rtl="0" fontAlgn="base">
              <a:buFont typeface="Arial" panose="020B0604020202020204" pitchFamily="34" charset="0"/>
              <a:buChar char="•"/>
            </a:pPr>
            <a:r>
              <a:rPr lang="en-US" sz="1200" b="0" i="0" u="none" strike="noStrike">
                <a:solidFill>
                  <a:srgbClr val="000000"/>
                </a:solidFill>
                <a:effectLst/>
                <a:highlight>
                  <a:srgbClr val="F5F5F5"/>
                </a:highlight>
                <a:latin typeface="Franklin Gothic Book"/>
              </a:rPr>
              <a:t>Motivated by the musical arts</a:t>
            </a:r>
            <a:r>
              <a:rPr lang="en-US" sz="1200" b="0" i="0">
                <a:solidFill>
                  <a:srgbClr val="444444"/>
                </a:solidFill>
                <a:effectLst/>
                <a:highlight>
                  <a:srgbClr val="F5F5F5"/>
                </a:highlight>
                <a:latin typeface="Franklin Gothic Book"/>
              </a:rPr>
              <a:t>​</a:t>
            </a:r>
          </a:p>
          <a:p>
            <a:pPr lvl="1" algn="l" rtl="0" fontAlgn="base">
              <a:buFont typeface="Arial" panose="020B0604020202020204" pitchFamily="34" charset="0"/>
              <a:buChar char="•"/>
            </a:pPr>
            <a:r>
              <a:rPr lang="en-US" sz="1200" b="0" i="0" u="none" strike="noStrike">
                <a:solidFill>
                  <a:srgbClr val="000000"/>
                </a:solidFill>
                <a:effectLst/>
                <a:highlight>
                  <a:srgbClr val="F5F5F5"/>
                </a:highlight>
                <a:latin typeface="Franklin Gothic Book"/>
              </a:rPr>
              <a:t>Places importance on the way things sound</a:t>
            </a:r>
            <a:r>
              <a:rPr lang="en-US" sz="1200" b="0" i="0">
                <a:solidFill>
                  <a:srgbClr val="444444"/>
                </a:solidFill>
                <a:effectLst/>
                <a:highlight>
                  <a:srgbClr val="F5F5F5"/>
                </a:highlight>
                <a:latin typeface="Franklin Gothic Book"/>
              </a:rPr>
              <a:t>​</a:t>
            </a:r>
          </a:p>
          <a:p>
            <a:pPr lvl="1" algn="l" rtl="0" fontAlgn="base">
              <a:buFont typeface="Arial" panose="020B0604020202020204" pitchFamily="34" charset="0"/>
              <a:buChar char="•"/>
            </a:pPr>
            <a:r>
              <a:rPr lang="en-US" sz="1200" b="0" i="0" u="none" strike="noStrike">
                <a:solidFill>
                  <a:srgbClr val="000000"/>
                </a:solidFill>
                <a:effectLst/>
                <a:highlight>
                  <a:srgbClr val="F5F5F5"/>
                </a:highlight>
                <a:latin typeface="Franklin Gothic Book"/>
              </a:rPr>
              <a:t>Gravitates towards singing or playing instruments</a:t>
            </a:r>
            <a:r>
              <a:rPr lang="en-US" sz="1200" b="0" i="0">
                <a:solidFill>
                  <a:srgbClr val="444444"/>
                </a:solidFill>
                <a:effectLst/>
                <a:highlight>
                  <a:srgbClr val="F5F5F5"/>
                </a:highlight>
                <a:latin typeface="Franklin Gothic Book"/>
              </a:rPr>
              <a:t>​</a:t>
            </a:r>
          </a:p>
          <a:p>
            <a:pPr algn="l" rtl="0" fontAlgn="base"/>
            <a:r>
              <a:rPr lang="en-US" b="0" i="0">
                <a:solidFill>
                  <a:srgbClr val="444444"/>
                </a:solidFill>
                <a:effectLst/>
                <a:highlight>
                  <a:srgbClr val="F5F5F5"/>
                </a:highlight>
                <a:latin typeface="Franklin Gothic Book"/>
              </a:rPr>
              <a:t>​</a:t>
            </a:r>
          </a:p>
          <a:p>
            <a:pPr algn="l" rtl="0" fontAlgn="base"/>
            <a:r>
              <a:rPr lang="en-US" b="1" i="0" u="none" strike="noStrike">
                <a:solidFill>
                  <a:srgbClr val="000000"/>
                </a:solidFill>
                <a:effectLst/>
                <a:highlight>
                  <a:srgbClr val="F5F5F5"/>
                </a:highlight>
                <a:latin typeface="Franklin Gothic Book"/>
              </a:rPr>
              <a:t>Ask: </a:t>
            </a:r>
            <a:r>
              <a:rPr lang="en-US" b="0" i="0" u="none" strike="noStrike">
                <a:solidFill>
                  <a:srgbClr val="000000"/>
                </a:solidFill>
                <a:effectLst/>
                <a:highlight>
                  <a:srgbClr val="F5F5F5"/>
                </a:highlight>
                <a:latin typeface="Franklin Gothic Book"/>
              </a:rPr>
              <a:t>Will someone with a Higher </a:t>
            </a:r>
            <a:r>
              <a:rPr lang="en-US" b="1" i="0" u="none" strike="noStrike">
                <a:solidFill>
                  <a:srgbClr val="000000"/>
                </a:solidFill>
                <a:effectLst/>
                <a:highlight>
                  <a:srgbClr val="F5F5F5"/>
                </a:highlight>
                <a:latin typeface="Franklin Gothic Book"/>
              </a:rPr>
              <a:t>Blue</a:t>
            </a:r>
            <a:r>
              <a:rPr lang="en-US" b="0" i="0" u="none" strike="noStrike">
                <a:solidFill>
                  <a:srgbClr val="000000"/>
                </a:solidFill>
                <a:effectLst/>
                <a:highlight>
                  <a:srgbClr val="F5F5F5"/>
                </a:highlight>
                <a:latin typeface="Franklin Gothic Book"/>
              </a:rPr>
              <a:t> Interest share what this looks like for you?</a:t>
            </a:r>
            <a:r>
              <a:rPr lang="en-US" b="0" i="0">
                <a:solidFill>
                  <a:srgbClr val="444444"/>
                </a:solidFill>
                <a:effectLst/>
                <a:highlight>
                  <a:srgbClr val="F5F5F5"/>
                </a:highlight>
                <a:latin typeface="Franklin Gothic Book"/>
              </a:rPr>
              <a:t>​</a:t>
            </a:r>
          </a:p>
          <a:p>
            <a:pPr>
              <a:buFont typeface="Arial" panose="020B0604020202020204" pitchFamily="34" charset="0"/>
            </a:pPr>
            <a:endParaRPr lang="en-US">
              <a:ea typeface="Calibri"/>
              <a:cs typeface="Calibri"/>
            </a:endParaRPr>
          </a:p>
          <a:p>
            <a:pPr>
              <a:buFont typeface="Arial" panose="020B0604020202020204" pitchFamily="34" charset="0"/>
            </a:pPr>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10"/>
          </p:nvPr>
        </p:nvSpPr>
        <p:spPr/>
        <p:txBody>
          <a:bodyPr/>
          <a:lstStyle/>
          <a:p>
            <a:fld id="{F498EAA2-5106-4C26-838C-D77D6BA9C9C5}" type="slidenum">
              <a:rPr lang="en-US" smtClean="0"/>
              <a:t>28</a:t>
            </a:fld>
            <a:endParaRPr lang="en-US"/>
          </a:p>
        </p:txBody>
      </p:sp>
    </p:spTree>
    <p:extLst>
      <p:ext uri="{BB962C8B-B14F-4D97-AF65-F5344CB8AC3E}">
        <p14:creationId xmlns:p14="http://schemas.microsoft.com/office/powerpoint/2010/main" val="3454088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Speaker: </a:t>
            </a:r>
            <a:r>
              <a:rPr lang="en-US" sz="1200" b="0" i="0">
                <a:solidFill>
                  <a:srgbClr val="000000"/>
                </a:solidFill>
                <a:effectLst/>
                <a:latin typeface="Franklin Gothic Book"/>
              </a:rPr>
              <a:t>Organization Leader/Sponsor of </a:t>
            </a:r>
            <a:r>
              <a:rPr lang="en-US" sz="1200" b="0" i="0" err="1">
                <a:solidFill>
                  <a:srgbClr val="000000"/>
                </a:solidFill>
                <a:effectLst/>
                <a:latin typeface="Franklin Gothic Book"/>
              </a:rPr>
              <a:t>Birkman</a:t>
            </a:r>
            <a:r>
              <a:rPr lang="en-US" sz="1200" b="0" i="0">
                <a:solidFill>
                  <a:srgbClr val="000000"/>
                </a:solidFill>
                <a:effectLst/>
                <a:latin typeface="Franklin Gothic Book"/>
              </a:rPr>
              <a:t> Enterprise  </a:t>
            </a:r>
          </a:p>
          <a:p>
            <a:r>
              <a:rPr lang="en-US" b="1">
                <a:cs typeface="Calibri"/>
              </a:rPr>
              <a:t>Section Time: </a:t>
            </a:r>
            <a:r>
              <a:rPr lang="en-US" b="0">
                <a:cs typeface="Calibri"/>
              </a:rPr>
              <a:t>5 minutes</a:t>
            </a:r>
            <a:endParaRPr lang="en-US" b="0"/>
          </a:p>
          <a:p>
            <a:endParaRPr lang="en-US">
              <a:cs typeface="Calibri"/>
            </a:endParaRPr>
          </a:p>
          <a:p>
            <a:pPr algn="l" rtl="0" fontAlgn="base"/>
            <a:r>
              <a:rPr lang="en-US" b="0" i="0" u="none" strike="noStrike">
                <a:solidFill>
                  <a:srgbClr val="000000"/>
                </a:solidFill>
                <a:effectLst/>
                <a:highlight>
                  <a:srgbClr val="F5F5F5"/>
                </a:highlight>
                <a:latin typeface="Calibri"/>
                <a:ea typeface="Calibri"/>
                <a:cs typeface="Calibri"/>
              </a:rPr>
              <a:t>Now that you have had a chance to explore the </a:t>
            </a:r>
            <a:r>
              <a:rPr lang="en-US" b="0" i="0" u="none" strike="noStrike" err="1">
                <a:solidFill>
                  <a:srgbClr val="000000"/>
                </a:solidFill>
                <a:effectLst/>
                <a:highlight>
                  <a:srgbClr val="F5F5F5"/>
                </a:highlight>
                <a:latin typeface="Calibri"/>
                <a:ea typeface="Calibri"/>
                <a:cs typeface="Calibri"/>
              </a:rPr>
              <a:t>MyBirkman</a:t>
            </a:r>
            <a:r>
              <a:rPr lang="en-US" b="0" i="0" u="none" strike="noStrike">
                <a:solidFill>
                  <a:srgbClr val="000000"/>
                </a:solidFill>
                <a:effectLst/>
                <a:highlight>
                  <a:srgbClr val="F5F5F5"/>
                </a:highlight>
                <a:latin typeface="Calibri"/>
                <a:ea typeface="Calibri"/>
                <a:cs typeface="Calibri"/>
              </a:rPr>
              <a:t> platform, you might be asking what is next or how I can practically fold this information into my routines and relationships</a:t>
            </a:r>
          </a:p>
          <a:p>
            <a:pPr algn="l" rtl="0" fontAlgn="base"/>
            <a:endParaRPr lang="en-US" b="0" i="0" u="none" strike="noStrike">
              <a:solidFill>
                <a:srgbClr val="000000"/>
              </a:solidFill>
              <a:effectLst/>
              <a:highlight>
                <a:srgbClr val="F5F5F5"/>
              </a:highlight>
              <a:latin typeface="Calibri" panose="020F0502020204030204" pitchFamily="34" charset="0"/>
            </a:endParaRPr>
          </a:p>
          <a:p>
            <a:pPr fontAlgn="base"/>
            <a:r>
              <a:rPr lang="en-US" b="1" i="0" u="none" strike="noStrike">
                <a:solidFill>
                  <a:srgbClr val="000000"/>
                </a:solidFill>
                <a:effectLst/>
                <a:highlight>
                  <a:srgbClr val="F5F5F5"/>
                </a:highlight>
                <a:latin typeface="Calibri"/>
                <a:ea typeface="Calibri"/>
                <a:cs typeface="Calibri"/>
              </a:rPr>
              <a:t>As champions, we want you to leave this workshop and use </a:t>
            </a:r>
            <a:r>
              <a:rPr lang="en-US" b="1" i="0" u="none" strike="noStrike" err="1">
                <a:solidFill>
                  <a:srgbClr val="000000"/>
                </a:solidFill>
                <a:effectLst/>
                <a:highlight>
                  <a:srgbClr val="F5F5F5"/>
                </a:highlight>
                <a:latin typeface="Calibri"/>
                <a:ea typeface="Calibri"/>
                <a:cs typeface="Calibri"/>
              </a:rPr>
              <a:t>MyBirkman</a:t>
            </a:r>
            <a:r>
              <a:rPr lang="en-US" b="1" i="0" u="none" strike="noStrike">
                <a:solidFill>
                  <a:srgbClr val="000000"/>
                </a:solidFill>
                <a:effectLst/>
                <a:highlight>
                  <a:srgbClr val="F5F5F5"/>
                </a:highlight>
                <a:latin typeface="Calibri"/>
                <a:ea typeface="Calibri"/>
                <a:cs typeface="Calibri"/>
              </a:rPr>
              <a:t> </a:t>
            </a:r>
            <a:r>
              <a:rPr lang="en-US" b="1">
                <a:solidFill>
                  <a:srgbClr val="000000"/>
                </a:solidFill>
                <a:highlight>
                  <a:srgbClr val="F5F5F5"/>
                </a:highlight>
                <a:latin typeface="Calibri"/>
                <a:ea typeface="Calibri"/>
                <a:cs typeface="Calibri"/>
              </a:rPr>
              <a:t>regularly</a:t>
            </a:r>
            <a:r>
              <a:rPr lang="en-US" b="0" i="0" u="none" strike="noStrike">
                <a:solidFill>
                  <a:srgbClr val="000000"/>
                </a:solidFill>
                <a:effectLst/>
                <a:highlight>
                  <a:srgbClr val="F5F5F5"/>
                </a:highlight>
                <a:latin typeface="Calibri"/>
                <a:ea typeface="Calibri"/>
                <a:cs typeface="Calibri"/>
              </a:rPr>
              <a:t>. We want you to explore the resources to help you </a:t>
            </a:r>
            <a:r>
              <a:rPr lang="en-US">
                <a:solidFill>
                  <a:srgbClr val="000000"/>
                </a:solidFill>
                <a:highlight>
                  <a:srgbClr val="F5F5F5"/>
                </a:highlight>
                <a:latin typeface="Calibri"/>
                <a:ea typeface="Calibri"/>
                <a:cs typeface="Calibri"/>
              </a:rPr>
              <a:t>conversations and new routines</a:t>
            </a:r>
            <a:r>
              <a:rPr lang="en-US" b="0" i="0" u="none" strike="noStrike">
                <a:solidFill>
                  <a:srgbClr val="000000"/>
                </a:solidFill>
                <a:effectLst/>
                <a:highlight>
                  <a:srgbClr val="F5F5F5"/>
                </a:highlight>
                <a:latin typeface="Calibri"/>
                <a:ea typeface="Calibri"/>
                <a:cs typeface="Calibri"/>
              </a:rPr>
              <a:t>. And we hope that you will share your excitement with others so that they look forward to trying it out themselves. </a:t>
            </a:r>
            <a:r>
              <a:rPr lang="en-US" b="0" i="0">
                <a:solidFill>
                  <a:srgbClr val="000000"/>
                </a:solidFill>
                <a:effectLst/>
                <a:latin typeface="Times New Roman"/>
                <a:cs typeface="Times New Roman"/>
              </a:rPr>
              <a:t> </a:t>
            </a:r>
            <a:r>
              <a:rPr lang="en-US" b="0" i="0" u="none" strike="noStrike">
                <a:solidFill>
                  <a:srgbClr val="000000"/>
                </a:solidFill>
                <a:effectLst/>
                <a:highlight>
                  <a:srgbClr val="F5F5F5"/>
                </a:highlight>
                <a:latin typeface="Calibri"/>
                <a:ea typeface="Calibri"/>
                <a:cs typeface="Calibri"/>
              </a:rPr>
              <a:t>   </a:t>
            </a:r>
            <a:r>
              <a:rPr lang="en-US" b="0" i="0">
                <a:solidFill>
                  <a:srgbClr val="444444"/>
                </a:solidFill>
                <a:effectLst/>
                <a:highlight>
                  <a:srgbClr val="F5F5F5"/>
                </a:highlight>
                <a:latin typeface="Calibri"/>
                <a:ea typeface="Calibri"/>
                <a:cs typeface="Calibri"/>
              </a:rPr>
              <a:t>​</a:t>
            </a:r>
          </a:p>
          <a:p>
            <a:pPr algn="l" rtl="0" fontAlgn="base"/>
            <a:r>
              <a:rPr lang="en-US" b="0" i="0">
                <a:solidFill>
                  <a:srgbClr val="444444"/>
                </a:solidFill>
                <a:effectLst/>
                <a:highlight>
                  <a:srgbClr val="F5F5F5"/>
                </a:highlight>
                <a:latin typeface="Calibri"/>
                <a:ea typeface="Calibri"/>
                <a:cs typeface="Calibri"/>
              </a:rPr>
              <a:t>​</a:t>
            </a:r>
          </a:p>
          <a:p>
            <a:pPr algn="l" rtl="0" fontAlgn="base"/>
            <a:r>
              <a:rPr lang="en-US" b="0" i="0" u="none" strike="noStrike">
                <a:solidFill>
                  <a:srgbClr val="000000"/>
                </a:solidFill>
                <a:effectLst/>
                <a:highlight>
                  <a:srgbClr val="F5F5F5"/>
                </a:highlight>
                <a:latin typeface="Calibri"/>
                <a:ea typeface="Calibri"/>
                <a:cs typeface="Calibri"/>
              </a:rPr>
              <a:t>The last section of the </a:t>
            </a:r>
            <a:r>
              <a:rPr lang="en-US" b="0" i="0" u="none" strike="noStrike" err="1">
                <a:solidFill>
                  <a:srgbClr val="000000"/>
                </a:solidFill>
                <a:effectLst/>
                <a:highlight>
                  <a:srgbClr val="F5F5F5"/>
                </a:highlight>
                <a:latin typeface="Calibri"/>
                <a:ea typeface="Calibri"/>
                <a:cs typeface="Calibri"/>
              </a:rPr>
              <a:t>MyBirkman</a:t>
            </a:r>
            <a:r>
              <a:rPr lang="en-US" b="0" i="0" u="none" strike="noStrike">
                <a:solidFill>
                  <a:srgbClr val="000000"/>
                </a:solidFill>
                <a:effectLst/>
                <a:highlight>
                  <a:srgbClr val="F5F5F5"/>
                </a:highlight>
                <a:latin typeface="Calibri"/>
                <a:ea typeface="Calibri"/>
                <a:cs typeface="Calibri"/>
              </a:rPr>
              <a:t> platform helps you do just that. Click on the ACTION tab at the bottom of the platform.</a:t>
            </a:r>
          </a:p>
          <a:p>
            <a:pPr algn="l" rtl="0" fontAlgn="base"/>
            <a:endParaRPr lang="en-US" b="0" i="0">
              <a:solidFill>
                <a:srgbClr val="444444"/>
              </a:solidFill>
              <a:effectLst/>
              <a:highlight>
                <a:srgbClr val="F5F5F5"/>
              </a:highlight>
              <a:latin typeface="Calibri"/>
              <a:ea typeface="Calibri"/>
              <a:cs typeface="Calibri"/>
            </a:endParaRPr>
          </a:p>
        </p:txBody>
      </p:sp>
      <p:sp>
        <p:nvSpPr>
          <p:cNvPr id="4" name="Slide Number Placeholder 3"/>
          <p:cNvSpPr>
            <a:spLocks noGrp="1"/>
          </p:cNvSpPr>
          <p:nvPr>
            <p:ph type="sldNum" sz="quarter" idx="5"/>
          </p:nvPr>
        </p:nvSpPr>
        <p:spPr/>
        <p:txBody>
          <a:bodyPr/>
          <a:lstStyle/>
          <a:p>
            <a:fld id="{4615FA84-E482-49A4-8147-B0917E76742D}" type="slidenum">
              <a:rPr lang="en-US" smtClean="0"/>
              <a:t>29</a:t>
            </a:fld>
            <a:endParaRPr lang="en-US"/>
          </a:p>
        </p:txBody>
      </p:sp>
    </p:spTree>
    <p:extLst>
      <p:ext uri="{BB962C8B-B14F-4D97-AF65-F5344CB8AC3E}">
        <p14:creationId xmlns:p14="http://schemas.microsoft.com/office/powerpoint/2010/main" val="42671970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now practice using one of the Action Page Resources.  I have selected a card from the deck and wanted to spend a couple of minutes discussing these questions.  The front of the card has the topic or question, and the back of the card has a link to which </a:t>
            </a:r>
            <a:r>
              <a:rPr lang="en-US" dirty="0" err="1"/>
              <a:t>Birkman</a:t>
            </a:r>
            <a:r>
              <a:rPr lang="en-US" dirty="0"/>
              <a:t> data is used to answer the question.  </a:t>
            </a:r>
          </a:p>
          <a:p>
            <a:endParaRPr lang="en-US" dirty="0"/>
          </a:p>
          <a:p>
            <a:r>
              <a:rPr lang="en-US" dirty="0"/>
              <a:t>Open your </a:t>
            </a:r>
            <a:r>
              <a:rPr lang="en-US" dirty="0" err="1"/>
              <a:t>MyBirkman</a:t>
            </a:r>
            <a:r>
              <a:rPr lang="en-US" dirty="0"/>
              <a:t> to Interests, then Interests Deep Dive.  </a:t>
            </a:r>
          </a:p>
          <a:p>
            <a:endParaRPr lang="en-US" dirty="0"/>
          </a:p>
          <a:p>
            <a:r>
              <a:rPr lang="en-US" dirty="0"/>
              <a:t>Think for a minute about this question:</a:t>
            </a:r>
          </a:p>
          <a:p>
            <a:r>
              <a:rPr lang="en-US" dirty="0"/>
              <a:t> How might your 10 Interests influenced how you approached this meeting?</a:t>
            </a:r>
          </a:p>
          <a:p>
            <a:endParaRPr lang="en-US" dirty="0"/>
          </a:p>
          <a:p>
            <a:r>
              <a:rPr lang="en-US" dirty="0"/>
              <a:t>EX:  If someone has a higher Scientific Interest, their approach to this meeting may have been more of </a:t>
            </a:r>
            <a:r>
              <a:rPr lang="en-US" b="1" dirty="0"/>
              <a:t>why</a:t>
            </a:r>
            <a:r>
              <a:rPr lang="en-US" dirty="0"/>
              <a:t> this workshop exists or </a:t>
            </a:r>
            <a:r>
              <a:rPr lang="en-US" b="1" dirty="0"/>
              <a:t>why</a:t>
            </a:r>
            <a:r>
              <a:rPr lang="en-US" dirty="0"/>
              <a:t> we need this meeting?</a:t>
            </a:r>
          </a:p>
          <a:p>
            <a:endParaRPr lang="en-US" dirty="0"/>
          </a:p>
          <a:p>
            <a:r>
              <a:rPr lang="en-US" dirty="0"/>
              <a:t>Ask for a couple of people to share.  </a:t>
            </a:r>
          </a:p>
          <a:p>
            <a:endParaRPr lang="en-US" dirty="0"/>
          </a:p>
          <a:p>
            <a:r>
              <a:rPr lang="en-US" dirty="0"/>
              <a:t>As you can see in only a few minutes, we have learned valuable information from one card.  You can start meetings with one of these questions to continue discussing </a:t>
            </a:r>
            <a:r>
              <a:rPr lang="en-US" dirty="0" err="1"/>
              <a:t>Birkman</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15FA84-E482-49A4-8147-B0917E7674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4565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Speaker </a:t>
            </a:r>
            <a:r>
              <a:rPr lang="en-US"/>
              <a:t>– </a:t>
            </a:r>
            <a:r>
              <a:rPr lang="en-US" sz="1200" b="0" i="0">
                <a:solidFill>
                  <a:srgbClr val="000000"/>
                </a:solidFill>
                <a:effectLst/>
                <a:latin typeface="Franklin Gothic Book"/>
              </a:rPr>
              <a:t>Organization Leader/Sponsor of Birkman Enterprise  </a:t>
            </a:r>
          </a:p>
          <a:p>
            <a:pPr marL="171450" indent="-171450">
              <a:buFont typeface="Arial" panose="020B0604020202020204" pitchFamily="34" charset="0"/>
              <a:buChar char="•"/>
              <a:defRPr/>
            </a:pPr>
            <a:r>
              <a:rPr lang="en-US">
                <a:cs typeface="Calibri"/>
              </a:rPr>
              <a:t>Review the Agenda. </a:t>
            </a:r>
          </a:p>
          <a:p>
            <a:pPr marL="171450" indent="-171450">
              <a:buFont typeface="Arial" panose="020B0604020202020204" pitchFamily="34" charset="0"/>
              <a:buChar char="•"/>
              <a:defRPr/>
            </a:pPr>
            <a:r>
              <a:rPr lang="en-US">
                <a:cs typeface="Calibri"/>
              </a:rPr>
              <a:t>Explain that they will be learning about Birkman concepts and putting it into practice through activities and conversations using the MyBirkman platform. </a:t>
            </a:r>
          </a:p>
          <a:p>
            <a:pPr marL="171450" indent="-171450">
              <a:buFont typeface="Arial" panose="020B0604020202020204" pitchFamily="34" charset="0"/>
              <a:buChar char="•"/>
              <a:defRPr/>
            </a:pPr>
            <a:r>
              <a:rPr lang="en-US">
                <a:cs typeface="Calibri"/>
              </a:rPr>
              <a:t>This will serve as examples of how they can use in the moment and on the job after the workshop and generate excitement within the organization. </a:t>
            </a: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cs typeface="Calibri"/>
            </a:endParaRPr>
          </a:p>
          <a:p>
            <a:pPr marR="0" lvl="0" algn="l" defTabSz="914400" rtl="0" eaLnBrk="1" fontAlgn="auto" latinLnBrk="0" hangingPunct="1">
              <a:lnSpc>
                <a:spcPct val="100000"/>
              </a:lnSpc>
              <a:spcBef>
                <a:spcPts val="0"/>
              </a:spcBef>
              <a:spcAft>
                <a:spcPts val="0"/>
              </a:spcAft>
              <a:buClrTx/>
              <a:buSzTx/>
              <a:tabLst/>
              <a:defRPr/>
            </a:pPr>
            <a:endParaRPr lang="en-US" sz="1800">
              <a:solidFill>
                <a:srgbClr val="FFFFFF"/>
              </a:solidFill>
              <a:cs typeface="Calibri"/>
            </a:endParaRPr>
          </a:p>
        </p:txBody>
      </p:sp>
      <p:sp>
        <p:nvSpPr>
          <p:cNvPr id="4" name="Slide Number Placeholder 3"/>
          <p:cNvSpPr>
            <a:spLocks noGrp="1"/>
          </p:cNvSpPr>
          <p:nvPr>
            <p:ph type="sldNum" sz="quarter" idx="5"/>
          </p:nvPr>
        </p:nvSpPr>
        <p:spPr/>
        <p:txBody>
          <a:bodyPr/>
          <a:lstStyle/>
          <a:p>
            <a:fld id="{63CC9B37-9F3C-49DB-9B71-2621112B5886}" type="slidenum">
              <a:t>4</a:t>
            </a:fld>
            <a:endParaRPr lang="en-US"/>
          </a:p>
        </p:txBody>
      </p:sp>
    </p:spTree>
    <p:extLst>
      <p:ext uri="{BB962C8B-B14F-4D97-AF65-F5344CB8AC3E}">
        <p14:creationId xmlns:p14="http://schemas.microsoft.com/office/powerpoint/2010/main" val="3974768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Speaker: </a:t>
            </a:r>
            <a:r>
              <a:rPr lang="en-US" sz="1200" b="0" i="0">
                <a:solidFill>
                  <a:srgbClr val="000000"/>
                </a:solidFill>
                <a:effectLst/>
                <a:latin typeface="Franklin Gothic Book"/>
              </a:rPr>
              <a:t>Organization Leader/Sponsor of Birkman Enterprise  </a:t>
            </a:r>
          </a:p>
          <a:p>
            <a:endParaRPr lang="en-US"/>
          </a:p>
          <a:p>
            <a:r>
              <a:rPr lang="en-US"/>
              <a:t>Here are a few resources that you can check out.  </a:t>
            </a:r>
            <a:endParaRPr lang="en-US">
              <a:ea typeface="Calibri"/>
              <a:cs typeface="Calibri"/>
            </a:endParaRPr>
          </a:p>
          <a:p>
            <a:endParaRPr lang="en-US"/>
          </a:p>
          <a:p>
            <a:r>
              <a:rPr lang="en-US" i="1"/>
              <a:t>Supercharge Your Relationships </a:t>
            </a:r>
            <a:r>
              <a:rPr lang="en-US"/>
              <a:t>is a worksheet that uses the </a:t>
            </a:r>
            <a:r>
              <a:rPr lang="en-US" err="1"/>
              <a:t>SuperQ</a:t>
            </a:r>
            <a:r>
              <a:rPr lang="en-US"/>
              <a:t> score to explore how to create connections through similarities and leverage strengths through differences. </a:t>
            </a:r>
            <a:endParaRPr lang="en-US">
              <a:ea typeface="Calibri"/>
              <a:cs typeface="Calibri"/>
            </a:endParaRPr>
          </a:p>
          <a:p>
            <a:r>
              <a:rPr lang="en-US" i="1"/>
              <a:t>Color-Coded Problem-Solving </a:t>
            </a:r>
            <a:r>
              <a:rPr lang="en-US"/>
              <a:t>is a useful way to determine what to focus on when solving a problem using different colors.</a:t>
            </a:r>
            <a:endParaRPr lang="en-US">
              <a:ea typeface="Calibri"/>
              <a:cs typeface="Calibri"/>
            </a:endParaRPr>
          </a:p>
          <a:p>
            <a:r>
              <a:rPr lang="en-US" i="1"/>
              <a:t>Let’s Talk Birkman - Relationship Builders </a:t>
            </a:r>
            <a:r>
              <a:rPr lang="en-US"/>
              <a:t>is a user-friendly series of questions or statements that can effortlessly kickstart your one-on-one or group conversations.  </a:t>
            </a:r>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15FA84-E482-49A4-8147-B0917E7674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63273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a:t>
            </a:r>
            <a:r>
              <a:rPr lang="en-US" b="0" i="0">
                <a:solidFill>
                  <a:srgbClr val="000000"/>
                </a:solidFill>
                <a:effectLst/>
              </a:rPr>
              <a:t>Organization Leader/Sponsor of Birkman Enterprise  </a:t>
            </a:r>
            <a:endParaRPr lang="en-US"/>
          </a:p>
          <a:p>
            <a:r>
              <a:rPr lang="en-US" b="1"/>
              <a:t>Section Time – 5 minutes</a:t>
            </a:r>
            <a:endParaRPr lang="en-US">
              <a:cs typeface="Calibri"/>
            </a:endParaRPr>
          </a:p>
          <a:p>
            <a:r>
              <a:rPr lang="en-US" b="1">
                <a:cs typeface="Calibri"/>
              </a:rPr>
              <a:t>Ask: </a:t>
            </a:r>
            <a:endParaRPr lang="en-US" b="1">
              <a:ea typeface="Calibri"/>
              <a:cs typeface="Calibri"/>
            </a:endParaRPr>
          </a:p>
          <a:p>
            <a:pPr marL="285750" indent="-285750" algn="l" rtl="0" fontAlgn="base">
              <a:buFont typeface="Arial" panose="020B0604020202020204" pitchFamily="34" charset="0"/>
              <a:buChar char="•"/>
            </a:pPr>
            <a:r>
              <a:rPr lang="en-US" sz="1800" b="0" i="1" u="none" strike="noStrike">
                <a:solidFill>
                  <a:srgbClr val="000000"/>
                </a:solidFill>
                <a:effectLst/>
                <a:highlight>
                  <a:srgbClr val="F5F5F5"/>
                </a:highlight>
                <a:latin typeface="Calibri"/>
                <a:ea typeface="Calibri"/>
                <a:cs typeface="Calibri"/>
              </a:rPr>
              <a:t>What insights or surprises did you capture from this workshop?</a:t>
            </a:r>
            <a:r>
              <a:rPr lang="en-US" sz="1800" b="0" i="0">
                <a:solidFill>
                  <a:srgbClr val="444444"/>
                </a:solidFill>
                <a:effectLst/>
                <a:highlight>
                  <a:srgbClr val="F5F5F5"/>
                </a:highlight>
                <a:latin typeface="Calibri"/>
                <a:ea typeface="Calibri"/>
                <a:cs typeface="Calibri"/>
              </a:rPr>
              <a:t>​</a:t>
            </a:r>
          </a:p>
          <a:p>
            <a:pPr marL="285750" indent="-285750" algn="l" rtl="0" fontAlgn="base">
              <a:buFont typeface="Arial" panose="020B0604020202020204" pitchFamily="34" charset="0"/>
              <a:buChar char="•"/>
            </a:pPr>
            <a:r>
              <a:rPr lang="en-US" sz="1800" b="0" i="1" u="none" strike="noStrike">
                <a:solidFill>
                  <a:srgbClr val="000000"/>
                </a:solidFill>
                <a:effectLst/>
                <a:highlight>
                  <a:srgbClr val="F5F5F5"/>
                </a:highlight>
                <a:latin typeface="Calibri"/>
                <a:ea typeface="Calibri"/>
                <a:cs typeface="Calibri"/>
              </a:rPr>
              <a:t>How is this connected to the work that you do?</a:t>
            </a:r>
            <a:endParaRPr lang="en-US" sz="1800" b="0" i="0">
              <a:solidFill>
                <a:srgbClr val="444444"/>
              </a:solidFill>
              <a:effectLst/>
              <a:highlight>
                <a:srgbClr val="F5F5F5"/>
              </a:highlight>
              <a:latin typeface="Calibri"/>
              <a:ea typeface="Calibri"/>
              <a:cs typeface="Calibri"/>
            </a:endParaRPr>
          </a:p>
          <a:p>
            <a:pPr marL="171450" indent="-171450">
              <a:lnSpc>
                <a:spcPct val="90000"/>
              </a:lnSpc>
              <a:spcBef>
                <a:spcPts val="1000"/>
              </a:spcBef>
              <a:buFont typeface="Arial" panose="020B0604020202020204" pitchFamily="34" charset="0"/>
              <a:buChar char="•"/>
            </a:pPr>
            <a:r>
              <a:rPr lang="en-US" b="1" i="1">
                <a:cs typeface="Calibri"/>
              </a:rPr>
              <a:t>What will you commit to doing to bring Birkman to life in organization? </a:t>
            </a:r>
            <a:endParaRPr lang="en-US" b="1" i="1"/>
          </a:p>
          <a:p>
            <a:pPr marL="171450" indent="-171450">
              <a:lnSpc>
                <a:spcPct val="90000"/>
              </a:lnSpc>
              <a:spcBef>
                <a:spcPts val="1000"/>
              </a:spcBef>
              <a:buFont typeface="Arial" panose="020B0604020202020204" pitchFamily="34" charset="0"/>
              <a:buChar char="•"/>
            </a:pPr>
            <a:endParaRPr lang="en-US" i="1">
              <a:ea typeface="Calibri"/>
              <a:cs typeface="Calibri"/>
            </a:endParaRPr>
          </a:p>
        </p:txBody>
      </p:sp>
      <p:sp>
        <p:nvSpPr>
          <p:cNvPr id="4" name="Slide Number Placeholder 3"/>
          <p:cNvSpPr>
            <a:spLocks noGrp="1"/>
          </p:cNvSpPr>
          <p:nvPr>
            <p:ph type="sldNum" sz="quarter" idx="5"/>
          </p:nvPr>
        </p:nvSpPr>
        <p:spPr/>
        <p:txBody>
          <a:bodyPr/>
          <a:lstStyle/>
          <a:p>
            <a:fld id="{63CC9B37-9F3C-49DB-9B71-2621112B5886}" type="slidenum">
              <a:rPr lang="en-US"/>
              <a:t>32</a:t>
            </a:fld>
            <a:endParaRPr lang="en-US"/>
          </a:p>
        </p:txBody>
      </p:sp>
    </p:spTree>
    <p:extLst>
      <p:ext uri="{BB962C8B-B14F-4D97-AF65-F5344CB8AC3E}">
        <p14:creationId xmlns:p14="http://schemas.microsoft.com/office/powerpoint/2010/main" val="38771275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a:t>If time allows, break the participants into pairs to do the activity.  If time is running out, use this slide to determine what to do next.</a:t>
            </a:r>
          </a:p>
          <a:p>
            <a:endParaRPr lang="en-US" i="0"/>
          </a:p>
          <a:p>
            <a:r>
              <a:rPr lang="en-US" i="0"/>
              <a:t>From here, the choice is up to you.  You have great data points from the </a:t>
            </a:r>
            <a:r>
              <a:rPr lang="en-US" i="0" err="1"/>
              <a:t>MyBirkman</a:t>
            </a:r>
            <a:r>
              <a:rPr lang="en-US" i="0"/>
              <a:t> platform to help you unleash Birkman in your work; it begins with getting curious about your co-workers.  </a:t>
            </a:r>
          </a:p>
          <a:p>
            <a:endParaRPr lang="en-US" i="0"/>
          </a:p>
          <a:p>
            <a:r>
              <a:rPr lang="en-US" i="0"/>
              <a:t>If time is running out, challenge the participants to have a conversation with a co-working using the Compare and/or Action page to build deeper connections. </a:t>
            </a:r>
          </a:p>
          <a:p>
            <a:endParaRPr lang="en-US" i="0"/>
          </a:p>
          <a:p>
            <a:r>
              <a:rPr lang="en-US" i="0"/>
              <a:t>If you are breaking up into partners, give 10 minutes to have the discussion, and have them report back what they learned. </a:t>
            </a:r>
          </a:p>
          <a:p>
            <a:endParaRPr lang="en-US" i="0"/>
          </a:p>
          <a:p>
            <a:r>
              <a:rPr lang="en-US" i="0"/>
              <a:t>In their breakouts, have them answer the following questions: </a:t>
            </a:r>
          </a:p>
          <a:p>
            <a:endParaRPr lang="en-US" i="0"/>
          </a:p>
          <a:p>
            <a:pPr marL="285750" indent="-285750">
              <a:buFont typeface="Arial" panose="020B0604020202020204" pitchFamily="34" charset="0"/>
              <a:buChar char="•"/>
            </a:pPr>
            <a:r>
              <a:rPr lang="en-US" sz="1200">
                <a:solidFill>
                  <a:schemeClr val="bg1"/>
                </a:solidFill>
                <a:latin typeface="Work Sans"/>
              </a:rPr>
              <a:t>What similarities create a natural connection between you?</a:t>
            </a:r>
          </a:p>
          <a:p>
            <a:pPr marL="285750" indent="-285750">
              <a:buFont typeface="Arial" panose="020B0604020202020204" pitchFamily="34" charset="0"/>
              <a:buChar char="•"/>
            </a:pPr>
            <a:r>
              <a:rPr lang="en-US" sz="1200">
                <a:solidFill>
                  <a:schemeClr val="bg1"/>
                </a:solidFill>
                <a:latin typeface="Work Sans"/>
              </a:rPr>
              <a:t>What differences make each of you unique? </a:t>
            </a:r>
          </a:p>
          <a:p>
            <a:endParaRPr lang="en-US" i="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15FA84-E482-49A4-8147-B0917E7674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03910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Speaker: </a:t>
            </a:r>
            <a:r>
              <a:rPr lang="en-US" sz="1200" b="0" i="0">
                <a:solidFill>
                  <a:srgbClr val="000000"/>
                </a:solidFill>
                <a:effectLst/>
                <a:latin typeface="Franklin Gothic Book"/>
              </a:rPr>
              <a:t>Organization Leader/Sponsor of </a:t>
            </a:r>
            <a:r>
              <a:rPr lang="en-US" sz="1200" b="0" i="0" err="1">
                <a:solidFill>
                  <a:srgbClr val="000000"/>
                </a:solidFill>
                <a:effectLst/>
                <a:latin typeface="Franklin Gothic Book"/>
              </a:rPr>
              <a:t>Birkman</a:t>
            </a:r>
            <a:r>
              <a:rPr lang="en-US" sz="1200" b="0" i="0">
                <a:solidFill>
                  <a:srgbClr val="000000"/>
                </a:solidFill>
                <a:effectLst/>
                <a:latin typeface="Franklin Gothic Book"/>
              </a:rPr>
              <a:t> Enterprise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a:solidFill>
                <a:srgbClr val="000000"/>
              </a:solidFill>
              <a:effectLst/>
              <a:latin typeface="Franklin Gothic Boo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000000"/>
                </a:solidFill>
                <a:effectLst/>
                <a:latin typeface="Franklin Gothic Book"/>
              </a:rPr>
              <a:t>Turn it over to Tim and Drew.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a:solidFill>
                <a:srgbClr val="000000"/>
              </a:solidFill>
              <a:effectLst/>
              <a:latin typeface="Franklin Gothic Boo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000000"/>
                </a:solidFill>
                <a:effectLst/>
                <a:latin typeface="Franklin Gothic Book"/>
              </a:rPr>
              <a:t>The whole org will receive links to </a:t>
            </a:r>
            <a:r>
              <a:rPr lang="en-US" sz="1200" b="0" i="0" err="1">
                <a:solidFill>
                  <a:srgbClr val="000000"/>
                </a:solidFill>
                <a:effectLst/>
                <a:latin typeface="Franklin Gothic Book"/>
              </a:rPr>
              <a:t>Birkman</a:t>
            </a:r>
            <a:r>
              <a:rPr lang="en-US" sz="1200" b="0" i="0">
                <a:solidFill>
                  <a:srgbClr val="000000"/>
                </a:solidFill>
                <a:effectLst/>
                <a:latin typeface="Franklin Gothic Book"/>
              </a:rPr>
              <a:t> Questionnaire in the next day or two- please help encourage them to take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a:solidFill>
                <a:srgbClr val="000000"/>
              </a:solidFill>
              <a:effectLst/>
              <a:latin typeface="Franklin Gothic Boo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000000"/>
                </a:solidFill>
                <a:effectLst/>
                <a:latin typeface="Franklin Gothic Book"/>
              </a:rPr>
              <a:t>Workshop to your whole org on June 10- Tim will lead</a:t>
            </a:r>
          </a:p>
          <a:p>
            <a:endParaRPr lang="en-US"/>
          </a:p>
        </p:txBody>
      </p:sp>
      <p:sp>
        <p:nvSpPr>
          <p:cNvPr id="4" name="Slide Number Placeholder 3"/>
          <p:cNvSpPr>
            <a:spLocks noGrp="1"/>
          </p:cNvSpPr>
          <p:nvPr>
            <p:ph type="sldNum" sz="quarter" idx="5"/>
          </p:nvPr>
        </p:nvSpPr>
        <p:spPr/>
        <p:txBody>
          <a:bodyPr/>
          <a:lstStyle/>
          <a:p>
            <a:fld id="{4615FA84-E482-49A4-8147-B0917E76742D}" type="slidenum">
              <a:rPr lang="en-US" smtClean="0"/>
              <a:t>34</a:t>
            </a:fld>
            <a:endParaRPr lang="en-US"/>
          </a:p>
        </p:txBody>
      </p:sp>
    </p:spTree>
    <p:extLst>
      <p:ext uri="{BB962C8B-B14F-4D97-AF65-F5344CB8AC3E}">
        <p14:creationId xmlns:p14="http://schemas.microsoft.com/office/powerpoint/2010/main" val="309187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AE5E0884-28DC-2641-BCE2-222A6786D0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3C70668-0FAB-3542-B236-791C6073FF30}"/>
              </a:ext>
            </a:extLst>
          </p:cNvPr>
          <p:cNvSpPr>
            <a:spLocks noGrp="1"/>
          </p:cNvSpPr>
          <p:nvPr>
            <p:ph type="body" idx="1"/>
          </p:nvPr>
        </p:nvSpPr>
        <p:spPr/>
        <p:txBody>
          <a:bodyPr/>
          <a:lstStyle/>
          <a:p>
            <a:pPr>
              <a:defRPr/>
            </a:pPr>
            <a:r>
              <a:rPr lang="en-US" b="1"/>
              <a:t>Speaker </a:t>
            </a:r>
            <a:r>
              <a:rPr lang="en-US"/>
              <a:t>– </a:t>
            </a:r>
            <a:r>
              <a:rPr lang="en-US" sz="1200" b="0" i="0">
                <a:solidFill>
                  <a:srgbClr val="000000"/>
                </a:solidFill>
                <a:effectLst/>
                <a:latin typeface="Franklin Gothic Book"/>
              </a:rPr>
              <a:t>Organization Leader/Sponsor of Birkman Enterprise  </a:t>
            </a:r>
          </a:p>
          <a:p>
            <a:pPr marL="0" marR="0" lvl="0" indent="0" algn="l" rtl="0">
              <a:lnSpc>
                <a:spcPct val="100000"/>
              </a:lnSpc>
              <a:spcBef>
                <a:spcPts val="0"/>
              </a:spcBef>
              <a:spcAft>
                <a:spcPts val="0"/>
              </a:spcAft>
              <a:buClr>
                <a:schemeClr val="dk1"/>
              </a:buClr>
              <a:buSzPts val="1200"/>
              <a:buFont typeface="Calibri"/>
              <a:buNone/>
            </a:pPr>
            <a:endParaRPr lang="en-US" b="1"/>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b="0"/>
              <a:t>Provide the champions with an overv</a:t>
            </a:r>
            <a:r>
              <a:rPr lang="en-US"/>
              <a:t>iew of your organization’s performance goals or results your organization is striving to accomplish with the investment in Birkman Enterprise. </a:t>
            </a:r>
          </a:p>
        </p:txBody>
      </p:sp>
      <p:sp>
        <p:nvSpPr>
          <p:cNvPr id="66563" name="Slide Number Placeholder 3">
            <a:extLst>
              <a:ext uri="{FF2B5EF4-FFF2-40B4-BE49-F238E27FC236}">
                <a16:creationId xmlns:a16="http://schemas.microsoft.com/office/drawing/2014/main" id="{E6C2DB8C-4E7B-584A-A9C6-7EC1FCC8E5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14425D76-F87A-2942-837C-3062F624A973}" type="slidenum">
              <a:rPr lang="en-US" altLang="en-US">
                <a:latin typeface="Calibri" panose="020F0502020204030204" pitchFamily="34" charset="0"/>
              </a:rPr>
              <a:pPr fontAlgn="base">
                <a:spcBef>
                  <a:spcPct val="0"/>
                </a:spcBef>
                <a:spcAft>
                  <a:spcPct val="0"/>
                </a:spcAft>
              </a:pPr>
              <a:t>5</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Speaker </a:t>
            </a:r>
            <a:r>
              <a:rPr lang="en-US"/>
              <a:t>– </a:t>
            </a:r>
            <a:r>
              <a:rPr lang="en-US" sz="1200" b="0" i="0">
                <a:solidFill>
                  <a:srgbClr val="000000"/>
                </a:solidFill>
                <a:effectLst/>
                <a:latin typeface="Franklin Gothic Book"/>
              </a:rPr>
              <a:t>Organization Leader/Sponsor of Birkman Enterprise  </a:t>
            </a:r>
            <a:endParaRPr lang="en-US" sz="1200">
              <a:solidFill>
                <a:schemeClr val="bg1"/>
              </a:solidFill>
              <a:latin typeface="Franklin Gothic Book"/>
            </a:endParaRPr>
          </a:p>
          <a:p>
            <a:pPr eaLnBrk="1" hangingPunct="1"/>
            <a:r>
              <a:rPr lang="en-US"/>
              <a:t>Explain that Birkman Enterprise includes: </a:t>
            </a:r>
          </a:p>
          <a:p>
            <a:pPr marL="171450" indent="-171450" eaLnBrk="1" hangingPunct="1">
              <a:buFont typeface="Arial" panose="020B0604020202020204" pitchFamily="34" charset="0"/>
              <a:buChar char="•"/>
            </a:pPr>
            <a:r>
              <a:rPr lang="en-US"/>
              <a:t>The Birkman Method Questionnaire – the foundation by which the data is derived for employees so they can all connect through Birkman insights</a:t>
            </a:r>
          </a:p>
          <a:p>
            <a:pPr marL="171450" indent="-171450" eaLnBrk="1" hangingPunct="1">
              <a:buFont typeface="Arial" panose="020B0604020202020204" pitchFamily="34" charset="0"/>
              <a:buChar char="•"/>
            </a:pPr>
            <a:endParaRPr lang="en-US" altLang="en-US"/>
          </a:p>
          <a:p>
            <a:pPr marL="171450" indent="-171450" eaLnBrk="1" hangingPunct="1">
              <a:buFont typeface="Arial" panose="020B0604020202020204" pitchFamily="34" charset="0"/>
              <a:buChar char="•"/>
            </a:pPr>
            <a:r>
              <a:rPr lang="en-US" altLang="en-US"/>
              <a:t>MyBirkman platform for employees that is easily accessible on their laptop, tablet, or phone</a:t>
            </a:r>
          </a:p>
          <a:p>
            <a:pPr marL="171450" indent="-171450" eaLnBrk="1" hangingPunct="1">
              <a:buFont typeface="Arial" panose="020B0604020202020204" pitchFamily="34" charset="0"/>
              <a:buChar char="•"/>
            </a:pPr>
            <a:endParaRPr lang="en-US" altLang="en-US"/>
          </a:p>
          <a:p>
            <a:pPr marL="171450" indent="-171450" eaLnBrk="1" hangingPunct="1">
              <a:buFont typeface="Arial" panose="020B0604020202020204" pitchFamily="34" charset="0"/>
              <a:buChar char="•"/>
            </a:pPr>
            <a:r>
              <a:rPr lang="en-US" altLang="en-US"/>
              <a:t>Team workshops and toolkits through MyBirkman they can use to tackle specific challenges and improve their communication and team effectiveness</a:t>
            </a:r>
          </a:p>
          <a:p>
            <a:pPr marL="171450" indent="-171450" eaLnBrk="1" hangingPunct="1">
              <a:buFont typeface="Arial" panose="020B0604020202020204" pitchFamily="34" charset="0"/>
              <a:buChar char="•"/>
            </a:pPr>
            <a:endParaRPr lang="en-US" alt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a:t>Birkman Certified Professional(s)</a:t>
            </a:r>
            <a:r>
              <a:rPr lang="en-US" altLang="en-US" sz="1200">
                <a:solidFill>
                  <a:schemeClr val="bg1"/>
                </a:solidFill>
              </a:rPr>
              <a:t> </a:t>
            </a:r>
            <a:r>
              <a:rPr lang="en-US" altLang="en-US" sz="1200">
                <a:solidFill>
                  <a:srgbClr val="9D0B0F"/>
                </a:solidFill>
              </a:rPr>
              <a:t>[inform them of what that is/will be in your organization]</a:t>
            </a:r>
            <a:r>
              <a:rPr lang="en-US" altLang="en-US"/>
              <a:t> who will provide ongoing learning and support</a:t>
            </a:r>
          </a:p>
          <a:p>
            <a:pPr marL="171450" indent="-171450" eaLnBrk="1" hangingPunct="1">
              <a:buFont typeface="Arial" panose="020B0604020202020204" pitchFamily="34" charset="0"/>
              <a:buChar char="•"/>
            </a:pPr>
            <a:endParaRPr lang="en-US" altLang="en-US" sz="1200">
              <a:solidFill>
                <a:schemeClr val="bg1"/>
              </a:solidFill>
            </a:endParaRPr>
          </a:p>
          <a:p>
            <a:pPr marL="171450" indent="-171450">
              <a:buFont typeface="Arial" panose="020B0604020202020204" pitchFamily="34" charset="0"/>
              <a:buChar char="•"/>
            </a:pPr>
            <a:r>
              <a:rPr lang="en-US" altLang="en-US"/>
              <a:t>Birkman reports that address specific dimensions as needed will be delivered by the Birkman Certified Professional. </a:t>
            </a:r>
            <a:endParaRPr lang="en-US" altLang="en-US">
              <a:cs typeface="Calibri"/>
            </a:endParaRPr>
          </a:p>
          <a:p>
            <a:pPr marL="171450" indent="-171450" eaLnBrk="1" hangingPunct="1">
              <a:buFont typeface="Arial" panose="020B0604020202020204" pitchFamily="34" charset="0"/>
              <a:buChar char="•"/>
            </a:pPr>
            <a:endParaRPr lang="en-US" altLang="en-US"/>
          </a:p>
        </p:txBody>
      </p:sp>
      <p:sp>
        <p:nvSpPr>
          <p:cNvPr id="4" name="Slide Number Placeholder 3"/>
          <p:cNvSpPr>
            <a:spLocks noGrp="1"/>
          </p:cNvSpPr>
          <p:nvPr>
            <p:ph type="sldNum" sz="quarter" idx="5"/>
          </p:nvPr>
        </p:nvSpPr>
        <p:spPr/>
        <p:txBody>
          <a:bodyPr/>
          <a:lstStyle/>
          <a:p>
            <a:fld id="{9F304D1D-10BB-4438-A5C3-890D4606105F}" type="slidenum">
              <a:rPr lang="en-US" smtClean="0"/>
              <a:t>6</a:t>
            </a:fld>
            <a:endParaRPr lang="en-US"/>
          </a:p>
        </p:txBody>
      </p:sp>
    </p:spTree>
    <p:extLst>
      <p:ext uri="{BB962C8B-B14F-4D97-AF65-F5344CB8AC3E}">
        <p14:creationId xmlns:p14="http://schemas.microsoft.com/office/powerpoint/2010/main" val="1265084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a:t>
            </a:r>
            <a:r>
              <a:rPr lang="en-US"/>
              <a:t>–</a:t>
            </a:r>
            <a:r>
              <a:rPr lang="en-US" err="1"/>
              <a:t>Birkman</a:t>
            </a:r>
            <a:r>
              <a:rPr lang="en-US"/>
              <a:t> Implementation Specialist </a:t>
            </a:r>
          </a:p>
          <a:p>
            <a:endParaRPr lang="en-US" b="1">
              <a:cs typeface="Calibri"/>
            </a:endParaRPr>
          </a:p>
          <a:p>
            <a:pPr algn="l"/>
            <a:r>
              <a:rPr lang="en-US"/>
              <a:t>The </a:t>
            </a:r>
            <a:r>
              <a:rPr lang="en-US" err="1"/>
              <a:t>Birkman</a:t>
            </a:r>
            <a:r>
              <a:rPr lang="en-US"/>
              <a:t> Method was created to help people see the world differently through the lens of personality.</a:t>
            </a:r>
            <a:endParaRPr lang="en-US">
              <a:ea typeface="Calibri"/>
              <a:cs typeface="Calibri"/>
            </a:endParaRPr>
          </a:p>
          <a:p>
            <a:pPr algn="l"/>
            <a:r>
              <a:rPr lang="en-US"/>
              <a:t>And when we say see the world differently, there are 2 big things we mean by that.</a:t>
            </a:r>
            <a:endParaRPr lang="en-US">
              <a:ea typeface="Calibri"/>
              <a:cs typeface="Calibri"/>
            </a:endParaRPr>
          </a:p>
          <a:p>
            <a:pPr algn="l"/>
            <a:endParaRPr lang="en-US"/>
          </a:p>
          <a:p>
            <a:pPr marL="171450" indent="-171450" algn="l" fontAlgn="base">
              <a:buFont typeface="Arial" panose="020B0604020202020204" pitchFamily="34" charset="0"/>
              <a:buChar char="•"/>
            </a:pPr>
            <a:r>
              <a:rPr lang="en-US"/>
              <a:t>See the World Differently reminds us of </a:t>
            </a:r>
            <a:r>
              <a:rPr lang="en-US" b="1"/>
              <a:t>fundamental truth that we all have a unique perception and experience</a:t>
            </a:r>
            <a:r>
              <a:rPr lang="en-US"/>
              <a:t>.</a:t>
            </a:r>
            <a:endParaRPr lang="en-US">
              <a:ea typeface="Calibri"/>
              <a:cs typeface="Calibri"/>
            </a:endParaRPr>
          </a:p>
          <a:p>
            <a:pPr marL="628650" lvl="1" indent="-171450" algn="l" fontAlgn="base">
              <a:buFont typeface="Arial" panose="020B0604020202020204" pitchFamily="34" charset="0"/>
              <a:buChar char="•"/>
            </a:pPr>
            <a:r>
              <a:rPr lang="en-US"/>
              <a:t>What one person sees as respect someone else may be frustrated or offended by the same gesture.</a:t>
            </a:r>
            <a:endParaRPr lang="en-US">
              <a:ea typeface="Calibri" panose="020F0502020204030204"/>
              <a:cs typeface="Calibri" panose="020F0502020204030204"/>
            </a:endParaRPr>
          </a:p>
          <a:p>
            <a:pPr marL="628650" lvl="1" indent="-171450" algn="l" fontAlgn="base">
              <a:buFont typeface="Arial" panose="020B0604020202020204" pitchFamily="34" charset="0"/>
              <a:buChar char="•"/>
            </a:pPr>
            <a:r>
              <a:rPr lang="en-US"/>
              <a:t>No two </a:t>
            </a:r>
            <a:r>
              <a:rPr lang="en-US" err="1"/>
              <a:t>Birkman’s</a:t>
            </a:r>
            <a:r>
              <a:rPr lang="en-US"/>
              <a:t> are the same!</a:t>
            </a:r>
            <a:endParaRPr lang="en-US">
              <a:ea typeface="Calibri" panose="020F0502020204030204"/>
              <a:cs typeface="Calibri" panose="020F0502020204030204"/>
            </a:endParaRPr>
          </a:p>
          <a:p>
            <a:pPr marL="628650" lvl="1" indent="-171450" algn="l" fontAlgn="base">
              <a:buFont typeface="Arial" panose="020B0604020202020204" pitchFamily="34" charset="0"/>
              <a:buChar char="•"/>
            </a:pPr>
            <a:endParaRPr lang="en-US"/>
          </a:p>
          <a:p>
            <a:pPr marL="171450" indent="-171450" algn="l" fontAlgn="base">
              <a:buFont typeface="Arial" panose="020B0604020202020204" pitchFamily="34" charset="0"/>
              <a:buChar char="•"/>
            </a:pPr>
            <a:r>
              <a:rPr lang="en-US"/>
              <a:t>“See the World Differently” is </a:t>
            </a:r>
            <a:r>
              <a:rPr lang="en-US" b="1"/>
              <a:t>an invitation to grow and challenge yourself</a:t>
            </a:r>
            <a:r>
              <a:rPr lang="en-US"/>
              <a:t> to see the world differently from one day to the next. </a:t>
            </a:r>
            <a:r>
              <a:rPr lang="en-US" b="1"/>
              <a:t>And we do that by getting curious.</a:t>
            </a:r>
            <a:endParaRPr lang="en-US" b="1">
              <a:ea typeface="Calibri"/>
              <a:cs typeface="Calibri"/>
            </a:endParaRPr>
          </a:p>
        </p:txBody>
      </p:sp>
      <p:sp>
        <p:nvSpPr>
          <p:cNvPr id="4" name="Slide Number Placeholder 3"/>
          <p:cNvSpPr>
            <a:spLocks noGrp="1"/>
          </p:cNvSpPr>
          <p:nvPr>
            <p:ph type="sldNum" sz="quarter" idx="5"/>
          </p:nvPr>
        </p:nvSpPr>
        <p:spPr/>
        <p:txBody>
          <a:bodyPr/>
          <a:lstStyle/>
          <a:p>
            <a:fld id="{4615FA84-E482-49A4-8147-B0917E76742D}" type="slidenum">
              <a:rPr lang="en-US" smtClean="0"/>
              <a:t>7</a:t>
            </a:fld>
            <a:endParaRPr lang="en-US"/>
          </a:p>
        </p:txBody>
      </p:sp>
    </p:spTree>
    <p:extLst>
      <p:ext uri="{BB962C8B-B14F-4D97-AF65-F5344CB8AC3E}">
        <p14:creationId xmlns:p14="http://schemas.microsoft.com/office/powerpoint/2010/main" val="4090829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a:t>
            </a:r>
            <a:r>
              <a:rPr lang="en-US"/>
              <a:t>–</a:t>
            </a:r>
            <a:r>
              <a:rPr lang="en-US" err="1"/>
              <a:t>Birkman</a:t>
            </a:r>
            <a:r>
              <a:rPr lang="en-US"/>
              <a:t> Implementation Specialist </a:t>
            </a:r>
          </a:p>
          <a:p>
            <a:endParaRPr lang="en-US"/>
          </a:p>
          <a:p>
            <a:r>
              <a:rPr lang="en-US"/>
              <a:t>We are able to see the world differently by practicing curiosity. Being curious allows us to create an </a:t>
            </a:r>
            <a:r>
              <a:rPr lang="en-US" b="1"/>
              <a:t>environment focused on learning rather than judgment.</a:t>
            </a:r>
          </a:p>
          <a:p>
            <a:endParaRPr lang="en-US" b="1">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panose="020F0502020204030204"/>
                <a:cs typeface="Calibri" panose="020F0502020204030204"/>
              </a:rPr>
              <a:t>There are days when this frame of mind feels second-nature, and others (maybe my cranky days) when I have a harder time with this. </a:t>
            </a:r>
            <a:r>
              <a:rPr lang="en-US" err="1">
                <a:ea typeface="Calibri" panose="020F0502020204030204"/>
                <a:cs typeface="Calibri" panose="020F0502020204030204"/>
              </a:rPr>
              <a:t>Birkman</a:t>
            </a:r>
            <a:r>
              <a:rPr lang="en-US">
                <a:ea typeface="Calibri" panose="020F0502020204030204"/>
                <a:cs typeface="Calibri" panose="020F0502020204030204"/>
              </a:rPr>
              <a:t> helps me have more curious days than judgmental days.</a:t>
            </a:r>
            <a:endParaRPr lang="en-US" b="1">
              <a:ea typeface="Calibri"/>
              <a:cs typeface="Calibri"/>
            </a:endParaRPr>
          </a:p>
          <a:p>
            <a:endParaRPr lang="en-US"/>
          </a:p>
          <a:p>
            <a:r>
              <a:rPr lang="en-US" b="1"/>
              <a:t>Curiosity is a state of mind.</a:t>
            </a:r>
            <a:endParaRPr lang="en-US" b="1">
              <a:cs typeface="Calibri"/>
            </a:endParaRPr>
          </a:p>
          <a:p>
            <a:pPr marL="171450" indent="-171450">
              <a:buFont typeface="Arial" panose="020B0604020202020204" pitchFamily="34" charset="0"/>
              <a:buChar char="•"/>
            </a:pPr>
            <a:r>
              <a:rPr lang="en-US"/>
              <a:t>Begin with a positive and productive outlook- </a:t>
            </a:r>
            <a:r>
              <a:rPr lang="en-US" b="1"/>
              <a:t>valuing differences</a:t>
            </a:r>
            <a:endParaRPr lang="en-US" b="1">
              <a:cs typeface="Calibri"/>
            </a:endParaRPr>
          </a:p>
          <a:p>
            <a:pPr marL="171450" indent="-171450">
              <a:buFont typeface="Arial" panose="020B0604020202020204" pitchFamily="34" charset="0"/>
              <a:buChar char="•"/>
            </a:pPr>
            <a:r>
              <a:rPr lang="en-US"/>
              <a:t>Be open to exploring- </a:t>
            </a:r>
            <a:r>
              <a:rPr lang="en-US" b="1"/>
              <a:t>I have a limited perspective and am curious to learn from others</a:t>
            </a:r>
            <a:endParaRPr lang="en-US" b="1">
              <a:cs typeface="Calibri"/>
            </a:endParaRPr>
          </a:p>
          <a:p>
            <a:pPr marL="171450" indent="-171450">
              <a:buFont typeface="Arial" panose="020B0604020202020204" pitchFamily="34" charset="0"/>
              <a:buChar char="•"/>
            </a:pPr>
            <a:r>
              <a:rPr lang="en-US"/>
              <a:t>Ask questions- </a:t>
            </a:r>
            <a:r>
              <a:rPr lang="en-US" b="1"/>
              <a:t>what can I learn here? </a:t>
            </a:r>
            <a:endParaRPr lang="en-US" b="1">
              <a:cs typeface="Calibri"/>
            </a:endParaRPr>
          </a:p>
          <a:p>
            <a:pPr marL="171450" indent="-171450">
              <a:buFont typeface="Arial" panose="020B0604020202020204" pitchFamily="34" charset="0"/>
              <a:buChar char="•"/>
            </a:pPr>
            <a:r>
              <a:rPr lang="en-US"/>
              <a:t>Replace judgment with curiosity- </a:t>
            </a:r>
            <a:r>
              <a:rPr lang="en-US" b="1"/>
              <a:t>expands our experience and opens us up to new possibilities </a:t>
            </a:r>
            <a:endParaRPr lang="en-US" b="1">
              <a:cs typeface="Calibri"/>
            </a:endParaRPr>
          </a:p>
          <a:p>
            <a:pPr marL="171450" indent="-171450">
              <a:buFont typeface="Arial" panose="020B0604020202020204" pitchFamily="34" charset="0"/>
              <a:buChar char="•"/>
            </a:pPr>
            <a:endParaRPr lang="en-US">
              <a:ea typeface="Calibri" panose="020F0502020204030204"/>
              <a:cs typeface="Calibri" panose="020F0502020204030204"/>
            </a:endParaRPr>
          </a:p>
          <a:p>
            <a:endParaRPr lang="en-US"/>
          </a:p>
          <a:p>
            <a:endParaRPr lang="en-US"/>
          </a:p>
          <a:p>
            <a:r>
              <a:rPr lang="en-US"/>
              <a:t>https://walton.uark.edu/insights/replace-judgement-with-curiousity.php</a:t>
            </a:r>
            <a:endParaRPr lang="en-US">
              <a:cs typeface="Calibri"/>
            </a:endParaRPr>
          </a:p>
          <a:p>
            <a:endParaRPr lang="en-US"/>
          </a:p>
          <a:p>
            <a:endParaRPr lang="en-US"/>
          </a:p>
          <a:p>
            <a:endParaRPr lang="en-US"/>
          </a:p>
        </p:txBody>
      </p:sp>
      <p:sp>
        <p:nvSpPr>
          <p:cNvPr id="4" name="Slide Number Placeholder 3"/>
          <p:cNvSpPr>
            <a:spLocks noGrp="1"/>
          </p:cNvSpPr>
          <p:nvPr>
            <p:ph type="sldNum" sz="quarter" idx="5"/>
          </p:nvPr>
        </p:nvSpPr>
        <p:spPr/>
        <p:txBody>
          <a:bodyPr/>
          <a:lstStyle/>
          <a:p>
            <a:fld id="{4615FA84-E482-49A4-8147-B0917E76742D}" type="slidenum">
              <a:rPr lang="en-US" smtClean="0"/>
              <a:t>8</a:t>
            </a:fld>
            <a:endParaRPr lang="en-US"/>
          </a:p>
        </p:txBody>
      </p:sp>
    </p:spTree>
    <p:extLst>
      <p:ext uri="{BB962C8B-B14F-4D97-AF65-F5344CB8AC3E}">
        <p14:creationId xmlns:p14="http://schemas.microsoft.com/office/powerpoint/2010/main" val="4090372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a:t>
            </a:r>
            <a:r>
              <a:rPr lang="en-US"/>
              <a:t>–</a:t>
            </a:r>
            <a:r>
              <a:rPr lang="en-US" err="1"/>
              <a:t>Birkman</a:t>
            </a:r>
            <a:r>
              <a:rPr lang="en-US"/>
              <a:t> Implementation Specialist </a:t>
            </a:r>
          </a:p>
          <a:p>
            <a:r>
              <a:rPr lang="en-US"/>
              <a:t>So why </a:t>
            </a:r>
            <a:r>
              <a:rPr lang="en-US" err="1"/>
              <a:t>Birkman</a:t>
            </a:r>
            <a:r>
              <a:rPr lang="en-US"/>
              <a:t>? </a:t>
            </a:r>
            <a:r>
              <a:rPr lang="en-US" err="1"/>
              <a:t>Birkman</a:t>
            </a:r>
            <a:r>
              <a:rPr lang="en-US"/>
              <a:t> has been around since 1951, over 70 years! So why do people continue to benefit from </a:t>
            </a:r>
            <a:r>
              <a:rPr lang="en-US" err="1"/>
              <a:t>Birkman</a:t>
            </a:r>
            <a:r>
              <a:rPr lang="en-US"/>
              <a:t> insights?</a:t>
            </a:r>
          </a:p>
          <a:p>
            <a:r>
              <a:rPr lang="en-US" b="1">
                <a:cs typeface="Calibri"/>
              </a:rPr>
              <a:t>Because it sparks connection, which leads to more productive and positive experience. </a:t>
            </a:r>
          </a:p>
          <a:p>
            <a:endParaRPr lang="en-US" b="1">
              <a:cs typeface="Calibri"/>
            </a:endParaRPr>
          </a:p>
          <a:p>
            <a:r>
              <a:rPr lang="en-US" b="1">
                <a:cs typeface="Calibri"/>
              </a:rPr>
              <a:t>So we just practiced this.. </a:t>
            </a:r>
            <a:endParaRPr lang="en-US"/>
          </a:p>
          <a:p>
            <a:r>
              <a:rPr lang="en-US" b="1"/>
              <a:t>Curiosity is the spark</a:t>
            </a:r>
            <a:r>
              <a:rPr lang="en-US"/>
              <a:t>, and </a:t>
            </a:r>
            <a:r>
              <a:rPr lang="en-US" b="1"/>
              <a:t>conversations</a:t>
            </a:r>
            <a:r>
              <a:rPr lang="en-US"/>
              <a:t> are where our views transform, which creates deeper connections.  This deeper connection starts the cycle again with more curiosity. ”I know someone like that”</a:t>
            </a:r>
          </a:p>
          <a:p>
            <a:endParaRPr lang="en-US">
              <a:cs typeface="Calibri"/>
            </a:endParaRPr>
          </a:p>
          <a:p>
            <a:r>
              <a:rPr lang="en-US">
                <a:cs typeface="Calibri"/>
              </a:rPr>
              <a:t>Less judgement, more curiosity – it’s instrumental in a well functioning, healthy, engaged workplace. </a:t>
            </a:r>
          </a:p>
          <a:p>
            <a:endParaRPr lang="en-US"/>
          </a:p>
        </p:txBody>
      </p:sp>
      <p:sp>
        <p:nvSpPr>
          <p:cNvPr id="4" name="Slide Number Placeholder 3"/>
          <p:cNvSpPr>
            <a:spLocks noGrp="1"/>
          </p:cNvSpPr>
          <p:nvPr>
            <p:ph type="sldNum" sz="quarter" idx="5"/>
          </p:nvPr>
        </p:nvSpPr>
        <p:spPr/>
        <p:txBody>
          <a:bodyPr/>
          <a:lstStyle/>
          <a:p>
            <a:fld id="{4615FA84-E482-49A4-8147-B0917E76742D}" type="slidenum">
              <a:rPr lang="en-US" smtClean="0"/>
              <a:t>9</a:t>
            </a:fld>
            <a:endParaRPr lang="en-US"/>
          </a:p>
        </p:txBody>
      </p:sp>
    </p:spTree>
    <p:extLst>
      <p:ext uri="{BB962C8B-B14F-4D97-AF65-F5344CB8AC3E}">
        <p14:creationId xmlns:p14="http://schemas.microsoft.com/office/powerpoint/2010/main" val="3437671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ea typeface="Calibri"/>
                <a:cs typeface="Calibri"/>
              </a:rPr>
              <a:t>Before the workshop, as people are getting into the Zoom, ask them to get onto MyBirkman platform and "pin" it to their </a:t>
            </a:r>
            <a:r>
              <a:rPr lang="en-US" b="1" err="1">
                <a:ea typeface="Calibri"/>
                <a:cs typeface="Calibri"/>
              </a:rPr>
              <a:t>homescreen</a:t>
            </a:r>
            <a:r>
              <a:rPr lang="en-US" b="1">
                <a:ea typeface="Calibri"/>
                <a:cs typeface="Calibri"/>
              </a:rPr>
              <a:t>. </a:t>
            </a:r>
          </a:p>
          <a:p>
            <a:pPr marL="171450" indent="-171450">
              <a:buFont typeface="Arial" panose="020B0604020202020204" pitchFamily="34" charset="0"/>
              <a:buChar char="•"/>
              <a:defRPr/>
            </a:pPr>
            <a:endParaRPr lang="en-US"/>
          </a:p>
          <a:p>
            <a:pPr>
              <a:defRPr/>
            </a:pPr>
            <a:r>
              <a:rPr lang="en-US" b="1"/>
              <a:t>If participants have not accessed MyBirkman yet:</a:t>
            </a:r>
            <a:endParaRPr lang="en-US" b="1">
              <a:ea typeface="Calibri" panose="020F0502020204030204"/>
              <a:cs typeface="Calibri" panose="020F0502020204030204"/>
            </a:endParaRPr>
          </a:p>
          <a:p>
            <a:pPr marL="171450" indent="-171450">
              <a:buFont typeface="Arial" panose="020B0604020202020204" pitchFamily="34" charset="0"/>
              <a:buChar char="•"/>
              <a:defRPr/>
            </a:pPr>
            <a:r>
              <a:rPr lang="en-US"/>
              <a:t>Gain access to your results plus additional tools through MyBirkman.com</a:t>
            </a:r>
          </a:p>
          <a:p>
            <a:pPr marL="171450" indent="-171450">
              <a:buFont typeface="Arial" panose="020B0604020202020204" pitchFamily="34" charset="0"/>
              <a:buChar char="•"/>
              <a:defRPr/>
            </a:pPr>
            <a:r>
              <a:rPr lang="en-US"/>
              <a:t>Search your email for an invitation from </a:t>
            </a:r>
            <a:r>
              <a:rPr lang="en-US">
                <a:hlinkClick r:id="rId3">
                  <a:extLst>
                    <a:ext uri="{A12FA001-AC4F-418D-AE19-62706E023703}">
                      <ahyp:hlinkClr xmlns:ahyp="http://schemas.microsoft.com/office/drawing/2018/hyperlinkcolor" val="tx"/>
                    </a:ext>
                  </a:extLst>
                </a:hlinkClick>
              </a:rPr>
              <a:t>support@birkman.com</a:t>
            </a:r>
            <a:r>
              <a:rPr lang="en-US"/>
              <a:t>. </a:t>
            </a:r>
          </a:p>
          <a:p>
            <a:pPr marL="171450" indent="-171450">
              <a:buFont typeface="Arial" panose="020B0604020202020204" pitchFamily="34" charset="0"/>
              <a:buChar char="•"/>
              <a:defRPr/>
            </a:pPr>
            <a:r>
              <a:rPr lang="en-US"/>
              <a:t>Didn’t receive an email? Visit </a:t>
            </a:r>
            <a:r>
              <a:rPr lang="en-US">
                <a:hlinkClick r:id="rId4">
                  <a:extLst>
                    <a:ext uri="{A12FA001-AC4F-418D-AE19-62706E023703}">
                      <ahyp:hlinkClr xmlns:ahyp="http://schemas.microsoft.com/office/drawing/2018/hyperlinkcolor" val="tx"/>
                    </a:ext>
                  </a:extLst>
                </a:hlinkClick>
              </a:rPr>
              <a:t>http://mybirkman.com</a:t>
            </a:r>
            <a:r>
              <a:rPr lang="en-US"/>
              <a:t> and click “forgot password”</a:t>
            </a:r>
          </a:p>
          <a:p>
            <a:pPr marL="171450" indent="-171450">
              <a:buFont typeface="Arial" panose="020B0604020202020204" pitchFamily="34" charset="0"/>
              <a:buChar char="•"/>
              <a:defRPr/>
            </a:pPr>
            <a:r>
              <a:rPr lang="en-US"/>
              <a:t>Click the link to create a password</a:t>
            </a:r>
            <a:endParaRPr lang="en-US">
              <a:ea typeface="Calibri"/>
              <a:cs typeface="Calibri"/>
            </a:endParaRPr>
          </a:p>
          <a:p>
            <a:pPr>
              <a:defRPr/>
            </a:pPr>
            <a:endParaRPr lang="en-US">
              <a:ea typeface="Calibri"/>
              <a:cs typeface="Calibri"/>
            </a:endParaRPr>
          </a:p>
          <a:p>
            <a:pPr>
              <a:defRPr/>
            </a:pPr>
            <a:r>
              <a:rPr lang="en-US" b="1"/>
              <a:t>“Pin” the webpage to your smart phone’s home screen</a:t>
            </a:r>
            <a:endParaRPr lang="en-US" b="1">
              <a:ea typeface="Calibri"/>
              <a:cs typeface="Calibri"/>
            </a:endParaRPr>
          </a:p>
          <a:p>
            <a:r>
              <a:rPr lang="en-US" u="sng">
                <a:solidFill>
                  <a:srgbClr val="000000"/>
                </a:solidFill>
              </a:rPr>
              <a:t>iPhone or iPad</a:t>
            </a:r>
          </a:p>
          <a:p>
            <a:pPr marL="171450" indent="-171450">
              <a:buFont typeface="Arial"/>
              <a:buChar char="•"/>
            </a:pPr>
            <a:r>
              <a:rPr lang="en-US">
                <a:solidFill>
                  <a:srgbClr val="000000"/>
                </a:solidFill>
              </a:rPr>
              <a:t>Open </a:t>
            </a:r>
            <a:r>
              <a:rPr lang="en-US" b="1">
                <a:solidFill>
                  <a:srgbClr val="000000"/>
                </a:solidFill>
              </a:rPr>
              <a:t>Safari </a:t>
            </a:r>
            <a:r>
              <a:rPr lang="en-US">
                <a:solidFill>
                  <a:srgbClr val="000000"/>
                </a:solidFill>
              </a:rPr>
              <a:t>and </a:t>
            </a:r>
            <a:r>
              <a:rPr lang="en-US" b="1">
                <a:solidFill>
                  <a:srgbClr val="000000"/>
                </a:solidFill>
              </a:rPr>
              <a:t>visit the website</a:t>
            </a:r>
            <a:r>
              <a:rPr lang="en-US">
                <a:solidFill>
                  <a:srgbClr val="000000"/>
                </a:solidFill>
              </a:rPr>
              <a:t> (</a:t>
            </a:r>
            <a:r>
              <a:rPr lang="en-US" u="sng">
                <a:solidFill>
                  <a:srgbClr val="000000"/>
                </a:solidFill>
                <a:hlinkClick r:id="rId5"/>
              </a:rPr>
              <a:t>https://mybirkman.com</a:t>
            </a:r>
            <a:r>
              <a:rPr lang="en-US">
                <a:solidFill>
                  <a:srgbClr val="000000"/>
                </a:solidFill>
              </a:rPr>
              <a:t>).</a:t>
            </a:r>
          </a:p>
          <a:p>
            <a:pPr marL="171450" indent="-171450">
              <a:buFont typeface="Arial"/>
              <a:buChar char="•"/>
            </a:pPr>
            <a:r>
              <a:rPr lang="en-US">
                <a:solidFill>
                  <a:srgbClr val="000000"/>
                </a:solidFill>
              </a:rPr>
              <a:t>Tap the </a:t>
            </a:r>
            <a:r>
              <a:rPr lang="en-US" b="1">
                <a:solidFill>
                  <a:srgbClr val="000000"/>
                </a:solidFill>
              </a:rPr>
              <a:t>Action</a:t>
            </a:r>
            <a:r>
              <a:rPr lang="en-US">
                <a:solidFill>
                  <a:srgbClr val="000000"/>
                </a:solidFill>
              </a:rPr>
              <a:t> button (the </a:t>
            </a:r>
            <a:r>
              <a:rPr lang="en-US" b="1">
                <a:solidFill>
                  <a:srgbClr val="000000"/>
                </a:solidFill>
              </a:rPr>
              <a:t>square button with the arrow</a:t>
            </a:r>
            <a:r>
              <a:rPr lang="en-US">
                <a:solidFill>
                  <a:srgbClr val="000000"/>
                </a:solidFill>
              </a:rPr>
              <a:t> pointing upwards).</a:t>
            </a:r>
          </a:p>
          <a:p>
            <a:pPr marL="171450" indent="-171450">
              <a:buFont typeface="Arial"/>
              <a:buChar char="•"/>
            </a:pPr>
            <a:r>
              <a:rPr lang="en-US">
                <a:solidFill>
                  <a:srgbClr val="000000"/>
                </a:solidFill>
              </a:rPr>
              <a:t>Scroll down and tap </a:t>
            </a:r>
            <a:r>
              <a:rPr lang="en-US" b="1">
                <a:solidFill>
                  <a:srgbClr val="000000"/>
                </a:solidFill>
              </a:rPr>
              <a:t>Add to Home Screen</a:t>
            </a:r>
            <a:r>
              <a:rPr lang="en-US">
                <a:solidFill>
                  <a:srgbClr val="000000"/>
                </a:solidFill>
              </a:rPr>
              <a:t>.</a:t>
            </a:r>
          </a:p>
          <a:p>
            <a:pPr marL="171450" indent="-171450">
              <a:buFont typeface="Arial"/>
              <a:buChar char="•"/>
            </a:pPr>
            <a:r>
              <a:rPr lang="en-US">
                <a:solidFill>
                  <a:srgbClr val="000000"/>
                </a:solidFill>
              </a:rPr>
              <a:t>Tap the </a:t>
            </a:r>
            <a:r>
              <a:rPr lang="en-US" b="1">
                <a:solidFill>
                  <a:srgbClr val="000000"/>
                </a:solidFill>
              </a:rPr>
              <a:t>Done</a:t>
            </a:r>
            <a:r>
              <a:rPr lang="en-US">
                <a:solidFill>
                  <a:srgbClr val="000000"/>
                </a:solidFill>
              </a:rPr>
              <a:t> button. The icon should now be on your Home screen.</a:t>
            </a:r>
          </a:p>
          <a:p>
            <a:r>
              <a:rPr lang="en-US" u="sng">
                <a:solidFill>
                  <a:srgbClr val="000000"/>
                </a:solidFill>
              </a:rPr>
              <a:t>Android or Tablet</a:t>
            </a:r>
          </a:p>
          <a:p>
            <a:pPr marL="171450" indent="-171450">
              <a:buFont typeface="Arial"/>
              <a:buChar char="•"/>
            </a:pPr>
            <a:r>
              <a:rPr lang="en-US">
                <a:solidFill>
                  <a:srgbClr val="000000"/>
                </a:solidFill>
              </a:rPr>
              <a:t>Open </a:t>
            </a:r>
            <a:r>
              <a:rPr lang="en-US" b="1">
                <a:solidFill>
                  <a:srgbClr val="000000"/>
                </a:solidFill>
              </a:rPr>
              <a:t>Chrome</a:t>
            </a:r>
            <a:r>
              <a:rPr lang="en-US">
                <a:solidFill>
                  <a:srgbClr val="000000"/>
                </a:solidFill>
              </a:rPr>
              <a:t> and </a:t>
            </a:r>
            <a:r>
              <a:rPr lang="en-US" b="1">
                <a:solidFill>
                  <a:srgbClr val="000000"/>
                </a:solidFill>
              </a:rPr>
              <a:t>visit the website</a:t>
            </a:r>
            <a:r>
              <a:rPr lang="en-US">
                <a:solidFill>
                  <a:srgbClr val="000000"/>
                </a:solidFill>
              </a:rPr>
              <a:t> (</a:t>
            </a:r>
            <a:r>
              <a:rPr lang="en-US" u="sng">
                <a:solidFill>
                  <a:srgbClr val="000000"/>
                </a:solidFill>
                <a:hlinkClick r:id="rId5"/>
              </a:rPr>
              <a:t>https://mybirkman.com</a:t>
            </a:r>
            <a:r>
              <a:rPr lang="en-US">
                <a:solidFill>
                  <a:srgbClr val="000000"/>
                </a:solidFill>
              </a:rPr>
              <a:t>).</a:t>
            </a:r>
          </a:p>
          <a:p>
            <a:pPr marL="171450" indent="-171450">
              <a:buFont typeface="Arial"/>
              <a:buChar char="•"/>
            </a:pPr>
            <a:r>
              <a:rPr lang="en-US">
                <a:solidFill>
                  <a:srgbClr val="000000"/>
                </a:solidFill>
              </a:rPr>
              <a:t>Tap the </a:t>
            </a:r>
            <a:r>
              <a:rPr lang="en-US" b="1">
                <a:solidFill>
                  <a:srgbClr val="000000"/>
                </a:solidFill>
              </a:rPr>
              <a:t>three vertical dots</a:t>
            </a:r>
            <a:r>
              <a:rPr lang="en-US">
                <a:solidFill>
                  <a:srgbClr val="000000"/>
                </a:solidFill>
              </a:rPr>
              <a:t> to the right of the address bar to display the browser’s menu.</a:t>
            </a:r>
          </a:p>
          <a:p>
            <a:pPr marL="171450" indent="-171450">
              <a:buFont typeface="Arial"/>
              <a:buChar char="•"/>
            </a:pPr>
            <a:r>
              <a:rPr lang="en-US">
                <a:solidFill>
                  <a:srgbClr val="000000"/>
                </a:solidFill>
              </a:rPr>
              <a:t>Tap </a:t>
            </a:r>
            <a:r>
              <a:rPr lang="en-US" b="1">
                <a:solidFill>
                  <a:srgbClr val="000000"/>
                </a:solidFill>
              </a:rPr>
              <a:t>Add to Home screen</a:t>
            </a:r>
            <a:r>
              <a:rPr lang="en-US">
                <a:solidFill>
                  <a:srgbClr val="000000"/>
                </a:solidFill>
              </a:rPr>
              <a:t>.</a:t>
            </a:r>
          </a:p>
          <a:p>
            <a:pPr marL="171450" indent="-171450">
              <a:buFont typeface="Arial"/>
              <a:buChar char="•"/>
            </a:pPr>
            <a:r>
              <a:rPr lang="en-US">
                <a:solidFill>
                  <a:srgbClr val="000000"/>
                </a:solidFill>
              </a:rPr>
              <a:t>Give the shortcut icon a</a:t>
            </a:r>
            <a:r>
              <a:rPr lang="en-US" b="1">
                <a:solidFill>
                  <a:srgbClr val="000000"/>
                </a:solidFill>
              </a:rPr>
              <a:t> name</a:t>
            </a:r>
            <a:r>
              <a:rPr lang="en-US">
                <a:solidFill>
                  <a:srgbClr val="000000"/>
                </a:solidFill>
              </a:rPr>
              <a:t> like “MyBirkman” </a:t>
            </a:r>
          </a:p>
          <a:p>
            <a:pPr marL="171450" indent="-171450">
              <a:buFont typeface="Arial"/>
              <a:buChar char="•"/>
            </a:pPr>
            <a:r>
              <a:rPr lang="en-US">
                <a:solidFill>
                  <a:srgbClr val="000000"/>
                </a:solidFill>
              </a:rPr>
              <a:t>Tap </a:t>
            </a:r>
            <a:r>
              <a:rPr lang="en-US" b="1">
                <a:solidFill>
                  <a:srgbClr val="000000"/>
                </a:solidFill>
              </a:rPr>
              <a:t>Add</a:t>
            </a:r>
            <a:r>
              <a:rPr lang="en-US">
                <a:solidFill>
                  <a:srgbClr val="000000"/>
                </a:solidFill>
              </a:rPr>
              <a:t>.</a:t>
            </a:r>
          </a:p>
          <a:p>
            <a:endParaRPr lang="en-US" b="1">
              <a:solidFill>
                <a:srgbClr val="000000"/>
              </a:solidFill>
              <a:ea typeface="Calibri"/>
              <a:cs typeface="Calibri"/>
            </a:endParaRPr>
          </a:p>
          <a:p>
            <a:endParaRPr lang="en-US">
              <a:solidFill>
                <a:schemeClr val="bg1"/>
              </a:solidFill>
              <a:ea typeface="Calibri"/>
              <a:cs typeface="Calibri"/>
            </a:endParaRPr>
          </a:p>
          <a:p>
            <a:endParaRPr lang="en-US">
              <a:solidFill>
                <a:schemeClr val="bg1"/>
              </a:solidFill>
              <a:ea typeface="Calibri"/>
              <a:cs typeface="Calibri"/>
            </a:endParaRPr>
          </a:p>
        </p:txBody>
      </p:sp>
      <p:sp>
        <p:nvSpPr>
          <p:cNvPr id="4" name="Slide Number Placeholder 3"/>
          <p:cNvSpPr>
            <a:spLocks noGrp="1"/>
          </p:cNvSpPr>
          <p:nvPr>
            <p:ph type="sldNum" sz="quarter" idx="5"/>
          </p:nvPr>
        </p:nvSpPr>
        <p:spPr/>
        <p:txBody>
          <a:bodyPr/>
          <a:lstStyle/>
          <a:p>
            <a:fld id="{4615FA84-E482-49A4-8147-B0917E76742D}" type="slidenum">
              <a:rPr lang="en-US" smtClean="0"/>
              <a:t>10</a:t>
            </a:fld>
            <a:endParaRPr lang="en-US"/>
          </a:p>
        </p:txBody>
      </p:sp>
    </p:spTree>
    <p:extLst>
      <p:ext uri="{BB962C8B-B14F-4D97-AF65-F5344CB8AC3E}">
        <p14:creationId xmlns:p14="http://schemas.microsoft.com/office/powerpoint/2010/main" val="2068530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FE1052-93C4-0143-8D26-223B6C4CD742}"/>
              </a:ext>
            </a:extLst>
          </p:cNvPr>
          <p:cNvSpPr>
            <a:spLocks noGrp="1"/>
          </p:cNvSpPr>
          <p:nvPr>
            <p:ph type="dt" sz="half" idx="10"/>
          </p:nvPr>
        </p:nvSpPr>
        <p:spPr/>
        <p:txBody>
          <a:bodyPr/>
          <a:lstStyle/>
          <a:p>
            <a:fld id="{63B814F6-3A10-488E-8CF9-AE2A99CB11ED}" type="datetimeFigureOut">
              <a:rPr lang="en-US" smtClean="0"/>
              <a:t>10/23/2024</a:t>
            </a:fld>
            <a:endParaRPr lang="en-US"/>
          </a:p>
        </p:txBody>
      </p:sp>
      <p:sp>
        <p:nvSpPr>
          <p:cNvPr id="3" name="Footer Placeholder 2">
            <a:extLst>
              <a:ext uri="{FF2B5EF4-FFF2-40B4-BE49-F238E27FC236}">
                <a16:creationId xmlns:a16="http://schemas.microsoft.com/office/drawing/2014/main" id="{C8810551-CF4A-304C-BAF7-400073C2E1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71DCA9-4050-044E-8872-9628E5F3C803}"/>
              </a:ext>
            </a:extLst>
          </p:cNvPr>
          <p:cNvSpPr>
            <a:spLocks noGrp="1"/>
          </p:cNvSpPr>
          <p:nvPr>
            <p:ph type="sldNum" sz="quarter" idx="12"/>
          </p:nvPr>
        </p:nvSpPr>
        <p:spPr/>
        <p:txBody>
          <a:bodyPr/>
          <a:lstStyle/>
          <a:p>
            <a:fld id="{3E2D6475-D2F5-4EDC-8201-CD8CD2BE38C1}" type="slidenum">
              <a:rPr lang="en-US" smtClean="0"/>
              <a:t>‹#›</a:t>
            </a:fld>
            <a:endParaRPr lang="en-US"/>
          </a:p>
        </p:txBody>
      </p:sp>
    </p:spTree>
    <p:extLst>
      <p:ext uri="{BB962C8B-B14F-4D97-AF65-F5344CB8AC3E}">
        <p14:creationId xmlns:p14="http://schemas.microsoft.com/office/powerpoint/2010/main" val="2404661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56C2-CB41-405F-B625-11D82B597DC4}"/>
              </a:ext>
            </a:extLst>
          </p:cNvPr>
          <p:cNvSpPr>
            <a:spLocks noGrp="1"/>
          </p:cNvSpPr>
          <p:nvPr>
            <p:ph type="title"/>
          </p:nvPr>
        </p:nvSpPr>
        <p:spPr/>
        <p:txBody>
          <a:bodyPr/>
          <a:lstStyle/>
          <a:p>
            <a:r>
              <a:rPr lang="en-US"/>
              <a:t>Click to edit Master title style</a:t>
            </a:r>
          </a:p>
        </p:txBody>
      </p:sp>
      <p:sp>
        <p:nvSpPr>
          <p:cNvPr id="8" name="Rectangle 7">
            <a:extLst>
              <a:ext uri="{FF2B5EF4-FFF2-40B4-BE49-F238E27FC236}">
                <a16:creationId xmlns:a16="http://schemas.microsoft.com/office/drawing/2014/main" id="{593498A8-9A14-084B-A013-11BF91932FB8}"/>
              </a:ext>
            </a:extLst>
          </p:cNvPr>
          <p:cNvSpPr/>
          <p:nvPr/>
        </p:nvSpPr>
        <p:spPr>
          <a:xfrm>
            <a:off x="-100739" y="365125"/>
            <a:ext cx="333214" cy="13255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C55CA634-BEB3-CF4B-9997-308223594995}"/>
              </a:ext>
            </a:extLst>
          </p:cNvPr>
          <p:cNvSpPr>
            <a:spLocks noGrp="1"/>
          </p:cNvSpPr>
          <p:nvPr>
            <p:ph sz="quarter" idx="10"/>
          </p:nvPr>
        </p:nvSpPr>
        <p:spPr>
          <a:xfrm>
            <a:off x="838200" y="2030413"/>
            <a:ext cx="105156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562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3498A8-9A14-084B-A013-11BF91932FB8}"/>
              </a:ext>
            </a:extLst>
          </p:cNvPr>
          <p:cNvSpPr/>
          <p:nvPr/>
        </p:nvSpPr>
        <p:spPr>
          <a:xfrm>
            <a:off x="-100739" y="365125"/>
            <a:ext cx="333214" cy="13255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9A51E1F-F307-4A48-BF49-8A671D898708}"/>
              </a:ext>
            </a:extLst>
          </p:cNvPr>
          <p:cNvSpPr/>
          <p:nvPr/>
        </p:nvSpPr>
        <p:spPr>
          <a:xfrm>
            <a:off x="4697278" y="0"/>
            <a:ext cx="749472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4D2A2698-21D6-5A46-92CF-7B415EBA877F}"/>
              </a:ext>
            </a:extLst>
          </p:cNvPr>
          <p:cNvSpPr>
            <a:spLocks noGrp="1"/>
          </p:cNvSpPr>
          <p:nvPr>
            <p:ph sz="quarter" idx="10"/>
          </p:nvPr>
        </p:nvSpPr>
        <p:spPr>
          <a:xfrm>
            <a:off x="5534186" y="684213"/>
            <a:ext cx="5819614" cy="53208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56747D0-06FB-6A4C-BCF8-C9163C953A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567674" y="6321541"/>
            <a:ext cx="1254448" cy="219935"/>
          </a:xfrm>
          <a:prstGeom prst="rect">
            <a:avLst/>
          </a:prstGeom>
        </p:spPr>
      </p:pic>
      <p:sp>
        <p:nvSpPr>
          <p:cNvPr id="13" name="Title 1">
            <a:extLst>
              <a:ext uri="{FF2B5EF4-FFF2-40B4-BE49-F238E27FC236}">
                <a16:creationId xmlns:a16="http://schemas.microsoft.com/office/drawing/2014/main" id="{21D8C41F-7195-5B4B-BE4C-56D712FF464E}"/>
              </a:ext>
            </a:extLst>
          </p:cNvPr>
          <p:cNvSpPr>
            <a:spLocks noGrp="1"/>
          </p:cNvSpPr>
          <p:nvPr>
            <p:ph type="title"/>
          </p:nvPr>
        </p:nvSpPr>
        <p:spPr>
          <a:xfrm>
            <a:off x="838200" y="484094"/>
            <a:ext cx="3253353" cy="2600069"/>
          </a:xfrm>
        </p:spPr>
        <p:txBody>
          <a:bodyPr anchor="t" anchorCtr="0"/>
          <a:lstStyle/>
          <a:p>
            <a:r>
              <a:rPr lang="en-US"/>
              <a:t>Click to edit Master title style</a:t>
            </a:r>
          </a:p>
        </p:txBody>
      </p:sp>
    </p:spTree>
    <p:extLst>
      <p:ext uri="{BB962C8B-B14F-4D97-AF65-F5344CB8AC3E}">
        <p14:creationId xmlns:p14="http://schemas.microsoft.com/office/powerpoint/2010/main" val="134521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3498A8-9A14-084B-A013-11BF91932FB8}"/>
              </a:ext>
            </a:extLst>
          </p:cNvPr>
          <p:cNvSpPr/>
          <p:nvPr/>
        </p:nvSpPr>
        <p:spPr>
          <a:xfrm>
            <a:off x="-100739" y="365125"/>
            <a:ext cx="333214" cy="13255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9A51E1F-F307-4A48-BF49-8A671D898708}"/>
              </a:ext>
            </a:extLst>
          </p:cNvPr>
          <p:cNvSpPr/>
          <p:nvPr/>
        </p:nvSpPr>
        <p:spPr>
          <a:xfrm>
            <a:off x="4697278" y="0"/>
            <a:ext cx="749472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4D2A2698-21D6-5A46-92CF-7B415EBA877F}"/>
              </a:ext>
            </a:extLst>
          </p:cNvPr>
          <p:cNvSpPr>
            <a:spLocks noGrp="1"/>
          </p:cNvSpPr>
          <p:nvPr>
            <p:ph sz="quarter" idx="10"/>
          </p:nvPr>
        </p:nvSpPr>
        <p:spPr>
          <a:xfrm>
            <a:off x="5532895" y="684971"/>
            <a:ext cx="5820905" cy="50833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59DBF09E-C978-F640-9F6A-85CAEBAC85A3}"/>
              </a:ext>
            </a:extLst>
          </p:cNvPr>
          <p:cNvSpPr>
            <a:spLocks noGrp="1"/>
          </p:cNvSpPr>
          <p:nvPr>
            <p:ph type="body" sz="quarter" idx="11"/>
          </p:nvPr>
        </p:nvSpPr>
        <p:spPr>
          <a:xfrm>
            <a:off x="838765" y="3084163"/>
            <a:ext cx="3252788" cy="30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1970BF4-76D3-044B-BEA2-97314D3C282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567674" y="6321541"/>
            <a:ext cx="1254448" cy="219935"/>
          </a:xfrm>
          <a:prstGeom prst="rect">
            <a:avLst/>
          </a:prstGeom>
        </p:spPr>
      </p:pic>
      <p:sp>
        <p:nvSpPr>
          <p:cNvPr id="11" name="Title 1">
            <a:extLst>
              <a:ext uri="{FF2B5EF4-FFF2-40B4-BE49-F238E27FC236}">
                <a16:creationId xmlns:a16="http://schemas.microsoft.com/office/drawing/2014/main" id="{43DED4D6-B13D-DC4C-956E-81894EF2224D}"/>
              </a:ext>
            </a:extLst>
          </p:cNvPr>
          <p:cNvSpPr>
            <a:spLocks noGrp="1"/>
          </p:cNvSpPr>
          <p:nvPr>
            <p:ph type="title"/>
          </p:nvPr>
        </p:nvSpPr>
        <p:spPr>
          <a:xfrm>
            <a:off x="838200" y="484094"/>
            <a:ext cx="3253353" cy="2600069"/>
          </a:xfrm>
        </p:spPr>
        <p:txBody>
          <a:bodyPr anchor="t" anchorCtr="0"/>
          <a:lstStyle/>
          <a:p>
            <a:r>
              <a:rPr lang="en-US"/>
              <a:t>Click to edit Master title style</a:t>
            </a:r>
          </a:p>
        </p:txBody>
      </p:sp>
    </p:spTree>
    <p:extLst>
      <p:ext uri="{BB962C8B-B14F-4D97-AF65-F5344CB8AC3E}">
        <p14:creationId xmlns:p14="http://schemas.microsoft.com/office/powerpoint/2010/main" val="1105075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8_Two Content">
    <p:bg>
      <p:bgPr>
        <a:solidFill>
          <a:schemeClr val="accent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4E1C38-46C7-A547-A65D-CE8E19F83C74}"/>
              </a:ext>
            </a:extLst>
          </p:cNvPr>
          <p:cNvSpPr/>
          <p:nvPr/>
        </p:nvSpPr>
        <p:spPr>
          <a:xfrm>
            <a:off x="-1" y="0"/>
            <a:ext cx="20302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6F3BEE66-A79A-AC42-AE5C-094BDE625A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251" y="6334988"/>
            <a:ext cx="1254448" cy="219936"/>
          </a:xfrm>
          <a:prstGeom prst="rect">
            <a:avLst/>
          </a:prstGeom>
        </p:spPr>
      </p:pic>
    </p:spTree>
    <p:extLst>
      <p:ext uri="{BB962C8B-B14F-4D97-AF65-F5344CB8AC3E}">
        <p14:creationId xmlns:p14="http://schemas.microsoft.com/office/powerpoint/2010/main" val="2841983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56C2-CB41-405F-B625-11D82B597DC4}"/>
              </a:ext>
            </a:extLst>
          </p:cNvPr>
          <p:cNvSpPr>
            <a:spLocks noGrp="1"/>
          </p:cNvSpPr>
          <p:nvPr>
            <p:ph type="title"/>
          </p:nvPr>
        </p:nvSpPr>
        <p:spPr/>
        <p:txBody>
          <a:bodyPr/>
          <a:lstStyle/>
          <a:p>
            <a:r>
              <a:rPr lang="en-US"/>
              <a:t>Click to edit Master title style</a:t>
            </a:r>
          </a:p>
        </p:txBody>
      </p:sp>
      <p:sp>
        <p:nvSpPr>
          <p:cNvPr id="8" name="Rectangle 7">
            <a:extLst>
              <a:ext uri="{FF2B5EF4-FFF2-40B4-BE49-F238E27FC236}">
                <a16:creationId xmlns:a16="http://schemas.microsoft.com/office/drawing/2014/main" id="{593498A8-9A14-084B-A013-11BF91932FB8}"/>
              </a:ext>
            </a:extLst>
          </p:cNvPr>
          <p:cNvSpPr/>
          <p:nvPr/>
        </p:nvSpPr>
        <p:spPr>
          <a:xfrm>
            <a:off x="-100739" y="365125"/>
            <a:ext cx="333214" cy="13255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C55CA634-BEB3-CF4B-9997-308223594995}"/>
              </a:ext>
            </a:extLst>
          </p:cNvPr>
          <p:cNvSpPr>
            <a:spLocks noGrp="1"/>
          </p:cNvSpPr>
          <p:nvPr>
            <p:ph sz="quarter" idx="10"/>
          </p:nvPr>
        </p:nvSpPr>
        <p:spPr>
          <a:xfrm>
            <a:off x="838200" y="2030413"/>
            <a:ext cx="105156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41F4CF5A-261A-C84F-9316-EC9AF40B9A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567674" y="6321541"/>
            <a:ext cx="1254448" cy="219935"/>
          </a:xfrm>
          <a:prstGeom prst="rect">
            <a:avLst/>
          </a:prstGeom>
        </p:spPr>
      </p:pic>
    </p:spTree>
    <p:extLst>
      <p:ext uri="{BB962C8B-B14F-4D97-AF65-F5344CB8AC3E}">
        <p14:creationId xmlns:p14="http://schemas.microsoft.com/office/powerpoint/2010/main" val="1966608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9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3498A8-9A14-084B-A013-11BF91932FB8}"/>
              </a:ext>
            </a:extLst>
          </p:cNvPr>
          <p:cNvSpPr/>
          <p:nvPr/>
        </p:nvSpPr>
        <p:spPr>
          <a:xfrm>
            <a:off x="-100739" y="365125"/>
            <a:ext cx="333214" cy="13255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1A111FA-7CD0-F44B-BFF6-E7305EC67151}"/>
              </a:ext>
            </a:extLst>
          </p:cNvPr>
          <p:cNvSpPr/>
          <p:nvPr/>
        </p:nvSpPr>
        <p:spPr>
          <a:xfrm>
            <a:off x="4697278" y="0"/>
            <a:ext cx="749472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2EB7E97-79D3-894D-9FC4-88F13E62162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567674" y="6321541"/>
            <a:ext cx="1254448" cy="219935"/>
          </a:xfrm>
          <a:prstGeom prst="rect">
            <a:avLst/>
          </a:prstGeom>
        </p:spPr>
      </p:pic>
      <p:sp>
        <p:nvSpPr>
          <p:cNvPr id="6" name="Content Placeholder 5">
            <a:extLst>
              <a:ext uri="{FF2B5EF4-FFF2-40B4-BE49-F238E27FC236}">
                <a16:creationId xmlns:a16="http://schemas.microsoft.com/office/drawing/2014/main" id="{4D2A2698-21D6-5A46-92CF-7B415EBA877F}"/>
              </a:ext>
            </a:extLst>
          </p:cNvPr>
          <p:cNvSpPr>
            <a:spLocks noGrp="1"/>
          </p:cNvSpPr>
          <p:nvPr>
            <p:ph sz="quarter" idx="10"/>
          </p:nvPr>
        </p:nvSpPr>
        <p:spPr>
          <a:xfrm>
            <a:off x="5532895" y="684971"/>
            <a:ext cx="5820905" cy="50833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DA61E750-06E3-2F43-89FF-6C8A96BF57CF}"/>
              </a:ext>
            </a:extLst>
          </p:cNvPr>
          <p:cNvSpPr>
            <a:spLocks noGrp="1"/>
          </p:cNvSpPr>
          <p:nvPr>
            <p:ph type="title"/>
          </p:nvPr>
        </p:nvSpPr>
        <p:spPr>
          <a:xfrm>
            <a:off x="838200" y="484094"/>
            <a:ext cx="3253353" cy="2600069"/>
          </a:xfrm>
        </p:spPr>
        <p:txBody>
          <a:bodyPr anchor="t" anchorCtr="0"/>
          <a:lstStyle/>
          <a:p>
            <a:r>
              <a:rPr lang="en-US"/>
              <a:t>Click to edit Master title style</a:t>
            </a:r>
          </a:p>
        </p:txBody>
      </p:sp>
    </p:spTree>
    <p:extLst>
      <p:ext uri="{BB962C8B-B14F-4D97-AF65-F5344CB8AC3E}">
        <p14:creationId xmlns:p14="http://schemas.microsoft.com/office/powerpoint/2010/main" val="2200654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3498A8-9A14-084B-A013-11BF91932FB8}"/>
              </a:ext>
            </a:extLst>
          </p:cNvPr>
          <p:cNvSpPr/>
          <p:nvPr/>
        </p:nvSpPr>
        <p:spPr>
          <a:xfrm>
            <a:off x="-100739" y="365125"/>
            <a:ext cx="333214" cy="13255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9A51E1F-F307-4A48-BF49-8A671D898708}"/>
              </a:ext>
            </a:extLst>
          </p:cNvPr>
          <p:cNvSpPr/>
          <p:nvPr/>
        </p:nvSpPr>
        <p:spPr>
          <a:xfrm>
            <a:off x="4697278" y="0"/>
            <a:ext cx="749472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4D2A2698-21D6-5A46-92CF-7B415EBA877F}"/>
              </a:ext>
            </a:extLst>
          </p:cNvPr>
          <p:cNvSpPr>
            <a:spLocks noGrp="1"/>
          </p:cNvSpPr>
          <p:nvPr>
            <p:ph sz="quarter" idx="10"/>
          </p:nvPr>
        </p:nvSpPr>
        <p:spPr>
          <a:xfrm>
            <a:off x="5532895" y="684971"/>
            <a:ext cx="5820905" cy="50833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59DBF09E-C978-F640-9F6A-85CAEBAC85A3}"/>
              </a:ext>
            </a:extLst>
          </p:cNvPr>
          <p:cNvSpPr>
            <a:spLocks noGrp="1"/>
          </p:cNvSpPr>
          <p:nvPr>
            <p:ph type="body" sz="quarter" idx="11"/>
          </p:nvPr>
        </p:nvSpPr>
        <p:spPr>
          <a:xfrm>
            <a:off x="838765" y="3084163"/>
            <a:ext cx="3252788" cy="30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0B6A421-EB09-9040-8757-2F36C2C989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567674" y="6321541"/>
            <a:ext cx="1254448" cy="219935"/>
          </a:xfrm>
          <a:prstGeom prst="rect">
            <a:avLst/>
          </a:prstGeom>
        </p:spPr>
      </p:pic>
      <p:sp>
        <p:nvSpPr>
          <p:cNvPr id="11" name="Title 1">
            <a:extLst>
              <a:ext uri="{FF2B5EF4-FFF2-40B4-BE49-F238E27FC236}">
                <a16:creationId xmlns:a16="http://schemas.microsoft.com/office/drawing/2014/main" id="{512AAE9B-3912-D74B-8517-306230966AD2}"/>
              </a:ext>
            </a:extLst>
          </p:cNvPr>
          <p:cNvSpPr>
            <a:spLocks noGrp="1"/>
          </p:cNvSpPr>
          <p:nvPr>
            <p:ph type="title"/>
          </p:nvPr>
        </p:nvSpPr>
        <p:spPr>
          <a:xfrm>
            <a:off x="838200" y="484094"/>
            <a:ext cx="3253353" cy="2600069"/>
          </a:xfrm>
        </p:spPr>
        <p:txBody>
          <a:bodyPr anchor="t" anchorCtr="0"/>
          <a:lstStyle/>
          <a:p>
            <a:r>
              <a:rPr lang="en-US"/>
              <a:t>Click to edit Master title style</a:t>
            </a:r>
          </a:p>
        </p:txBody>
      </p:sp>
    </p:spTree>
    <p:extLst>
      <p:ext uri="{BB962C8B-B14F-4D97-AF65-F5344CB8AC3E}">
        <p14:creationId xmlns:p14="http://schemas.microsoft.com/office/powerpoint/2010/main" val="1847118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691F459-09CC-1E41-BDC1-042BDFA190A9}"/>
              </a:ext>
            </a:extLst>
          </p:cNvPr>
          <p:cNvSpPr>
            <a:spLocks noGrp="1"/>
          </p:cNvSpPr>
          <p:nvPr>
            <p:ph type="pic" sz="quarter" idx="10"/>
          </p:nvPr>
        </p:nvSpPr>
        <p:spPr>
          <a:xfrm>
            <a:off x="-1" y="3429000"/>
            <a:ext cx="6881247" cy="3429000"/>
          </a:xfrm>
        </p:spPr>
        <p:txBody>
          <a:bodyPr/>
          <a:lstStyle/>
          <a:p>
            <a:r>
              <a:rPr lang="en-US"/>
              <a:t>Click icon to add picture</a:t>
            </a:r>
          </a:p>
        </p:txBody>
      </p:sp>
    </p:spTree>
    <p:extLst>
      <p:ext uri="{BB962C8B-B14F-4D97-AF65-F5344CB8AC3E}">
        <p14:creationId xmlns:p14="http://schemas.microsoft.com/office/powerpoint/2010/main" val="541517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49523E4D-89D4-4229-8880-018BACD55BD9}"/>
              </a:ext>
            </a:extLst>
          </p:cNvPr>
          <p:cNvSpPr txBox="1">
            <a:spLocks/>
          </p:cNvSpPr>
          <p:nvPr/>
        </p:nvSpPr>
        <p:spPr>
          <a:xfrm>
            <a:off x="4569714" y="3633907"/>
            <a:ext cx="3052571" cy="9755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7500"/>
              </a:lnSpc>
            </a:pPr>
            <a:endParaRPr lang="en-US" sz="1800" b="1">
              <a:solidFill>
                <a:srgbClr val="002647"/>
              </a:solidFill>
              <a:latin typeface="Roboto" panose="02000000000000000000" pitchFamily="2" charset="0"/>
              <a:ea typeface="Roboto" panose="02000000000000000000" pitchFamily="2" charset="0"/>
            </a:endParaRPr>
          </a:p>
        </p:txBody>
      </p:sp>
      <p:pic>
        <p:nvPicPr>
          <p:cNvPr id="7" name="Picture 6" descr="Icon&#10;&#10;Description automatically generated">
            <a:extLst>
              <a:ext uri="{FF2B5EF4-FFF2-40B4-BE49-F238E27FC236}">
                <a16:creationId xmlns:a16="http://schemas.microsoft.com/office/drawing/2014/main" id="{ED3DE059-C8D5-9744-B18A-D938E1FE4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443" y="506895"/>
            <a:ext cx="1254448" cy="219936"/>
          </a:xfrm>
          <a:prstGeom prst="rect">
            <a:avLst/>
          </a:prstGeom>
        </p:spPr>
      </p:pic>
    </p:spTree>
    <p:extLst>
      <p:ext uri="{BB962C8B-B14F-4D97-AF65-F5344CB8AC3E}">
        <p14:creationId xmlns:p14="http://schemas.microsoft.com/office/powerpoint/2010/main" val="2844639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49523E4D-89D4-4229-8880-018BACD55BD9}"/>
              </a:ext>
            </a:extLst>
          </p:cNvPr>
          <p:cNvSpPr txBox="1">
            <a:spLocks/>
          </p:cNvSpPr>
          <p:nvPr/>
        </p:nvSpPr>
        <p:spPr>
          <a:xfrm>
            <a:off x="4569714" y="3633907"/>
            <a:ext cx="3052571" cy="9755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7500"/>
              </a:lnSpc>
            </a:pPr>
            <a:endParaRPr lang="en-US" sz="1800" b="1">
              <a:solidFill>
                <a:srgbClr val="002647"/>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419108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84EEFEDB-1A6A-4324-A4DE-2E7FDC0D6C70}"/>
              </a:ext>
            </a:extLst>
          </p:cNvPr>
          <p:cNvSpPr txBox="1">
            <a:spLocks/>
          </p:cNvSpPr>
          <p:nvPr/>
        </p:nvSpPr>
        <p:spPr>
          <a:xfrm>
            <a:off x="4569714" y="3633907"/>
            <a:ext cx="3052571" cy="9755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ts val="7500"/>
              </a:lnSpc>
            </a:pPr>
            <a:endParaRPr lang="en-US" sz="1800" b="1">
              <a:solidFill>
                <a:srgbClr val="002647"/>
              </a:solidFill>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210EB03B-0EE4-2C42-AFF4-AE44986F69C8}"/>
              </a:ext>
            </a:extLst>
          </p:cNvPr>
          <p:cNvSpPr txBox="1"/>
          <p:nvPr/>
        </p:nvSpPr>
        <p:spPr>
          <a:xfrm>
            <a:off x="9866243" y="6035536"/>
            <a:ext cx="2109907" cy="707886"/>
          </a:xfrm>
          <a:prstGeom prst="rect">
            <a:avLst/>
          </a:prstGeom>
          <a:noFill/>
        </p:spPr>
        <p:txBody>
          <a:bodyPr wrap="square" rtlCol="0">
            <a:spAutoFit/>
          </a:bodyPr>
          <a:lstStyle/>
          <a:p>
            <a:pPr algn="r"/>
            <a:r>
              <a:rPr lang="en-US" sz="2000" b="1" i="0">
                <a:solidFill>
                  <a:schemeClr val="bg1"/>
                </a:solidFill>
                <a:latin typeface="Work Sans SemiBold" pitchFamily="2" charset="77"/>
              </a:rPr>
              <a:t>See the world differently.</a:t>
            </a:r>
          </a:p>
        </p:txBody>
      </p:sp>
      <p:sp>
        <p:nvSpPr>
          <p:cNvPr id="6" name="Rectangle 5">
            <a:extLst>
              <a:ext uri="{FF2B5EF4-FFF2-40B4-BE49-F238E27FC236}">
                <a16:creationId xmlns:a16="http://schemas.microsoft.com/office/drawing/2014/main" id="{712283FC-6EA3-3542-A465-33F1E3571E61}"/>
              </a:ext>
            </a:extLst>
          </p:cNvPr>
          <p:cNvSpPr/>
          <p:nvPr/>
        </p:nvSpPr>
        <p:spPr>
          <a:xfrm>
            <a:off x="12066104" y="5866571"/>
            <a:ext cx="125896" cy="9914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E0DC4963-48ED-DC40-B11C-51CDA05E0F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443" y="506895"/>
            <a:ext cx="1254448" cy="219936"/>
          </a:xfrm>
          <a:prstGeom prst="rect">
            <a:avLst/>
          </a:prstGeom>
        </p:spPr>
      </p:pic>
    </p:spTree>
    <p:extLst>
      <p:ext uri="{BB962C8B-B14F-4D97-AF65-F5344CB8AC3E}">
        <p14:creationId xmlns:p14="http://schemas.microsoft.com/office/powerpoint/2010/main" val="16422303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49523E4D-89D4-4229-8880-018BACD55BD9}"/>
              </a:ext>
            </a:extLst>
          </p:cNvPr>
          <p:cNvSpPr txBox="1">
            <a:spLocks/>
          </p:cNvSpPr>
          <p:nvPr/>
        </p:nvSpPr>
        <p:spPr>
          <a:xfrm>
            <a:off x="4569714" y="3633907"/>
            <a:ext cx="3052571" cy="9755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7500"/>
              </a:lnSpc>
            </a:pPr>
            <a:endParaRPr lang="en-US" sz="1800" b="1">
              <a:solidFill>
                <a:srgbClr val="002647"/>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493773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49523E4D-89D4-4229-8880-018BACD55BD9}"/>
              </a:ext>
            </a:extLst>
          </p:cNvPr>
          <p:cNvSpPr txBox="1">
            <a:spLocks/>
          </p:cNvSpPr>
          <p:nvPr/>
        </p:nvSpPr>
        <p:spPr>
          <a:xfrm>
            <a:off x="4569714" y="3633907"/>
            <a:ext cx="3052571" cy="9755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7500"/>
              </a:lnSpc>
            </a:pPr>
            <a:endParaRPr lang="en-US" sz="1800" b="1">
              <a:solidFill>
                <a:srgbClr val="002647"/>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340519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779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11B4-D7CC-E53B-FB47-0D6CBA2B8A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78D1E9-CF7D-F906-17BF-9083A42507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DEDC2A-20D4-CF05-1ABC-475B62F73B71}"/>
              </a:ext>
            </a:extLst>
          </p:cNvPr>
          <p:cNvSpPr>
            <a:spLocks noGrp="1"/>
          </p:cNvSpPr>
          <p:nvPr>
            <p:ph type="dt" sz="half" idx="10"/>
          </p:nvPr>
        </p:nvSpPr>
        <p:spPr/>
        <p:txBody>
          <a:bodyPr/>
          <a:lstStyle/>
          <a:p>
            <a:fld id="{63B814F6-3A10-488E-8CF9-AE2A99CB11ED}" type="datetimeFigureOut">
              <a:rPr lang="en-US" smtClean="0"/>
              <a:t>10/23/2024</a:t>
            </a:fld>
            <a:endParaRPr lang="en-US"/>
          </a:p>
        </p:txBody>
      </p:sp>
      <p:sp>
        <p:nvSpPr>
          <p:cNvPr id="5" name="Footer Placeholder 4">
            <a:extLst>
              <a:ext uri="{FF2B5EF4-FFF2-40B4-BE49-F238E27FC236}">
                <a16:creationId xmlns:a16="http://schemas.microsoft.com/office/drawing/2014/main" id="{2369E5E3-014E-E2A4-D8EC-693FAAB0B0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18EEF5-572B-9996-FB38-9F4D08544E16}"/>
              </a:ext>
            </a:extLst>
          </p:cNvPr>
          <p:cNvSpPr>
            <a:spLocks noGrp="1"/>
          </p:cNvSpPr>
          <p:nvPr>
            <p:ph type="sldNum" sz="quarter" idx="12"/>
          </p:nvPr>
        </p:nvSpPr>
        <p:spPr/>
        <p:txBody>
          <a:bodyPr/>
          <a:lstStyle/>
          <a:p>
            <a:fld id="{3E2D6475-D2F5-4EDC-8201-CD8CD2BE38C1}" type="slidenum">
              <a:rPr lang="en-US" smtClean="0"/>
              <a:t>‹#›</a:t>
            </a:fld>
            <a:endParaRPr lang="en-US"/>
          </a:p>
        </p:txBody>
      </p:sp>
    </p:spTree>
    <p:extLst>
      <p:ext uri="{BB962C8B-B14F-4D97-AF65-F5344CB8AC3E}">
        <p14:creationId xmlns:p14="http://schemas.microsoft.com/office/powerpoint/2010/main" val="25214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1_Custom Layout">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440836-9D91-A041-97FE-C720A56FD8D5}"/>
              </a:ext>
            </a:extLst>
          </p:cNvPr>
          <p:cNvSpPr/>
          <p:nvPr userDrawn="1"/>
        </p:nvSpPr>
        <p:spPr>
          <a:xfrm rot="5400000">
            <a:off x="1158875" y="361950"/>
            <a:ext cx="76200" cy="920750"/>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accent1"/>
              </a:solidFill>
            </a:endParaRPr>
          </a:p>
        </p:txBody>
      </p:sp>
      <p:sp>
        <p:nvSpPr>
          <p:cNvPr id="4" name="Picture 7">
            <a:extLst>
              <a:ext uri="{FF2B5EF4-FFF2-40B4-BE49-F238E27FC236}">
                <a16:creationId xmlns:a16="http://schemas.microsoft.com/office/drawing/2014/main" id="{9A406900-7382-D940-BCC3-57002DD76FA6}"/>
              </a:ext>
            </a:extLst>
          </p:cNvPr>
          <p:cNvSpPr>
            <a:spLocks noChangeAspect="1" noChangeArrowheads="1"/>
          </p:cNvSpPr>
          <p:nvPr userDrawn="1"/>
        </p:nvSpPr>
        <p:spPr bwMode="auto">
          <a:xfrm>
            <a:off x="10567988" y="6321425"/>
            <a:ext cx="1254125"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 name="Title 14"/>
          <p:cNvSpPr>
            <a:spLocks noGrp="1"/>
          </p:cNvSpPr>
          <p:nvPr>
            <p:ph type="title"/>
          </p:nvPr>
        </p:nvSpPr>
        <p:spPr>
          <a:xfrm>
            <a:off x="736799" y="1045256"/>
            <a:ext cx="10589292" cy="1124685"/>
          </a:xfrm>
        </p:spPr>
        <p:txBody>
          <a:bodyPr/>
          <a:lstStyle/>
          <a:p>
            <a:r>
              <a:rPr lang="en-US"/>
              <a:t>Click to edit Master title style</a:t>
            </a:r>
          </a:p>
        </p:txBody>
      </p:sp>
      <p:pic>
        <p:nvPicPr>
          <p:cNvPr id="5" name="Picture 4" descr="A black background with grey letters&#10;&#10;Description automatically generated">
            <a:extLst>
              <a:ext uri="{FF2B5EF4-FFF2-40B4-BE49-F238E27FC236}">
                <a16:creationId xmlns:a16="http://schemas.microsoft.com/office/drawing/2014/main" id="{C3578E73-E57C-4A45-B1EC-E3B275E0C3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2750" y="6326891"/>
            <a:ext cx="1244600" cy="215731"/>
          </a:xfrm>
          <a:prstGeom prst="rect">
            <a:avLst/>
          </a:prstGeom>
        </p:spPr>
      </p:pic>
    </p:spTree>
    <p:extLst>
      <p:ext uri="{BB962C8B-B14F-4D97-AF65-F5344CB8AC3E}">
        <p14:creationId xmlns:p14="http://schemas.microsoft.com/office/powerpoint/2010/main" val="1342356533"/>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9D6B200B-4941-88D1-BA32-EF0031402417}"/>
              </a:ext>
            </a:extLst>
          </p:cNvPr>
          <p:cNvSpPr/>
          <p:nvPr userDrawn="1"/>
        </p:nvSpPr>
        <p:spPr>
          <a:xfrm>
            <a:off x="9881156" y="6111816"/>
            <a:ext cx="1824889" cy="319356"/>
          </a:xfrm>
          <a:custGeom>
            <a:avLst/>
            <a:gdLst/>
            <a:ahLst/>
            <a:cxnLst/>
            <a:rect l="l" t="t" r="r" b="b"/>
            <a:pathLst>
              <a:path w="3506766" h="613684">
                <a:moveTo>
                  <a:pt x="0" y="0"/>
                </a:moveTo>
                <a:lnTo>
                  <a:pt x="3506765" y="0"/>
                </a:lnTo>
                <a:lnTo>
                  <a:pt x="3506765" y="613684"/>
                </a:lnTo>
                <a:lnTo>
                  <a:pt x="0" y="613684"/>
                </a:lnTo>
                <a:lnTo>
                  <a:pt x="0" y="0"/>
                </a:lnTo>
                <a:close/>
              </a:path>
            </a:pathLst>
          </a:custGeom>
          <a:blipFill>
            <a:blip r:embed="rId2"/>
            <a:stretch>
              <a:fillRect/>
            </a:stretch>
          </a:blipFill>
        </p:spPr>
        <p:txBody>
          <a:bodyPr/>
          <a:lstStyle/>
          <a:p>
            <a:endParaRPr lang="en-US" sz="1200"/>
          </a:p>
        </p:txBody>
      </p:sp>
    </p:spTree>
    <p:extLst>
      <p:ext uri="{BB962C8B-B14F-4D97-AF65-F5344CB8AC3E}">
        <p14:creationId xmlns:p14="http://schemas.microsoft.com/office/powerpoint/2010/main" val="160516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lumMod val="75000"/>
          </a:schemeClr>
        </a:solidFill>
        <a:effectLst/>
      </p:bgPr>
    </p:bg>
    <p:spTree>
      <p:nvGrpSpPr>
        <p:cNvPr id="1" name=""/>
        <p:cNvGrpSpPr/>
        <p:nvPr/>
      </p:nvGrpSpPr>
      <p:grpSpPr>
        <a:xfrm>
          <a:off x="0" y="0"/>
          <a:ext cx="0" cy="0"/>
          <a:chOff x="0" y="0"/>
          <a:chExt cx="0" cy="0"/>
        </a:xfrm>
      </p:grpSpPr>
      <p:pic>
        <p:nvPicPr>
          <p:cNvPr id="5" name="Picture 4" descr="A white letter on a black background&#10;&#10;Description automatically generated">
            <a:extLst>
              <a:ext uri="{FF2B5EF4-FFF2-40B4-BE49-F238E27FC236}">
                <a16:creationId xmlns:a16="http://schemas.microsoft.com/office/drawing/2014/main" id="{EDAC8F6F-2A39-7C9E-1F3E-EB7389CEED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2525" y="6100311"/>
            <a:ext cx="1831680" cy="323991"/>
          </a:xfrm>
          <a:prstGeom prst="rect">
            <a:avLst/>
          </a:prstGeom>
          <a:solidFill>
            <a:schemeClr val="bg2">
              <a:lumMod val="75000"/>
            </a:schemeClr>
          </a:solidFill>
        </p:spPr>
      </p:pic>
    </p:spTree>
    <p:extLst>
      <p:ext uri="{BB962C8B-B14F-4D97-AF65-F5344CB8AC3E}">
        <p14:creationId xmlns:p14="http://schemas.microsoft.com/office/powerpoint/2010/main" val="27764432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Comparison">
    <p:bg>
      <p:bgPr>
        <a:solidFill>
          <a:schemeClr val="bg2">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8848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7F7F3"/>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C3AD4F0-B89B-BA26-5DD5-60B57D1690F6}"/>
              </a:ext>
            </a:extLst>
          </p:cNvPr>
          <p:cNvGrpSpPr/>
          <p:nvPr userDrawn="1"/>
        </p:nvGrpSpPr>
        <p:grpSpPr>
          <a:xfrm>
            <a:off x="308344" y="308344"/>
            <a:ext cx="11568223" cy="6230679"/>
            <a:chOff x="308344" y="308344"/>
            <a:chExt cx="11568223" cy="6230679"/>
          </a:xfrm>
        </p:grpSpPr>
        <p:sp>
          <p:nvSpPr>
            <p:cNvPr id="2" name="Rectangle 1">
              <a:extLst>
                <a:ext uri="{FF2B5EF4-FFF2-40B4-BE49-F238E27FC236}">
                  <a16:creationId xmlns:a16="http://schemas.microsoft.com/office/drawing/2014/main" id="{A906A229-CE11-BCFB-7B4B-0169672D50E2}"/>
                </a:ext>
              </a:extLst>
            </p:cNvPr>
            <p:cNvSpPr/>
            <p:nvPr userDrawn="1"/>
          </p:nvSpPr>
          <p:spPr>
            <a:xfrm>
              <a:off x="308344" y="308344"/>
              <a:ext cx="11568223" cy="6230679"/>
            </a:xfrm>
            <a:prstGeom prst="rect">
              <a:avLst/>
            </a:prstGeom>
            <a:solidFill>
              <a:srgbClr val="F7F7F3"/>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2D06761A-E698-1AC0-49E3-98430FC55EFC}"/>
                </a:ext>
              </a:extLst>
            </p:cNvPr>
            <p:cNvCxnSpPr/>
            <p:nvPr userDrawn="1"/>
          </p:nvCxnSpPr>
          <p:spPr>
            <a:xfrm>
              <a:off x="8633012" y="308344"/>
              <a:ext cx="0" cy="62306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4292328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49523E4D-89D4-4229-8880-018BACD55BD9}"/>
              </a:ext>
            </a:extLst>
          </p:cNvPr>
          <p:cNvSpPr txBox="1">
            <a:spLocks/>
          </p:cNvSpPr>
          <p:nvPr/>
        </p:nvSpPr>
        <p:spPr>
          <a:xfrm>
            <a:off x="4569714" y="3633907"/>
            <a:ext cx="3052571" cy="9755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7500"/>
              </a:lnSpc>
            </a:pPr>
            <a:endParaRPr lang="en-US" sz="1800" b="1">
              <a:solidFill>
                <a:srgbClr val="002647"/>
              </a:solidFill>
              <a:latin typeface="Roboto" panose="02000000000000000000" pitchFamily="2" charset="0"/>
              <a:ea typeface="Roboto" panose="02000000000000000000" pitchFamily="2" charset="0"/>
            </a:endParaRPr>
          </a:p>
        </p:txBody>
      </p:sp>
      <p:sp>
        <p:nvSpPr>
          <p:cNvPr id="2" name="TextBox 1">
            <a:extLst>
              <a:ext uri="{FF2B5EF4-FFF2-40B4-BE49-F238E27FC236}">
                <a16:creationId xmlns:a16="http://schemas.microsoft.com/office/drawing/2014/main" id="{2F705636-8F37-39F7-9DC1-1E638D7BB6C0}"/>
              </a:ext>
            </a:extLst>
          </p:cNvPr>
          <p:cNvSpPr txBox="1"/>
          <p:nvPr/>
        </p:nvSpPr>
        <p:spPr>
          <a:xfrm>
            <a:off x="9866243" y="6035536"/>
            <a:ext cx="2109907" cy="707886"/>
          </a:xfrm>
          <a:prstGeom prst="rect">
            <a:avLst/>
          </a:prstGeom>
          <a:noFill/>
        </p:spPr>
        <p:txBody>
          <a:bodyPr wrap="square" rtlCol="0">
            <a:spAutoFit/>
          </a:bodyPr>
          <a:lstStyle/>
          <a:p>
            <a:pPr algn="r"/>
            <a:r>
              <a:rPr lang="en-US" sz="2000" b="1" i="0">
                <a:solidFill>
                  <a:schemeClr val="bg1"/>
                </a:solidFill>
                <a:latin typeface="Work Sans SemiBold" pitchFamily="2" charset="77"/>
              </a:rPr>
              <a:t>See the world differently.</a:t>
            </a:r>
          </a:p>
        </p:txBody>
      </p:sp>
      <p:sp>
        <p:nvSpPr>
          <p:cNvPr id="3" name="Rectangle 2">
            <a:extLst>
              <a:ext uri="{FF2B5EF4-FFF2-40B4-BE49-F238E27FC236}">
                <a16:creationId xmlns:a16="http://schemas.microsoft.com/office/drawing/2014/main" id="{669329E8-3C40-B840-9656-3CB3F992FB68}"/>
              </a:ext>
            </a:extLst>
          </p:cNvPr>
          <p:cNvSpPr/>
          <p:nvPr/>
        </p:nvSpPr>
        <p:spPr>
          <a:xfrm>
            <a:off x="12066104" y="5866571"/>
            <a:ext cx="125896" cy="9914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5927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5_Two Content">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4E1C38-46C7-A547-A65D-CE8E19F83C74}"/>
              </a:ext>
            </a:extLst>
          </p:cNvPr>
          <p:cNvSpPr/>
          <p:nvPr/>
        </p:nvSpPr>
        <p:spPr>
          <a:xfrm>
            <a:off x="-1" y="0"/>
            <a:ext cx="20302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D36C48FA-D9E9-2F44-BE22-511942A051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251" y="6334988"/>
            <a:ext cx="1254448" cy="219936"/>
          </a:xfrm>
          <a:prstGeom prst="rect">
            <a:avLst/>
          </a:prstGeom>
        </p:spPr>
      </p:pic>
    </p:spTree>
    <p:extLst>
      <p:ext uri="{BB962C8B-B14F-4D97-AF65-F5344CB8AC3E}">
        <p14:creationId xmlns:p14="http://schemas.microsoft.com/office/powerpoint/2010/main" val="3899140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56C2-CB41-405F-B625-11D82B597DC4}"/>
              </a:ext>
            </a:extLst>
          </p:cNvPr>
          <p:cNvSpPr>
            <a:spLocks noGrp="1"/>
          </p:cNvSpPr>
          <p:nvPr>
            <p:ph type="title"/>
          </p:nvPr>
        </p:nvSpPr>
        <p:spPr/>
        <p:txBody>
          <a:bodyPr/>
          <a:lstStyle/>
          <a:p>
            <a:r>
              <a:rPr lang="en-US"/>
              <a:t>Click to edit Master title style</a:t>
            </a:r>
          </a:p>
        </p:txBody>
      </p:sp>
      <p:sp>
        <p:nvSpPr>
          <p:cNvPr id="8" name="Rectangle 7">
            <a:extLst>
              <a:ext uri="{FF2B5EF4-FFF2-40B4-BE49-F238E27FC236}">
                <a16:creationId xmlns:a16="http://schemas.microsoft.com/office/drawing/2014/main" id="{593498A8-9A14-084B-A013-11BF91932FB8}"/>
              </a:ext>
            </a:extLst>
          </p:cNvPr>
          <p:cNvSpPr/>
          <p:nvPr/>
        </p:nvSpPr>
        <p:spPr>
          <a:xfrm>
            <a:off x="-100739" y="365125"/>
            <a:ext cx="333214" cy="132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C55CA634-BEB3-CF4B-9997-308223594995}"/>
              </a:ext>
            </a:extLst>
          </p:cNvPr>
          <p:cNvSpPr>
            <a:spLocks noGrp="1"/>
          </p:cNvSpPr>
          <p:nvPr>
            <p:ph sz="quarter" idx="10"/>
          </p:nvPr>
        </p:nvSpPr>
        <p:spPr>
          <a:xfrm>
            <a:off x="838200" y="2030413"/>
            <a:ext cx="105156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reeform 5">
            <a:extLst>
              <a:ext uri="{FF2B5EF4-FFF2-40B4-BE49-F238E27FC236}">
                <a16:creationId xmlns:a16="http://schemas.microsoft.com/office/drawing/2014/main" id="{C7C728F9-1E5F-3EB1-9E32-87B15361D5EB}"/>
              </a:ext>
            </a:extLst>
          </p:cNvPr>
          <p:cNvSpPr/>
          <p:nvPr userDrawn="1"/>
        </p:nvSpPr>
        <p:spPr>
          <a:xfrm>
            <a:off x="9881156" y="6111816"/>
            <a:ext cx="1824889" cy="319356"/>
          </a:xfrm>
          <a:custGeom>
            <a:avLst/>
            <a:gdLst/>
            <a:ahLst/>
            <a:cxnLst/>
            <a:rect l="l" t="t" r="r" b="b"/>
            <a:pathLst>
              <a:path w="3506766" h="613684">
                <a:moveTo>
                  <a:pt x="0" y="0"/>
                </a:moveTo>
                <a:lnTo>
                  <a:pt x="3506765" y="0"/>
                </a:lnTo>
                <a:lnTo>
                  <a:pt x="3506765" y="613684"/>
                </a:lnTo>
                <a:lnTo>
                  <a:pt x="0" y="613684"/>
                </a:lnTo>
                <a:lnTo>
                  <a:pt x="0" y="0"/>
                </a:lnTo>
                <a:close/>
              </a:path>
            </a:pathLst>
          </a:custGeom>
          <a:blipFill>
            <a:blip r:embed="rId2"/>
            <a:stretch>
              <a:fillRect/>
            </a:stretch>
          </a:blipFill>
        </p:spPr>
        <p:txBody>
          <a:bodyPr/>
          <a:lstStyle/>
          <a:p>
            <a:endParaRPr lang="en-US" sz="1200"/>
          </a:p>
        </p:txBody>
      </p:sp>
    </p:spTree>
    <p:extLst>
      <p:ext uri="{BB962C8B-B14F-4D97-AF65-F5344CB8AC3E}">
        <p14:creationId xmlns:p14="http://schemas.microsoft.com/office/powerpoint/2010/main" val="3241500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3498A8-9A14-084B-A013-11BF91932FB8}"/>
              </a:ext>
            </a:extLst>
          </p:cNvPr>
          <p:cNvSpPr/>
          <p:nvPr/>
        </p:nvSpPr>
        <p:spPr>
          <a:xfrm>
            <a:off x="-100739" y="365125"/>
            <a:ext cx="333214" cy="132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9A51E1F-F307-4A48-BF49-8A671D898708}"/>
              </a:ext>
            </a:extLst>
          </p:cNvPr>
          <p:cNvSpPr/>
          <p:nvPr/>
        </p:nvSpPr>
        <p:spPr>
          <a:xfrm>
            <a:off x="4697278" y="0"/>
            <a:ext cx="749472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con&#10;&#10;Description automatically generated">
            <a:extLst>
              <a:ext uri="{FF2B5EF4-FFF2-40B4-BE49-F238E27FC236}">
                <a16:creationId xmlns:a16="http://schemas.microsoft.com/office/drawing/2014/main" id="{A82224B8-31F4-6F49-B814-E66D8104A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7674" y="6321541"/>
            <a:ext cx="1254448" cy="219936"/>
          </a:xfrm>
          <a:prstGeom prst="rect">
            <a:avLst/>
          </a:prstGeom>
        </p:spPr>
      </p:pic>
      <p:sp>
        <p:nvSpPr>
          <p:cNvPr id="6" name="Content Placeholder 5">
            <a:extLst>
              <a:ext uri="{FF2B5EF4-FFF2-40B4-BE49-F238E27FC236}">
                <a16:creationId xmlns:a16="http://schemas.microsoft.com/office/drawing/2014/main" id="{4D2A2698-21D6-5A46-92CF-7B415EBA877F}"/>
              </a:ext>
            </a:extLst>
          </p:cNvPr>
          <p:cNvSpPr>
            <a:spLocks noGrp="1"/>
          </p:cNvSpPr>
          <p:nvPr>
            <p:ph sz="quarter" idx="10"/>
          </p:nvPr>
        </p:nvSpPr>
        <p:spPr>
          <a:xfrm>
            <a:off x="5532895" y="684971"/>
            <a:ext cx="5820905" cy="50833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EEC8F26E-8C42-F34A-A117-02746988DE32}"/>
              </a:ext>
            </a:extLst>
          </p:cNvPr>
          <p:cNvSpPr>
            <a:spLocks noGrp="1"/>
          </p:cNvSpPr>
          <p:nvPr>
            <p:ph type="title"/>
          </p:nvPr>
        </p:nvSpPr>
        <p:spPr>
          <a:xfrm>
            <a:off x="838200" y="484094"/>
            <a:ext cx="3253353" cy="2600069"/>
          </a:xfrm>
        </p:spPr>
        <p:txBody>
          <a:bodyPr anchor="t" anchorCtr="0"/>
          <a:lstStyle/>
          <a:p>
            <a:r>
              <a:rPr lang="en-US"/>
              <a:t>Click to edit Master title style</a:t>
            </a:r>
          </a:p>
        </p:txBody>
      </p:sp>
    </p:spTree>
    <p:extLst>
      <p:ext uri="{BB962C8B-B14F-4D97-AF65-F5344CB8AC3E}">
        <p14:creationId xmlns:p14="http://schemas.microsoft.com/office/powerpoint/2010/main" val="4226558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56C2-CB41-405F-B625-11D82B597DC4}"/>
              </a:ext>
            </a:extLst>
          </p:cNvPr>
          <p:cNvSpPr>
            <a:spLocks noGrp="1"/>
          </p:cNvSpPr>
          <p:nvPr>
            <p:ph type="title"/>
          </p:nvPr>
        </p:nvSpPr>
        <p:spPr>
          <a:xfrm>
            <a:off x="838200" y="484094"/>
            <a:ext cx="3253353" cy="2600069"/>
          </a:xfrm>
        </p:spPr>
        <p:txBody>
          <a:bodyPr anchor="t" anchorCtr="0"/>
          <a:lstStyle/>
          <a:p>
            <a:r>
              <a:rPr lang="en-US"/>
              <a:t>Click to edit Master title style</a:t>
            </a:r>
          </a:p>
        </p:txBody>
      </p:sp>
      <p:sp>
        <p:nvSpPr>
          <p:cNvPr id="8" name="Rectangle 7">
            <a:extLst>
              <a:ext uri="{FF2B5EF4-FFF2-40B4-BE49-F238E27FC236}">
                <a16:creationId xmlns:a16="http://schemas.microsoft.com/office/drawing/2014/main" id="{593498A8-9A14-084B-A013-11BF91932FB8}"/>
              </a:ext>
            </a:extLst>
          </p:cNvPr>
          <p:cNvSpPr/>
          <p:nvPr/>
        </p:nvSpPr>
        <p:spPr>
          <a:xfrm>
            <a:off x="-100739" y="365125"/>
            <a:ext cx="333214" cy="132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9A51E1F-F307-4A48-BF49-8A671D898708}"/>
              </a:ext>
            </a:extLst>
          </p:cNvPr>
          <p:cNvSpPr/>
          <p:nvPr/>
        </p:nvSpPr>
        <p:spPr>
          <a:xfrm>
            <a:off x="4697278" y="0"/>
            <a:ext cx="749472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4D2A2698-21D6-5A46-92CF-7B415EBA877F}"/>
              </a:ext>
            </a:extLst>
          </p:cNvPr>
          <p:cNvSpPr>
            <a:spLocks noGrp="1"/>
          </p:cNvSpPr>
          <p:nvPr>
            <p:ph sz="quarter" idx="10"/>
          </p:nvPr>
        </p:nvSpPr>
        <p:spPr>
          <a:xfrm>
            <a:off x="5532895" y="684971"/>
            <a:ext cx="5820905" cy="50833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59DBF09E-C978-F640-9F6A-85CAEBAC85A3}"/>
              </a:ext>
            </a:extLst>
          </p:cNvPr>
          <p:cNvSpPr>
            <a:spLocks noGrp="1"/>
          </p:cNvSpPr>
          <p:nvPr>
            <p:ph type="body" sz="quarter" idx="11"/>
          </p:nvPr>
        </p:nvSpPr>
        <p:spPr>
          <a:xfrm>
            <a:off x="838765" y="3084163"/>
            <a:ext cx="3252788" cy="306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Icon&#10;&#10;Description automatically generated">
            <a:extLst>
              <a:ext uri="{FF2B5EF4-FFF2-40B4-BE49-F238E27FC236}">
                <a16:creationId xmlns:a16="http://schemas.microsoft.com/office/drawing/2014/main" id="{324A0FA4-CCD2-AA45-9C84-9FAF757F12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7674" y="6321541"/>
            <a:ext cx="1254448" cy="219936"/>
          </a:xfrm>
          <a:prstGeom prst="rect">
            <a:avLst/>
          </a:prstGeom>
        </p:spPr>
      </p:pic>
    </p:spTree>
    <p:extLst>
      <p:ext uri="{BB962C8B-B14F-4D97-AF65-F5344CB8AC3E}">
        <p14:creationId xmlns:p14="http://schemas.microsoft.com/office/powerpoint/2010/main" val="1766274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Two Content">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E3C212-1F02-B64E-B540-55DEF4BB4775}"/>
              </a:ext>
            </a:extLst>
          </p:cNvPr>
          <p:cNvSpPr/>
          <p:nvPr/>
        </p:nvSpPr>
        <p:spPr>
          <a:xfrm>
            <a:off x="0" y="0"/>
            <a:ext cx="20302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con&#10;&#10;Description automatically generated">
            <a:extLst>
              <a:ext uri="{FF2B5EF4-FFF2-40B4-BE49-F238E27FC236}">
                <a16:creationId xmlns:a16="http://schemas.microsoft.com/office/drawing/2014/main" id="{EC5C1EDE-76BC-104C-B292-35A2E571DB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251" y="6334988"/>
            <a:ext cx="1254448" cy="219936"/>
          </a:xfrm>
          <a:prstGeom prst="rect">
            <a:avLst/>
          </a:prstGeom>
        </p:spPr>
      </p:pic>
    </p:spTree>
    <p:extLst>
      <p:ext uri="{BB962C8B-B14F-4D97-AF65-F5344CB8AC3E}">
        <p14:creationId xmlns:p14="http://schemas.microsoft.com/office/powerpoint/2010/main" val="3559942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_Two Content">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E3C212-1F02-B64E-B540-55DEF4BB4775}"/>
              </a:ext>
            </a:extLst>
          </p:cNvPr>
          <p:cNvSpPr/>
          <p:nvPr/>
        </p:nvSpPr>
        <p:spPr>
          <a:xfrm>
            <a:off x="-1" y="0"/>
            <a:ext cx="466613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con&#10;&#10;Description automatically generated">
            <a:extLst>
              <a:ext uri="{FF2B5EF4-FFF2-40B4-BE49-F238E27FC236}">
                <a16:creationId xmlns:a16="http://schemas.microsoft.com/office/drawing/2014/main" id="{BE979D2F-FC2D-2642-8C11-335E1023AB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251" y="6334988"/>
            <a:ext cx="1254448" cy="219936"/>
          </a:xfrm>
          <a:prstGeom prst="rect">
            <a:avLst/>
          </a:prstGeom>
        </p:spPr>
      </p:pic>
    </p:spTree>
    <p:extLst>
      <p:ext uri="{BB962C8B-B14F-4D97-AF65-F5344CB8AC3E}">
        <p14:creationId xmlns:p14="http://schemas.microsoft.com/office/powerpoint/2010/main" val="1705691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theme" Target="../theme/theme2.xml"/><Relationship Id="rId1"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4.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0FAC60-1EB5-2B45-BF73-9E86AA6D91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DE63FD-EB5A-394C-9734-6373F84C0B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FA6A2E-0150-8F40-8088-A937593E48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solidFill>
              </a:defRPr>
            </a:lvl1pPr>
          </a:lstStyle>
          <a:p>
            <a:fld id="{63B814F6-3A10-488E-8CF9-AE2A99CB11ED}" type="datetimeFigureOut">
              <a:rPr lang="en-US" smtClean="0"/>
              <a:t>10/23/2024</a:t>
            </a:fld>
            <a:endParaRPr lang="en-US"/>
          </a:p>
        </p:txBody>
      </p:sp>
      <p:sp>
        <p:nvSpPr>
          <p:cNvPr id="5" name="Footer Placeholder 4">
            <a:extLst>
              <a:ext uri="{FF2B5EF4-FFF2-40B4-BE49-F238E27FC236}">
                <a16:creationId xmlns:a16="http://schemas.microsoft.com/office/drawing/2014/main" id="{0A1A991F-4C43-C542-A595-9948503439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2"/>
                </a:solidFill>
              </a:defRPr>
            </a:lvl1pPr>
          </a:lstStyle>
          <a:p>
            <a:endParaRPr lang="en-US"/>
          </a:p>
        </p:txBody>
      </p:sp>
      <p:sp>
        <p:nvSpPr>
          <p:cNvPr id="6" name="Slide Number Placeholder 5">
            <a:extLst>
              <a:ext uri="{FF2B5EF4-FFF2-40B4-BE49-F238E27FC236}">
                <a16:creationId xmlns:a16="http://schemas.microsoft.com/office/drawing/2014/main" id="{BC31AEDE-EE78-5E48-B969-932D7F4C16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solidFill>
              </a:defRPr>
            </a:lvl1pPr>
          </a:lstStyle>
          <a:p>
            <a:fld id="{3E2D6475-D2F5-4EDC-8201-CD8CD2BE38C1}" type="slidenum">
              <a:rPr lang="en-US" smtClean="0"/>
              <a:t>‹#›</a:t>
            </a:fld>
            <a:endParaRPr lang="en-US"/>
          </a:p>
        </p:txBody>
      </p:sp>
    </p:spTree>
    <p:extLst>
      <p:ext uri="{BB962C8B-B14F-4D97-AF65-F5344CB8AC3E}">
        <p14:creationId xmlns:p14="http://schemas.microsoft.com/office/powerpoint/2010/main" val="148377060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823" r:id="rId24"/>
  </p:sldLayoutIdLst>
  <p:txStyles>
    <p:titleStyle>
      <a:lvl1pPr algn="l" defTabSz="914400" rtl="0" eaLnBrk="1" latinLnBrk="0" hangingPunct="1">
        <a:lnSpc>
          <a:spcPct val="90000"/>
        </a:lnSpc>
        <a:spcBef>
          <a:spcPct val="0"/>
        </a:spcBef>
        <a:buNone/>
        <a:defRPr sz="4000" b="1" i="0" kern="1200">
          <a:solidFill>
            <a:schemeClr val="bg1"/>
          </a:solidFill>
          <a:latin typeface="Work Sans SemiBold" pitchFamily="2" charset="77"/>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0FAC60-1EB5-2B45-BF73-9E86AA6D919C}"/>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DE63FD-EB5A-394C-9734-6373F84C0B91}"/>
              </a:ext>
            </a:extLst>
          </p:cNvPr>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FA6A2E-0150-8F40-8088-A937593E48A0}"/>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bg2"/>
                </a:solidFill>
                <a:latin typeface="Franklin Gothic Book" panose="020B0503020102020204" pitchFamily="34" charset="0"/>
              </a:defRPr>
            </a:lvl1pPr>
          </a:lstStyle>
          <a:p>
            <a:fld id="{03F757E5-3AC0-4D90-A9ED-FCF3C4DA240B}" type="datetimeFigureOut">
              <a:rPr lang="en-US" smtClean="0"/>
              <a:pPr/>
              <a:t>10/23/2024</a:t>
            </a:fld>
            <a:endParaRPr lang="en-US"/>
          </a:p>
        </p:txBody>
      </p:sp>
      <p:sp>
        <p:nvSpPr>
          <p:cNvPr id="5" name="Footer Placeholder 4">
            <a:extLst>
              <a:ext uri="{FF2B5EF4-FFF2-40B4-BE49-F238E27FC236}">
                <a16:creationId xmlns:a16="http://schemas.microsoft.com/office/drawing/2014/main" id="{0A1A991F-4C43-C542-A595-9948503439FE}"/>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bg2"/>
                </a:solidFill>
                <a:latin typeface="Franklin Gothic Book" panose="020B0503020102020204" pitchFamily="34" charset="0"/>
              </a:defRPr>
            </a:lvl1pPr>
          </a:lstStyle>
          <a:p>
            <a:endParaRPr lang="en-US"/>
          </a:p>
        </p:txBody>
      </p:sp>
      <p:sp>
        <p:nvSpPr>
          <p:cNvPr id="6" name="Slide Number Placeholder 5">
            <a:extLst>
              <a:ext uri="{FF2B5EF4-FFF2-40B4-BE49-F238E27FC236}">
                <a16:creationId xmlns:a16="http://schemas.microsoft.com/office/drawing/2014/main" id="{BC31AEDE-EE78-5E48-B969-932D7F4C16F9}"/>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bg2"/>
                </a:solidFill>
                <a:latin typeface="Franklin Gothic Book" panose="020B0503020102020204" pitchFamily="34" charset="0"/>
              </a:defRPr>
            </a:lvl1pPr>
          </a:lstStyle>
          <a:p>
            <a:fld id="{6ABF3852-5F63-4B0F-944F-7DB0D0E2B24C}" type="slidenum">
              <a:rPr lang="en-US" smtClean="0"/>
              <a:pPr/>
              <a:t>‹#›</a:t>
            </a:fld>
            <a:endParaRPr lang="en-US"/>
          </a:p>
        </p:txBody>
      </p:sp>
    </p:spTree>
    <p:extLst>
      <p:ext uri="{BB962C8B-B14F-4D97-AF65-F5344CB8AC3E}">
        <p14:creationId xmlns:p14="http://schemas.microsoft.com/office/powerpoint/2010/main" val="3066430149"/>
      </p:ext>
    </p:extLst>
  </p:cSld>
  <p:clrMap bg1="dk1" tx1="lt1" bg2="dk2" tx2="lt2" accent1="accent1" accent2="accent2" accent3="accent3" accent4="accent4" accent5="accent5" accent6="accent6" hlink="hlink" folHlink="folHlink"/>
  <p:sldLayoutIdLst>
    <p:sldLayoutId id="2147483822" r:id="rId1"/>
  </p:sldLayoutIdLst>
  <p:txStyles>
    <p:titleStyle>
      <a:lvl1pPr algn="l" defTabSz="1371600" rtl="0" eaLnBrk="1" latinLnBrk="0" hangingPunct="1">
        <a:lnSpc>
          <a:spcPct val="90000"/>
        </a:lnSpc>
        <a:spcBef>
          <a:spcPct val="0"/>
        </a:spcBef>
        <a:buNone/>
        <a:defRPr sz="6000" b="1" i="0" kern="1200">
          <a:solidFill>
            <a:schemeClr val="bg1"/>
          </a:solidFill>
          <a:latin typeface="Work Sans SemiBold" pitchFamily="2" charset="77"/>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1371600" rtl="0" eaLnBrk="1" latinLnBrk="0" hangingPunct="1">
        <a:lnSpc>
          <a:spcPct val="90000"/>
        </a:lnSpc>
        <a:spcBef>
          <a:spcPts val="1500"/>
        </a:spcBef>
        <a:buFontTx/>
        <a:buBlip>
          <a:blip r:embed="rId3"/>
        </a:buBlip>
        <a:defRPr sz="4200" kern="1200">
          <a:solidFill>
            <a:schemeClr val="bg1"/>
          </a:solidFill>
          <a:latin typeface="Franklin Gothic Book" panose="020B0503020102020204" pitchFamily="34" charset="0"/>
          <a:ea typeface="+mn-ea"/>
          <a:cs typeface="+mn-cs"/>
        </a:defRPr>
      </a:lvl1pPr>
      <a:lvl2pPr marL="1028700" indent="-342900" algn="l" defTabSz="1371600" rtl="0" eaLnBrk="1" latinLnBrk="0" hangingPunct="1">
        <a:lnSpc>
          <a:spcPct val="90000"/>
        </a:lnSpc>
        <a:spcBef>
          <a:spcPts val="750"/>
        </a:spcBef>
        <a:buFontTx/>
        <a:buBlip>
          <a:blip r:embed="rId3"/>
        </a:buBlip>
        <a:defRPr sz="3600" kern="1200">
          <a:solidFill>
            <a:schemeClr val="bg1"/>
          </a:solidFill>
          <a:latin typeface="Franklin Gothic Book" panose="020B0503020102020204" pitchFamily="34" charset="0"/>
          <a:ea typeface="+mn-ea"/>
          <a:cs typeface="+mn-cs"/>
        </a:defRPr>
      </a:lvl2pPr>
      <a:lvl3pPr marL="1714500" indent="-342900" algn="l" defTabSz="1371600" rtl="0" eaLnBrk="1" latinLnBrk="0" hangingPunct="1">
        <a:lnSpc>
          <a:spcPct val="90000"/>
        </a:lnSpc>
        <a:spcBef>
          <a:spcPts val="750"/>
        </a:spcBef>
        <a:buFontTx/>
        <a:buBlip>
          <a:blip r:embed="rId3"/>
        </a:buBlip>
        <a:defRPr sz="3000" kern="1200">
          <a:solidFill>
            <a:schemeClr val="bg1"/>
          </a:solidFill>
          <a:latin typeface="Franklin Gothic Book" panose="020B0503020102020204" pitchFamily="34" charset="0"/>
          <a:ea typeface="+mn-ea"/>
          <a:cs typeface="+mn-cs"/>
        </a:defRPr>
      </a:lvl3pPr>
      <a:lvl4pPr marL="2400300" indent="-342900" algn="l" defTabSz="1371600" rtl="0" eaLnBrk="1" latinLnBrk="0" hangingPunct="1">
        <a:lnSpc>
          <a:spcPct val="90000"/>
        </a:lnSpc>
        <a:spcBef>
          <a:spcPts val="750"/>
        </a:spcBef>
        <a:buFontTx/>
        <a:buBlip>
          <a:blip r:embed="rId3"/>
        </a:buBlip>
        <a:defRPr sz="2700" kern="1200">
          <a:solidFill>
            <a:schemeClr val="bg1"/>
          </a:solidFill>
          <a:latin typeface="Franklin Gothic Book" panose="020B0503020102020204" pitchFamily="34" charset="0"/>
          <a:ea typeface="+mn-ea"/>
          <a:cs typeface="+mn-cs"/>
        </a:defRPr>
      </a:lvl4pPr>
      <a:lvl5pPr marL="3086100" indent="-342900" algn="l" defTabSz="1371600" rtl="0" eaLnBrk="1" latinLnBrk="0" hangingPunct="1">
        <a:lnSpc>
          <a:spcPct val="90000"/>
        </a:lnSpc>
        <a:spcBef>
          <a:spcPts val="750"/>
        </a:spcBef>
        <a:buFontTx/>
        <a:buBlip>
          <a:blip r:embed="rId3"/>
        </a:buBlip>
        <a:defRPr sz="2700" kern="1200">
          <a:solidFill>
            <a:schemeClr val="bg1"/>
          </a:solidFill>
          <a:latin typeface="Franklin Gothic Book" panose="020B050302010202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0FAC60-1EB5-2B45-BF73-9E86AA6D91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DE63FD-EB5A-394C-9734-6373F84C0B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FA6A2E-0150-8F40-8088-A937593E48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solidFill>
              </a:defRPr>
            </a:lvl1pPr>
          </a:lstStyle>
          <a:p>
            <a:fld id="{03F757E5-3AC0-4D90-A9ED-FCF3C4DA240B}" type="datetimeFigureOut">
              <a:rPr lang="en-US" smtClean="0"/>
              <a:pPr/>
              <a:t>10/23/2024</a:t>
            </a:fld>
            <a:endParaRPr lang="en-US"/>
          </a:p>
        </p:txBody>
      </p:sp>
      <p:sp>
        <p:nvSpPr>
          <p:cNvPr id="5" name="Footer Placeholder 4">
            <a:extLst>
              <a:ext uri="{FF2B5EF4-FFF2-40B4-BE49-F238E27FC236}">
                <a16:creationId xmlns:a16="http://schemas.microsoft.com/office/drawing/2014/main" id="{0A1A991F-4C43-C542-A595-9948503439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2"/>
                </a:solidFill>
              </a:defRPr>
            </a:lvl1pPr>
          </a:lstStyle>
          <a:p>
            <a:endParaRPr lang="en-US"/>
          </a:p>
        </p:txBody>
      </p:sp>
      <p:sp>
        <p:nvSpPr>
          <p:cNvPr id="6" name="Slide Number Placeholder 5">
            <a:extLst>
              <a:ext uri="{FF2B5EF4-FFF2-40B4-BE49-F238E27FC236}">
                <a16:creationId xmlns:a16="http://schemas.microsoft.com/office/drawing/2014/main" id="{BC31AEDE-EE78-5E48-B969-932D7F4C16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solidFill>
              </a:defRPr>
            </a:lvl1pPr>
          </a:lstStyle>
          <a:p>
            <a:fld id="{6ABF3852-5F63-4B0F-944F-7DB0D0E2B24C}" type="slidenum">
              <a:rPr lang="en-US" smtClean="0"/>
              <a:pPr/>
              <a:t>‹#›</a:t>
            </a:fld>
            <a:endParaRPr lang="en-US"/>
          </a:p>
        </p:txBody>
      </p:sp>
    </p:spTree>
    <p:extLst>
      <p:ext uri="{BB962C8B-B14F-4D97-AF65-F5344CB8AC3E}">
        <p14:creationId xmlns:p14="http://schemas.microsoft.com/office/powerpoint/2010/main" val="2170612103"/>
      </p:ext>
    </p:extLst>
  </p:cSld>
  <p:clrMap bg1="dk1" tx1="lt1" bg2="dk2" tx2="lt2" accent1="accent1" accent2="accent2" accent3="accent3" accent4="accent4" accent5="accent5" accent6="accent6" hlink="hlink" folHlink="folHlink"/>
  <p:sldLayoutIdLst>
    <p:sldLayoutId id="2147483728" r:id="rId1"/>
    <p:sldLayoutId id="2147483701" r:id="rId2"/>
  </p:sldLayoutIdLst>
  <p:txStyles>
    <p:titleStyle>
      <a:lvl1pPr algn="l" defTabSz="914400" rtl="0" eaLnBrk="1" latinLnBrk="0" hangingPunct="1">
        <a:lnSpc>
          <a:spcPct val="90000"/>
        </a:lnSpc>
        <a:spcBef>
          <a:spcPct val="0"/>
        </a:spcBef>
        <a:buNone/>
        <a:defRPr sz="4000" b="1" i="0" kern="1200">
          <a:solidFill>
            <a:schemeClr val="bg1"/>
          </a:solidFill>
          <a:latin typeface="Work Sans SemiBold" pitchFamily="2" charset="77"/>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D9E43B-E29B-FAA5-6644-9FC8990A15BD}"/>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E00198-D182-2D30-74B4-78AA31549D49}"/>
              </a:ext>
            </a:extLst>
          </p:cNvPr>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F05C66-14A3-FE22-9506-D65035744791}"/>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Franklin Gothic Book" panose="020B0503020102020204" pitchFamily="34" charset="0"/>
              </a:defRPr>
            </a:lvl1pPr>
          </a:lstStyle>
          <a:p>
            <a:fld id="{9ED2AB1A-40B4-4C5C-97CF-5B0215CD9806}" type="datetimeFigureOut">
              <a:rPr lang="en-US" smtClean="0"/>
              <a:pPr/>
              <a:t>10/23/2024</a:t>
            </a:fld>
            <a:endParaRPr lang="en-US"/>
          </a:p>
        </p:txBody>
      </p:sp>
      <p:sp>
        <p:nvSpPr>
          <p:cNvPr id="5" name="Footer Placeholder 4">
            <a:extLst>
              <a:ext uri="{FF2B5EF4-FFF2-40B4-BE49-F238E27FC236}">
                <a16:creationId xmlns:a16="http://schemas.microsoft.com/office/drawing/2014/main" id="{09C4D8AA-3D42-3077-9952-335D0BAEBC1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Franklin Gothic Book" panose="020B0503020102020204" pitchFamily="34" charset="0"/>
              </a:defRPr>
            </a:lvl1pPr>
          </a:lstStyle>
          <a:p>
            <a:endParaRPr lang="en-US"/>
          </a:p>
        </p:txBody>
      </p:sp>
      <p:sp>
        <p:nvSpPr>
          <p:cNvPr id="6" name="Slide Number Placeholder 5">
            <a:extLst>
              <a:ext uri="{FF2B5EF4-FFF2-40B4-BE49-F238E27FC236}">
                <a16:creationId xmlns:a16="http://schemas.microsoft.com/office/drawing/2014/main" id="{C3C0092B-F150-EA03-C5AD-7FDBB29A570E}"/>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Franklin Gothic Book" panose="020B0503020102020204" pitchFamily="34" charset="0"/>
              </a:defRPr>
            </a:lvl1pPr>
          </a:lstStyle>
          <a:p>
            <a:fld id="{F24669E1-4222-49E1-8E64-CDFDF21C500C}" type="slidenum">
              <a:rPr lang="en-US" smtClean="0"/>
              <a:pPr/>
              <a:t>‹#›</a:t>
            </a:fld>
            <a:endParaRPr lang="en-US"/>
          </a:p>
        </p:txBody>
      </p:sp>
    </p:spTree>
    <p:custDataLst>
      <p:tags r:id="rId3"/>
    </p:custDataLst>
    <p:extLst>
      <p:ext uri="{BB962C8B-B14F-4D97-AF65-F5344CB8AC3E}">
        <p14:creationId xmlns:p14="http://schemas.microsoft.com/office/powerpoint/2010/main" val="1619167105"/>
      </p:ext>
    </p:extLst>
  </p:cSld>
  <p:clrMap bg1="lt1" tx1="dk1" bg2="lt2" tx2="dk2" accent1="accent1" accent2="accent2" accent3="accent3" accent4="accent4" accent5="accent5" accent6="accent6" hlink="hlink" folHlink="folHlink"/>
  <p:sldLayoutIdLst>
    <p:sldLayoutId id="2147483712" r:id="rId1"/>
  </p:sldLayoutIdLst>
  <p:txStyles>
    <p:titleStyle>
      <a:lvl1pPr algn="l" defTabSz="1371600" rtl="0" eaLnBrk="1" latinLnBrk="0" hangingPunct="1">
        <a:lnSpc>
          <a:spcPct val="90000"/>
        </a:lnSpc>
        <a:spcBef>
          <a:spcPct val="0"/>
        </a:spcBef>
        <a:buNone/>
        <a:defRPr sz="6600" kern="1200">
          <a:solidFill>
            <a:schemeClr val="tx1"/>
          </a:solidFill>
          <a:latin typeface="Franklin Gothic Book" panose="020B0503020102020204" pitchFamily="34" charset="0"/>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Franklin Gothic Book" panose="020B0503020102020204" pitchFamily="34" charset="0"/>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Franklin Gothic Book" panose="020B0503020102020204" pitchFamily="34" charset="0"/>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Franklin Gothic Book" panose="020B0503020102020204" pitchFamily="34" charset="0"/>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Franklin Gothic Book" panose="020B0503020102020204" pitchFamily="34" charset="0"/>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Franklin Gothic Book" panose="020B050302010202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2.xml"/><Relationship Id="rId1" Type="http://schemas.openxmlformats.org/officeDocument/2006/relationships/tags" Target="../tags/tag13.xml"/><Relationship Id="rId6" Type="http://schemas.openxmlformats.org/officeDocument/2006/relationships/image" Target="../media/image27.png"/><Relationship Id="rId5" Type="http://schemas.openxmlformats.org/officeDocument/2006/relationships/hyperlink" Target="https://mybirkman.com/" TargetMode="Externa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5.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1.xml"/><Relationship Id="rId7" Type="http://schemas.openxmlformats.org/officeDocument/2006/relationships/diagramColors" Target="../diagrams/colors2.xml"/><Relationship Id="rId2" Type="http://schemas.openxmlformats.org/officeDocument/2006/relationships/slideLayout" Target="../slideLayouts/slideLayout10.xml"/><Relationship Id="rId1" Type="http://schemas.openxmlformats.org/officeDocument/2006/relationships/tags" Target="../tags/tag1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13.xml"/><Relationship Id="rId7" Type="http://schemas.openxmlformats.org/officeDocument/2006/relationships/image" Target="../media/image28.svg"/><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13.png"/><Relationship Id="rId5" Type="http://schemas.openxmlformats.org/officeDocument/2006/relationships/image" Target="../media/image12.svg"/><Relationship Id="rId10" Type="http://schemas.openxmlformats.org/officeDocument/2006/relationships/image" Target="../media/image16.svg"/><Relationship Id="rId4" Type="http://schemas.openxmlformats.org/officeDocument/2006/relationships/image" Target="../media/image11.pn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2.xml"/><Relationship Id="rId1" Type="http://schemas.openxmlformats.org/officeDocument/2006/relationships/tags" Target="../tags/tag18.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7.xml"/><Relationship Id="rId1" Type="http://schemas.openxmlformats.org/officeDocument/2006/relationships/tags" Target="../tags/tag19.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21.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3" Type="http://schemas.openxmlformats.org/officeDocument/2006/relationships/notesSlide" Target="../notesSlides/notesSlide18.xml"/><Relationship Id="rId7" Type="http://schemas.openxmlformats.org/officeDocument/2006/relationships/image" Target="../media/image35.svg"/><Relationship Id="rId12" Type="http://schemas.openxmlformats.org/officeDocument/2006/relationships/image" Target="../media/image40.png"/><Relationship Id="rId2" Type="http://schemas.openxmlformats.org/officeDocument/2006/relationships/slideLayout" Target="../slideLayouts/slideLayout5.xml"/><Relationship Id="rId1" Type="http://schemas.openxmlformats.org/officeDocument/2006/relationships/tags" Target="../tags/tag22.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5" Type="http://schemas.openxmlformats.org/officeDocument/2006/relationships/image" Target="../media/image4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 Id="rId14"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1.xml"/><Relationship Id="rId7" Type="http://schemas.openxmlformats.org/officeDocument/2006/relationships/image" Target="../media/image14.sv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svg"/><Relationship Id="rId10" Type="http://schemas.openxmlformats.org/officeDocument/2006/relationships/image" Target="../media/image16.svg"/><Relationship Id="rId4" Type="http://schemas.openxmlformats.org/officeDocument/2006/relationships/image" Target="../media/image11.pn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3.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svg"/><Relationship Id="rId3" Type="http://schemas.openxmlformats.org/officeDocument/2006/relationships/notesSlide" Target="../notesSlides/notesSlide22.xml"/><Relationship Id="rId7" Type="http://schemas.openxmlformats.org/officeDocument/2006/relationships/image" Target="../media/image48.svg"/><Relationship Id="rId12" Type="http://schemas.openxmlformats.org/officeDocument/2006/relationships/image" Target="../media/image53.png"/><Relationship Id="rId17" Type="http://schemas.openxmlformats.org/officeDocument/2006/relationships/image" Target="../media/image58.svg"/><Relationship Id="rId2" Type="http://schemas.openxmlformats.org/officeDocument/2006/relationships/slideLayout" Target="../slideLayouts/slideLayout5.xml"/><Relationship Id="rId16" Type="http://schemas.openxmlformats.org/officeDocument/2006/relationships/image" Target="../media/image57.png"/><Relationship Id="rId1" Type="http://schemas.openxmlformats.org/officeDocument/2006/relationships/tags" Target="../tags/tag25.xml"/><Relationship Id="rId6" Type="http://schemas.openxmlformats.org/officeDocument/2006/relationships/image" Target="../media/image47.png"/><Relationship Id="rId11" Type="http://schemas.openxmlformats.org/officeDocument/2006/relationships/image" Target="../media/image52.svg"/><Relationship Id="rId5" Type="http://schemas.openxmlformats.org/officeDocument/2006/relationships/image" Target="../media/image46.svg"/><Relationship Id="rId15" Type="http://schemas.openxmlformats.org/officeDocument/2006/relationships/image" Target="../media/image56.sv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svg"/><Relationship Id="rId1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7.xml"/><Relationship Id="rId1" Type="http://schemas.openxmlformats.org/officeDocument/2006/relationships/tags" Target="../tags/tag26.xml"/><Relationship Id="rId5" Type="http://schemas.microsoft.com/office/2007/relationships/hdphoto" Target="../media/hdphoto1.wdp"/><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3.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3.xml"/><Relationship Id="rId1" Type="http://schemas.openxmlformats.org/officeDocument/2006/relationships/tags" Target="../tags/tag29.xml"/><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jpeg"/><Relationship Id="rId3" Type="http://schemas.openxmlformats.org/officeDocument/2006/relationships/notesSlide" Target="../notesSlides/notesSlide27.xml"/><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slideLayout" Target="../slideLayouts/slideLayout5.xml"/><Relationship Id="rId1" Type="http://schemas.openxmlformats.org/officeDocument/2006/relationships/tags" Target="../tags/tag30.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31.xml"/><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2.xml"/><Relationship Id="rId7" Type="http://schemas.openxmlformats.org/officeDocument/2006/relationships/image" Target="../media/image14.sv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13.png"/><Relationship Id="rId5" Type="http://schemas.openxmlformats.org/officeDocument/2006/relationships/image" Target="../media/image12.svg"/><Relationship Id="rId10" Type="http://schemas.openxmlformats.org/officeDocument/2006/relationships/image" Target="../media/image16.svg"/><Relationship Id="rId4" Type="http://schemas.openxmlformats.org/officeDocument/2006/relationships/image" Target="../media/image11.pn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6.xml"/><Relationship Id="rId1" Type="http://schemas.openxmlformats.org/officeDocument/2006/relationships/tags" Target="../tags/tag32.xml"/><Relationship Id="rId5" Type="http://schemas.openxmlformats.org/officeDocument/2006/relationships/image" Target="../media/image73.png"/><Relationship Id="rId4" Type="http://schemas.openxmlformats.org/officeDocument/2006/relationships/image" Target="../media/image7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6.xml"/><Relationship Id="rId1" Type="http://schemas.openxmlformats.org/officeDocument/2006/relationships/tags" Target="../tags/tag33.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6.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3.xml"/><Relationship Id="rId1" Type="http://schemas.openxmlformats.org/officeDocument/2006/relationships/tags" Target="../tags/tag35.xml"/><Relationship Id="rId5" Type="http://schemas.openxmlformats.org/officeDocument/2006/relationships/image" Target="../media/image28.sv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5.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8.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5.xml"/><Relationship Id="rId7" Type="http://schemas.openxmlformats.org/officeDocument/2006/relationships/image" Target="../media/image21.png"/><Relationship Id="rId2" Type="http://schemas.openxmlformats.org/officeDocument/2006/relationships/slideLayout" Target="../slideLayouts/slideLayout10.xml"/><Relationship Id="rId1" Type="http://schemas.openxmlformats.org/officeDocument/2006/relationships/tags" Target="../tags/tag9.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9.emf"/><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6.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5.xml"/><Relationship Id="rId1" Type="http://schemas.openxmlformats.org/officeDocument/2006/relationships/tags" Target="../tags/tag11.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230EBB-7868-0E71-A3F3-C4989642C57B}"/>
              </a:ext>
            </a:extLst>
          </p:cNvPr>
          <p:cNvSpPr txBox="1"/>
          <p:nvPr/>
        </p:nvSpPr>
        <p:spPr>
          <a:xfrm>
            <a:off x="574503" y="294313"/>
            <a:ext cx="8081682" cy="646331"/>
          </a:xfrm>
          <a:prstGeom prst="rect">
            <a:avLst/>
          </a:prstGeom>
          <a:noFill/>
        </p:spPr>
        <p:txBody>
          <a:bodyPr wrap="square" rtlCol="0">
            <a:spAutoFit/>
          </a:bodyPr>
          <a:lstStyle/>
          <a:p>
            <a:r>
              <a:rPr lang="en-US" sz="3600" b="1">
                <a:solidFill>
                  <a:schemeClr val="bg1"/>
                </a:solidFill>
              </a:rPr>
              <a:t>PREPARATION BEFORE THE WORKSHOP</a:t>
            </a:r>
          </a:p>
        </p:txBody>
      </p:sp>
      <p:graphicFrame>
        <p:nvGraphicFramePr>
          <p:cNvPr id="4" name="Table 3">
            <a:extLst>
              <a:ext uri="{FF2B5EF4-FFF2-40B4-BE49-F238E27FC236}">
                <a16:creationId xmlns:a16="http://schemas.microsoft.com/office/drawing/2014/main" id="{0F634DBD-536A-EF9A-9E6B-BD797668F00D}"/>
              </a:ext>
            </a:extLst>
          </p:cNvPr>
          <p:cNvGraphicFramePr>
            <a:graphicFrameLocks noGrp="1"/>
          </p:cNvGraphicFramePr>
          <p:nvPr>
            <p:extLst>
              <p:ext uri="{D42A27DB-BD31-4B8C-83A1-F6EECF244321}">
                <p14:modId xmlns:p14="http://schemas.microsoft.com/office/powerpoint/2010/main" val="925177787"/>
              </p:ext>
            </p:extLst>
          </p:nvPr>
        </p:nvGraphicFramePr>
        <p:xfrm>
          <a:off x="213390" y="75669"/>
          <a:ext cx="11453797" cy="6761477"/>
        </p:xfrm>
        <a:graphic>
          <a:graphicData uri="http://schemas.openxmlformats.org/drawingml/2006/table">
            <a:tbl>
              <a:tblPr firstRow="1" bandRow="1">
                <a:tableStyleId>{5C22544A-7EE6-4342-B048-85BDC9FD1C3A}</a:tableStyleId>
              </a:tblPr>
              <a:tblGrid>
                <a:gridCol w="8674768">
                  <a:extLst>
                    <a:ext uri="{9D8B030D-6E8A-4147-A177-3AD203B41FA5}">
                      <a16:colId xmlns:a16="http://schemas.microsoft.com/office/drawing/2014/main" val="3057396370"/>
                    </a:ext>
                  </a:extLst>
                </a:gridCol>
                <a:gridCol w="2779029">
                  <a:extLst>
                    <a:ext uri="{9D8B030D-6E8A-4147-A177-3AD203B41FA5}">
                      <a16:colId xmlns:a16="http://schemas.microsoft.com/office/drawing/2014/main" val="2878827225"/>
                    </a:ext>
                  </a:extLst>
                </a:gridCol>
              </a:tblGrid>
              <a:tr h="370840">
                <a:tc>
                  <a:txBody>
                    <a:bodyPr/>
                    <a:lstStyle/>
                    <a:p>
                      <a:pPr algn="ctr"/>
                      <a:r>
                        <a:rPr lang="en-US" sz="1800" b="1" i="0" kern="1200">
                          <a:solidFill>
                            <a:schemeClr val="bg1"/>
                          </a:solidFill>
                          <a:effectLst/>
                          <a:latin typeface="+mn-lt"/>
                          <a:ea typeface="+mn-ea"/>
                          <a:cs typeface="+mn-cs"/>
                        </a:rPr>
                        <a:t>Preparation before the workshop</a:t>
                      </a:r>
                      <a:endParaRPr lang="en-US" sz="1800" b="1" i="0" kern="1200">
                        <a:solidFill>
                          <a:schemeClr val="lt1"/>
                        </a:solidFill>
                        <a:effectLst/>
                        <a:latin typeface="+mn-lt"/>
                        <a:ea typeface="+mn-ea"/>
                        <a:cs typeface="+mn-cs"/>
                      </a:endParaRPr>
                    </a:p>
                    <a:p>
                      <a:pPr lvl="0">
                        <a:buNone/>
                      </a:pPr>
                      <a:r>
                        <a:rPr lang="en-US" sz="1800" b="0" i="0" kern="1200">
                          <a:solidFill>
                            <a:schemeClr val="lt1"/>
                          </a:solidFill>
                          <a:effectLst/>
                          <a:latin typeface="+mn-lt"/>
                          <a:ea typeface="+mn-ea"/>
                          <a:cs typeface="+mn-cs"/>
                        </a:rPr>
                        <a:t>Organization Leader/Sponsor of Birkman Enterprise  </a:t>
                      </a:r>
                      <a:endParaRPr lang="en-US" sz="1600"/>
                    </a:p>
                  </a:txBody>
                  <a:tcPr/>
                </a:tc>
                <a:tc>
                  <a:txBody>
                    <a:bodyPr/>
                    <a:lstStyle/>
                    <a:p>
                      <a:r>
                        <a:rPr lang="en-US" sz="1800" b="0" i="0" kern="1200">
                          <a:solidFill>
                            <a:schemeClr val="lt1"/>
                          </a:solidFill>
                          <a:effectLst/>
                          <a:latin typeface="+mn-lt"/>
                          <a:ea typeface="+mn-ea"/>
                          <a:cs typeface="+mn-cs"/>
                        </a:rPr>
                        <a:t>Birkman Implementation Specialist</a:t>
                      </a:r>
                    </a:p>
                  </a:txBody>
                  <a:tcPr/>
                </a:tc>
                <a:extLst>
                  <a:ext uri="{0D108BD9-81ED-4DB2-BD59-A6C34878D82A}">
                    <a16:rowId xmlns:a16="http://schemas.microsoft.com/office/drawing/2014/main" val="2751824929"/>
                  </a:ext>
                </a:extLst>
              </a:tr>
              <a:tr h="370839">
                <a:tc>
                  <a:txBody>
                    <a:bodyPr/>
                    <a:lstStyle/>
                    <a:p>
                      <a:pPr lvl="0">
                        <a:buNone/>
                      </a:pPr>
                      <a:r>
                        <a:rPr lang="en-US" sz="1600" b="0" i="0" u="none" strike="noStrike" noProof="0">
                          <a:solidFill>
                            <a:schemeClr val="bg1"/>
                          </a:solidFill>
                          <a:latin typeface="Franklin Gothic Book"/>
                        </a:rPr>
                        <a:t>Delivers slides  2 - 7 and 28 - 31</a:t>
                      </a:r>
                    </a:p>
                  </a:txBody>
                  <a:tcPr/>
                </a:tc>
                <a:tc>
                  <a:txBody>
                    <a:bodyPr/>
                    <a:lstStyle/>
                    <a:p>
                      <a:pPr lvl="0">
                        <a:buNone/>
                      </a:pPr>
                      <a:r>
                        <a:rPr lang="en-US" sz="1600" b="0" i="0" u="none" strike="noStrike" noProof="0">
                          <a:solidFill>
                            <a:schemeClr val="bg1"/>
                          </a:solidFill>
                          <a:latin typeface="Franklin Gothic Book"/>
                        </a:rPr>
                        <a:t>Delivers slides  8 - 27</a:t>
                      </a:r>
                      <a:endParaRPr lang="en-US" sz="1600"/>
                    </a:p>
                  </a:txBody>
                  <a:tcPr/>
                </a:tc>
                <a:extLst>
                  <a:ext uri="{0D108BD9-81ED-4DB2-BD59-A6C34878D82A}">
                    <a16:rowId xmlns:a16="http://schemas.microsoft.com/office/drawing/2014/main" val="859910516"/>
                  </a:ext>
                </a:extLst>
              </a:tr>
              <a:tr h="370840">
                <a:tc>
                  <a:txBody>
                    <a:bodyPr/>
                    <a:lstStyle/>
                    <a:p>
                      <a:pPr lvl="0">
                        <a:buNone/>
                      </a:pPr>
                      <a:r>
                        <a:rPr lang="en-US" sz="1600" b="0" i="0" u="none" strike="noStrike" noProof="0">
                          <a:solidFill>
                            <a:schemeClr val="bg1"/>
                          </a:solidFill>
                          <a:latin typeface="Franklin Gothic Book"/>
                        </a:rPr>
                        <a:t>Customize slides 2, 4, 7, 20, 25 and 31 to fit your organization's goals and objectives.</a:t>
                      </a:r>
                      <a:endParaRPr lang="en-US" sz="1600"/>
                    </a:p>
                  </a:txBody>
                  <a:tcPr/>
                </a:tc>
                <a:tc>
                  <a:txBody>
                    <a:bodyPr/>
                    <a:lstStyle/>
                    <a:p>
                      <a:pPr lvl="0" algn="l">
                        <a:lnSpc>
                          <a:spcPct val="100000"/>
                        </a:lnSpc>
                        <a:spcBef>
                          <a:spcPts val="0"/>
                        </a:spcBef>
                        <a:spcAft>
                          <a:spcPts val="0"/>
                        </a:spcAft>
                        <a:buNone/>
                      </a:pPr>
                      <a:r>
                        <a:rPr lang="en-US" sz="1600" b="0" i="0" u="none" strike="noStrike" noProof="0">
                          <a:solidFill>
                            <a:schemeClr val="bg1"/>
                          </a:solidFill>
                          <a:latin typeface="Franklin Gothic Book"/>
                        </a:rPr>
                        <a:t>Schedule meeting with client to prepare for the presentation.</a:t>
                      </a:r>
                      <a:endParaRPr lang="en-US" sz="1600" b="0" i="0" u="none" strike="noStrike" noProof="0">
                        <a:solidFill>
                          <a:srgbClr val="000000"/>
                        </a:solidFill>
                        <a:latin typeface="Franklin Gothic Book"/>
                      </a:endParaRPr>
                    </a:p>
                  </a:txBody>
                  <a:tcPr/>
                </a:tc>
                <a:extLst>
                  <a:ext uri="{0D108BD9-81ED-4DB2-BD59-A6C34878D82A}">
                    <a16:rowId xmlns:a16="http://schemas.microsoft.com/office/drawing/2014/main" val="4221747685"/>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en-US" sz="1600" b="0" i="0" u="none" strike="noStrike" noProof="0">
                          <a:solidFill>
                            <a:schemeClr val="bg1"/>
                          </a:solidFill>
                          <a:latin typeface="+mn-lt"/>
                        </a:rPr>
                        <a:t>Create a Team Map in the </a:t>
                      </a:r>
                      <a:r>
                        <a:rPr lang="en-US" sz="1600" b="0" i="0" u="none" strike="noStrike" noProof="0" err="1">
                          <a:solidFill>
                            <a:schemeClr val="bg1"/>
                          </a:solidFill>
                          <a:latin typeface="+mn-lt"/>
                        </a:rPr>
                        <a:t>MyBirkman</a:t>
                      </a:r>
                      <a:r>
                        <a:rPr lang="en-US" sz="1600" b="0" i="0" u="none" strike="noStrike" noProof="0">
                          <a:solidFill>
                            <a:schemeClr val="bg1"/>
                          </a:solidFill>
                          <a:latin typeface="+mn-lt"/>
                        </a:rPr>
                        <a:t> platform of those participating in the workshop. </a:t>
                      </a:r>
                      <a:endParaRPr lang="en-US" sz="1600" b="0" i="0" u="none" strike="noStrike" noProof="0">
                        <a:solidFill>
                          <a:srgbClr val="FFFFFF"/>
                        </a:solidFill>
                        <a:latin typeface="+mn-lt"/>
                      </a:endParaRPr>
                    </a:p>
                    <a:p>
                      <a:pPr marL="285750" marR="0" lvl="0" indent="-285750" algn="l">
                        <a:lnSpc>
                          <a:spcPct val="100000"/>
                        </a:lnSpc>
                        <a:spcBef>
                          <a:spcPts val="0"/>
                        </a:spcBef>
                        <a:spcAft>
                          <a:spcPts val="0"/>
                        </a:spcAft>
                        <a:buFont typeface="Arial"/>
                        <a:buChar char="•"/>
                      </a:pPr>
                      <a:r>
                        <a:rPr lang="en-US" sz="1600" b="0" i="0" u="none" strike="noStrike" baseline="0" noProof="0">
                          <a:solidFill>
                            <a:srgbClr val="000000"/>
                          </a:solidFill>
                          <a:latin typeface="Franklin Gothic Book"/>
                        </a:rPr>
                        <a:t>Go to </a:t>
                      </a:r>
                      <a:r>
                        <a:rPr lang="en-US" sz="1600" b="0" i="0" u="none" strike="noStrike" baseline="0" noProof="0" err="1">
                          <a:solidFill>
                            <a:srgbClr val="000000"/>
                          </a:solidFill>
                          <a:latin typeface="Franklin Gothic Book"/>
                        </a:rPr>
                        <a:t>MyBirkman</a:t>
                      </a:r>
                      <a:r>
                        <a:rPr lang="en-US" sz="1600" b="0" i="0" u="none" strike="noStrike" baseline="0" noProof="0">
                          <a:solidFill>
                            <a:srgbClr val="000000"/>
                          </a:solidFill>
                          <a:latin typeface="Franklin Gothic Book"/>
                        </a:rPr>
                        <a:t> &gt; Connections &gt; Teams and click </a:t>
                      </a:r>
                      <a:r>
                        <a:rPr lang="en-US" sz="1600" b="1" i="0" u="none" strike="noStrike" baseline="0" noProof="0">
                          <a:solidFill>
                            <a:srgbClr val="000000"/>
                          </a:solidFill>
                          <a:latin typeface="Franklin Gothic Book"/>
                        </a:rPr>
                        <a:t>CREATE A NEW TEAM.</a:t>
                      </a:r>
                      <a:r>
                        <a:rPr lang="en-US" sz="1600" b="0" i="0" u="none" strike="noStrike" baseline="0" noProof="0">
                          <a:solidFill>
                            <a:srgbClr val="000000"/>
                          </a:solidFill>
                          <a:latin typeface="Franklin Gothic Book"/>
                        </a:rPr>
                        <a:t>  </a:t>
                      </a:r>
                      <a:endParaRPr lang="en-US" sz="1600" b="0" i="0" u="none" strike="noStrike" noProof="0">
                        <a:solidFill>
                          <a:srgbClr val="FFFFFF"/>
                        </a:solidFill>
                        <a:latin typeface="+mn-lt"/>
                      </a:endParaRPr>
                    </a:p>
                    <a:p>
                      <a:pPr marL="285750" marR="0" lvl="0" indent="-285750" algn="l">
                        <a:lnSpc>
                          <a:spcPct val="100000"/>
                        </a:lnSpc>
                        <a:spcBef>
                          <a:spcPts val="0"/>
                        </a:spcBef>
                        <a:spcAft>
                          <a:spcPts val="0"/>
                        </a:spcAft>
                        <a:buFont typeface="Arial"/>
                        <a:buChar char="•"/>
                      </a:pPr>
                      <a:r>
                        <a:rPr lang="en-US" sz="1600" b="0" i="0" u="none" strike="noStrike" baseline="0" noProof="0">
                          <a:solidFill>
                            <a:srgbClr val="000000"/>
                          </a:solidFill>
                          <a:latin typeface="Franklin Gothic Book"/>
                        </a:rPr>
                        <a:t>Add the Title and Description and click</a:t>
                      </a:r>
                      <a:r>
                        <a:rPr lang="en-US" sz="1600" b="1" i="0" u="none" strike="noStrike" baseline="0" noProof="0">
                          <a:solidFill>
                            <a:srgbClr val="000000"/>
                          </a:solidFill>
                          <a:latin typeface="Franklin Gothic Book"/>
                        </a:rPr>
                        <a:t> NEXT</a:t>
                      </a:r>
                      <a:r>
                        <a:rPr lang="en-US" sz="1600" b="0" i="0" u="none" strike="noStrike" baseline="0" noProof="0">
                          <a:solidFill>
                            <a:srgbClr val="000000"/>
                          </a:solidFill>
                          <a:latin typeface="Franklin Gothic Book"/>
                        </a:rPr>
                        <a:t>. </a:t>
                      </a:r>
                      <a:endParaRPr lang="en-US" sz="1600" b="0" i="0" u="none" strike="noStrike" noProof="0">
                        <a:solidFill>
                          <a:srgbClr val="FFFFFF"/>
                        </a:solidFill>
                        <a:latin typeface="+mn-lt"/>
                      </a:endParaRPr>
                    </a:p>
                    <a:p>
                      <a:pPr marL="285750" marR="0" lvl="0" indent="-285750" algn="l">
                        <a:lnSpc>
                          <a:spcPct val="100000"/>
                        </a:lnSpc>
                        <a:spcBef>
                          <a:spcPts val="0"/>
                        </a:spcBef>
                        <a:spcAft>
                          <a:spcPts val="0"/>
                        </a:spcAft>
                        <a:buFont typeface="Arial"/>
                        <a:buChar char="•"/>
                      </a:pPr>
                      <a:r>
                        <a:rPr lang="en-US" sz="1600" b="0" i="0" u="none" strike="noStrike" baseline="0" noProof="0">
                          <a:solidFill>
                            <a:srgbClr val="000000"/>
                          </a:solidFill>
                          <a:latin typeface="Franklin Gothic Book"/>
                        </a:rPr>
                        <a:t>Click </a:t>
                      </a:r>
                      <a:r>
                        <a:rPr lang="en-US" sz="1600" b="1" i="0" u="none" strike="noStrike" baseline="0" noProof="0">
                          <a:solidFill>
                            <a:srgbClr val="000000"/>
                          </a:solidFill>
                          <a:latin typeface="Franklin Gothic Book"/>
                        </a:rPr>
                        <a:t>ADD</a:t>
                      </a:r>
                      <a:r>
                        <a:rPr lang="en-US" sz="1600" b="0" i="0" u="none" strike="noStrike" baseline="0" noProof="0">
                          <a:solidFill>
                            <a:srgbClr val="000000"/>
                          </a:solidFill>
                          <a:latin typeface="Franklin Gothic Book"/>
                        </a:rPr>
                        <a:t> for each team member</a:t>
                      </a:r>
                      <a:endParaRPr lang="en-US" sz="1600" b="0" i="0" u="none" strike="noStrike" noProof="0">
                        <a:solidFill>
                          <a:srgbClr val="FFFFFF"/>
                        </a:solidFill>
                        <a:latin typeface="+mn-lt"/>
                      </a:endParaRPr>
                    </a:p>
                    <a:p>
                      <a:pPr marL="285750" marR="0" lvl="0" indent="-285750" algn="l">
                        <a:lnSpc>
                          <a:spcPct val="100000"/>
                        </a:lnSpc>
                        <a:spcBef>
                          <a:spcPts val="0"/>
                        </a:spcBef>
                        <a:spcAft>
                          <a:spcPts val="0"/>
                        </a:spcAft>
                        <a:buFont typeface="Arial"/>
                        <a:buChar char="•"/>
                      </a:pPr>
                      <a:r>
                        <a:rPr lang="en-US" sz="1600" b="0" i="0" u="none" strike="noStrike" baseline="0" noProof="0">
                          <a:solidFill>
                            <a:srgbClr val="000000"/>
                          </a:solidFill>
                          <a:latin typeface="Franklin Gothic Book"/>
                        </a:rPr>
                        <a:t>Click </a:t>
                      </a:r>
                      <a:r>
                        <a:rPr lang="en-US" sz="1600" b="1" i="0" u="none" strike="noStrike" baseline="0" noProof="0">
                          <a:solidFill>
                            <a:srgbClr val="000000"/>
                          </a:solidFill>
                          <a:latin typeface="Franklin Gothic Book"/>
                        </a:rPr>
                        <a:t>DONE</a:t>
                      </a:r>
                      <a:r>
                        <a:rPr lang="en-US" sz="1600" b="0" i="0" u="none" strike="noStrike" baseline="0" noProof="0">
                          <a:solidFill>
                            <a:srgbClr val="000000"/>
                          </a:solidFill>
                          <a:latin typeface="Franklin Gothic Book"/>
                        </a:rPr>
                        <a:t> when you are finished.</a:t>
                      </a:r>
                      <a:endParaRPr lang="en-US" sz="1600" b="0" i="0" u="none" strike="noStrike" noProof="0">
                        <a:solidFill>
                          <a:srgbClr val="FFFFFF"/>
                        </a:solidFill>
                        <a:latin typeface="+mn-lt"/>
                      </a:endParaRPr>
                    </a:p>
                    <a:p>
                      <a:pPr marL="285750" marR="0" lvl="0" indent="-285750" algn="l">
                        <a:lnSpc>
                          <a:spcPct val="100000"/>
                        </a:lnSpc>
                        <a:spcBef>
                          <a:spcPts val="0"/>
                        </a:spcBef>
                        <a:spcAft>
                          <a:spcPts val="0"/>
                        </a:spcAft>
                        <a:buFont typeface="Arial"/>
                        <a:buChar char="•"/>
                      </a:pPr>
                      <a:r>
                        <a:rPr lang="en-US" sz="1600" b="0" i="0" u="none" strike="noStrike" baseline="0" noProof="0">
                          <a:solidFill>
                            <a:srgbClr val="000000"/>
                          </a:solidFill>
                          <a:latin typeface="Franklin Gothic Book"/>
                        </a:rPr>
                        <a:t>Take a screenshot of: </a:t>
                      </a:r>
                      <a:endParaRPr lang="en-US" sz="1600" b="0" i="0" u="none" strike="noStrike" noProof="0">
                        <a:solidFill>
                          <a:srgbClr val="FFFFFF"/>
                        </a:solidFill>
                        <a:latin typeface="+mn-lt"/>
                      </a:endParaRPr>
                    </a:p>
                    <a:p>
                      <a:pPr marL="0" marR="0" lvl="0" indent="0" algn="l">
                        <a:lnSpc>
                          <a:spcPct val="100000"/>
                        </a:lnSpc>
                        <a:spcBef>
                          <a:spcPts val="0"/>
                        </a:spcBef>
                        <a:spcAft>
                          <a:spcPts val="0"/>
                        </a:spcAft>
                        <a:buNone/>
                      </a:pPr>
                      <a:r>
                        <a:rPr lang="en-US" sz="1600" b="0" i="0" u="none" strike="noStrike" baseline="0" noProof="0">
                          <a:solidFill>
                            <a:srgbClr val="000000"/>
                          </a:solidFill>
                          <a:latin typeface="Franklin Gothic Book"/>
                        </a:rPr>
                        <a:t>         - Team Usual Behavior; Add it to Slide 20</a:t>
                      </a:r>
                      <a:endParaRPr lang="en-US" sz="1600" b="0" i="0" u="none" strike="noStrike" noProof="0">
                        <a:solidFill>
                          <a:srgbClr val="FFFFFF"/>
                        </a:solidFill>
                        <a:latin typeface="+mn-lt"/>
                      </a:endParaRPr>
                    </a:p>
                    <a:p>
                      <a:pPr marL="0" marR="0" lvl="0" indent="0" algn="l">
                        <a:lnSpc>
                          <a:spcPct val="100000"/>
                        </a:lnSpc>
                        <a:spcBef>
                          <a:spcPts val="0"/>
                        </a:spcBef>
                        <a:spcAft>
                          <a:spcPts val="0"/>
                        </a:spcAft>
                        <a:buNone/>
                      </a:pPr>
                      <a:r>
                        <a:rPr lang="en-US" sz="1600" b="0" i="0" u="none" strike="noStrike" baseline="0" noProof="0">
                          <a:solidFill>
                            <a:srgbClr val="000000"/>
                          </a:solidFill>
                          <a:latin typeface="Franklin Gothic Book"/>
                        </a:rPr>
                        <a:t>         - Team Needs; Add it to Slide 25</a:t>
                      </a:r>
                      <a:endParaRPr lang="en-US" sz="1600" b="0" i="0" u="none" strike="noStrike" noProof="0">
                        <a:solidFill>
                          <a:schemeClr val="bg1"/>
                        </a:solidFill>
                        <a:latin typeface="+mn-lt"/>
                      </a:endParaRPr>
                    </a:p>
                  </a:txBody>
                  <a:tcPr/>
                </a:tc>
                <a:tc>
                  <a:txBody>
                    <a:bodyPr/>
                    <a:lstStyle/>
                    <a:p>
                      <a:pPr marL="0" marR="0" lvl="0" indent="0" algn="l" rtl="0" eaLnBrk="1" fontAlgn="auto" latinLnBrk="0" hangingPunct="1">
                        <a:lnSpc>
                          <a:spcPct val="100000"/>
                        </a:lnSpc>
                        <a:spcBef>
                          <a:spcPts val="0"/>
                        </a:spcBef>
                        <a:spcAft>
                          <a:spcPts val="0"/>
                        </a:spcAft>
                        <a:buClr>
                          <a:srgbClr val="000000"/>
                        </a:buClr>
                        <a:buSzTx/>
                        <a:buFontTx/>
                        <a:buNone/>
                      </a:pPr>
                      <a:r>
                        <a:rPr lang="en-US" sz="1600" b="0" i="0" u="none" strike="noStrike" noProof="0">
                          <a:solidFill>
                            <a:schemeClr val="bg1"/>
                          </a:solidFill>
                          <a:latin typeface="+mn-lt"/>
                        </a:rPr>
                        <a:t>Support Organization Leader/Sponsor of Birkman Enterprise  with the delivery of the workshop.</a:t>
                      </a:r>
                      <a:r>
                        <a:rPr lang="en-US" sz="1800" b="0" i="0" u="none" strike="noStrike" noProof="0">
                          <a:solidFill>
                            <a:schemeClr val="lt1"/>
                          </a:solidFill>
                          <a:latin typeface="Franklin Gothic Book"/>
                        </a:rPr>
                        <a:t>   </a:t>
                      </a:r>
                      <a:endParaRPr lang="en-US" sz="1600" b="0" i="0" u="none" strike="noStrike" noProof="0">
                        <a:solidFill>
                          <a:schemeClr val="bg1"/>
                        </a:solidFill>
                        <a:latin typeface="+mn-lt"/>
                      </a:endParaRPr>
                    </a:p>
                  </a:txBody>
                  <a:tcPr/>
                </a:tc>
                <a:extLst>
                  <a:ext uri="{0D108BD9-81ED-4DB2-BD59-A6C34878D82A}">
                    <a16:rowId xmlns:a16="http://schemas.microsoft.com/office/drawing/2014/main" val="112729859"/>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en-US" sz="1600"/>
                        <a:t>Determine the delivery method of the workshop: Virtual or in Person (no Birkman representative)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lang="en-US" sz="1600"/>
                    </a:p>
                  </a:txBody>
                  <a:tcPr/>
                </a:tc>
                <a:extLst>
                  <a:ext uri="{0D108BD9-81ED-4DB2-BD59-A6C34878D82A}">
                    <a16:rowId xmlns:a16="http://schemas.microsoft.com/office/drawing/2014/main" val="353070401"/>
                  </a:ext>
                </a:extLst>
              </a:tr>
              <a:tr h="370840">
                <a:tc gridSpan="2">
                  <a:txBody>
                    <a:bodyPr/>
                    <a:lstStyle/>
                    <a:p>
                      <a:pPr algn="ctr"/>
                      <a:r>
                        <a:rPr lang="en-US" sz="1600"/>
                        <a:t>Review presentation to determine appropriate content and activities.</a:t>
                      </a:r>
                    </a:p>
                  </a:txBody>
                  <a:tcPr/>
                </a:tc>
                <a:tc hMerge="1">
                  <a:txBody>
                    <a:bodyPr/>
                    <a:lstStyle/>
                    <a:p>
                      <a:pPr marL="0" marR="0" lvl="0" indent="0" algn="l">
                        <a:lnSpc>
                          <a:spcPct val="100000"/>
                        </a:lnSpc>
                        <a:spcBef>
                          <a:spcPts val="0"/>
                        </a:spcBef>
                        <a:spcAft>
                          <a:spcPts val="0"/>
                        </a:spcAft>
                        <a:buClr>
                          <a:srgbClr val="000000"/>
                        </a:buClr>
                        <a:buNone/>
                      </a:pPr>
                      <a:endParaRPr lang="en-US" sz="1600" b="0" i="0" u="none" strike="noStrike" noProof="0">
                        <a:solidFill>
                          <a:srgbClr val="FFFFFF"/>
                        </a:solidFill>
                        <a:latin typeface="Franklin Gothic Book"/>
                      </a:endParaRPr>
                    </a:p>
                  </a:txBody>
                  <a:tcPr/>
                </a:tc>
                <a:extLst>
                  <a:ext uri="{0D108BD9-81ED-4DB2-BD59-A6C34878D82A}">
                    <a16:rowId xmlns:a16="http://schemas.microsoft.com/office/drawing/2014/main" val="1935373867"/>
                  </a:ext>
                </a:extLst>
              </a:tr>
              <a:tr h="370840">
                <a:tc gridSpan="2">
                  <a:txBody>
                    <a:bodyPr/>
                    <a:lstStyle/>
                    <a:p>
                      <a:pPr lvl="0" algn="ctr">
                        <a:lnSpc>
                          <a:spcPct val="100000"/>
                        </a:lnSpc>
                        <a:spcBef>
                          <a:spcPts val="0"/>
                        </a:spcBef>
                        <a:spcAft>
                          <a:spcPts val="0"/>
                        </a:spcAft>
                        <a:buNone/>
                      </a:pPr>
                      <a:r>
                        <a:rPr lang="en-US" sz="1600" b="0" i="0" u="none" strike="noStrike" noProof="0">
                          <a:solidFill>
                            <a:schemeClr val="bg1"/>
                          </a:solidFill>
                          <a:latin typeface="Franklin Gothic Book"/>
                        </a:rPr>
                        <a:t>Meet to prepare for the presentation.</a:t>
                      </a:r>
                      <a:endParaRPr lang="en-US" sz="1600" b="0" i="0" u="none" strike="noStrike" noProof="0">
                        <a:solidFill>
                          <a:srgbClr val="000000"/>
                        </a:solidFill>
                        <a:latin typeface="Franklin Gothic Book"/>
                      </a:endParaRPr>
                    </a:p>
                  </a:txBody>
                  <a:tcPr anchor="ctr"/>
                </a:tc>
                <a:tc hMerge="1">
                  <a:txBody>
                    <a:bodyPr/>
                    <a:lstStyle/>
                    <a:p>
                      <a:pPr lvl="0">
                        <a:buNone/>
                      </a:pPr>
                      <a:endParaRPr lang="en-US" sz="1600"/>
                    </a:p>
                  </a:txBody>
                  <a:tcPr/>
                </a:tc>
                <a:extLst>
                  <a:ext uri="{0D108BD9-81ED-4DB2-BD59-A6C34878D82A}">
                    <a16:rowId xmlns:a16="http://schemas.microsoft.com/office/drawing/2014/main" val="4105846724"/>
                  </a:ext>
                </a:extLst>
              </a:tr>
              <a:tr h="370839">
                <a:tc>
                  <a:txBody>
                    <a:bodyPr/>
                    <a:lstStyle/>
                    <a:p>
                      <a:pPr lvl="0">
                        <a:buNone/>
                      </a:pPr>
                      <a:r>
                        <a:rPr lang="en-US" sz="1600"/>
                        <a:t>Send Meeting Invitation to participants – Refer to the Birkman Enterprise Success Toolkit (BEST) Communications for a meeting invitation template</a:t>
                      </a:r>
                    </a:p>
                  </a:txBody>
                  <a:tcPr/>
                </a:tc>
                <a:tc>
                  <a:txBody>
                    <a:bodyPr/>
                    <a:lstStyle/>
                    <a:p>
                      <a:pPr marL="0" lvl="0" indent="0" algn="l">
                        <a:lnSpc>
                          <a:spcPct val="100000"/>
                        </a:lnSpc>
                        <a:spcBef>
                          <a:spcPts val="0"/>
                        </a:spcBef>
                        <a:spcAft>
                          <a:spcPts val="0"/>
                        </a:spcAft>
                        <a:buNone/>
                      </a:pPr>
                      <a:endParaRPr lang="en-US" sz="1600" b="0" i="0" u="none" strike="noStrike" noProof="0">
                        <a:solidFill>
                          <a:schemeClr val="bg1"/>
                        </a:solidFill>
                        <a:latin typeface="Franklin Gothic Book"/>
                      </a:endParaRPr>
                    </a:p>
                  </a:txBody>
                  <a:tcPr/>
                </a:tc>
                <a:extLst>
                  <a:ext uri="{0D108BD9-81ED-4DB2-BD59-A6C34878D82A}">
                    <a16:rowId xmlns:a16="http://schemas.microsoft.com/office/drawing/2014/main" val="320121177"/>
                  </a:ext>
                </a:extLst>
              </a:tr>
              <a:tr h="370838">
                <a:tc>
                  <a:txBody>
                    <a:bodyPr/>
                    <a:lstStyle/>
                    <a:p>
                      <a:pPr lvl="0">
                        <a:buNone/>
                      </a:pPr>
                      <a:r>
                        <a:rPr lang="en-US" sz="1600" b="1" i="1"/>
                        <a:t>If delivering in-person</a:t>
                      </a:r>
                      <a:r>
                        <a:rPr lang="en-US" sz="1600" b="1"/>
                        <a:t>,</a:t>
                      </a:r>
                      <a:r>
                        <a:rPr lang="en-US" sz="1600"/>
                        <a:t> </a:t>
                      </a:r>
                      <a:r>
                        <a:rPr lang="en-US" sz="1600" b="0" i="0" u="none" strike="noStrike" noProof="0">
                          <a:solidFill>
                            <a:schemeClr val="bg1"/>
                          </a:solidFill>
                          <a:latin typeface="Franklin Gothic Book"/>
                        </a:rPr>
                        <a:t>determine where each Color group will breakout within the room.</a:t>
                      </a:r>
                      <a:endParaRPr lang="en-US" sz="1600"/>
                    </a:p>
                  </a:txBody>
                  <a:tcPr/>
                </a:tc>
                <a:tc>
                  <a:txBody>
                    <a:bodyPr/>
                    <a:lstStyle/>
                    <a:p>
                      <a:pPr marL="0" lvl="0" indent="0" algn="l">
                        <a:lnSpc>
                          <a:spcPct val="100000"/>
                        </a:lnSpc>
                        <a:spcBef>
                          <a:spcPts val="0"/>
                        </a:spcBef>
                        <a:spcAft>
                          <a:spcPts val="0"/>
                        </a:spcAft>
                        <a:buNone/>
                      </a:pPr>
                      <a:endParaRPr lang="en-US" sz="1600" b="0" i="0" u="none" strike="noStrike" noProof="0">
                        <a:solidFill>
                          <a:schemeClr val="bg1"/>
                        </a:solidFill>
                        <a:latin typeface="Franklin Gothic Book"/>
                      </a:endParaRPr>
                    </a:p>
                  </a:txBody>
                  <a:tcPr/>
                </a:tc>
                <a:extLst>
                  <a:ext uri="{0D108BD9-81ED-4DB2-BD59-A6C34878D82A}">
                    <a16:rowId xmlns:a16="http://schemas.microsoft.com/office/drawing/2014/main" val="3622692612"/>
                  </a:ext>
                </a:extLst>
              </a:tr>
              <a:tr h="370838">
                <a:tc>
                  <a:txBody>
                    <a:bodyPr/>
                    <a:lstStyle/>
                    <a:p>
                      <a:pPr lvl="0" algn="l">
                        <a:lnSpc>
                          <a:spcPct val="100000"/>
                        </a:lnSpc>
                        <a:spcBef>
                          <a:spcPts val="0"/>
                        </a:spcBef>
                        <a:spcAft>
                          <a:spcPts val="0"/>
                        </a:spcAft>
                        <a:buNone/>
                      </a:pPr>
                      <a:r>
                        <a:rPr lang="en-US" sz="1600" b="1" i="1" u="none" strike="noStrike" noProof="0">
                          <a:solidFill>
                            <a:schemeClr val="bg1"/>
                          </a:solidFill>
                          <a:latin typeface="Franklin Gothic Book"/>
                        </a:rPr>
                        <a:t>For Virtual Workshops,</a:t>
                      </a:r>
                      <a:r>
                        <a:rPr lang="en-US" sz="1600" b="0" i="0" u="none" strike="noStrike" noProof="0">
                          <a:solidFill>
                            <a:schemeClr val="bg1"/>
                          </a:solidFill>
                          <a:latin typeface="Franklin Gothic Book"/>
                        </a:rPr>
                        <a:t> create breakout rooms for each Birkman Color.  Name the rooms, RED, GREEN, BLUE, and YELLOW.  If you have more than 10 people in a Color, create an extra breakout room to accommodate the discussion. </a:t>
                      </a:r>
                      <a:endParaRPr lang="en-US" sz="1600" b="0" i="0" u="none" strike="noStrike" noProof="0">
                        <a:solidFill>
                          <a:srgbClr val="000000"/>
                        </a:solidFill>
                        <a:latin typeface="Franklin Gothic Book"/>
                      </a:endParaRPr>
                    </a:p>
                  </a:txBody>
                  <a:tcPr/>
                </a:tc>
                <a:tc>
                  <a:txBody>
                    <a:bodyPr/>
                    <a:lstStyle/>
                    <a:p>
                      <a:pPr marL="0" lvl="0" indent="0" algn="l">
                        <a:lnSpc>
                          <a:spcPct val="100000"/>
                        </a:lnSpc>
                        <a:spcBef>
                          <a:spcPts val="0"/>
                        </a:spcBef>
                        <a:spcAft>
                          <a:spcPts val="0"/>
                        </a:spcAft>
                        <a:buNone/>
                      </a:pPr>
                      <a:endParaRPr lang="en-US" sz="1600" b="0" i="0" u="none" strike="noStrike" noProof="0">
                        <a:solidFill>
                          <a:schemeClr val="bg1"/>
                        </a:solidFill>
                        <a:latin typeface="Franklin Gothic Book"/>
                      </a:endParaRPr>
                    </a:p>
                  </a:txBody>
                  <a:tcPr/>
                </a:tc>
                <a:extLst>
                  <a:ext uri="{0D108BD9-81ED-4DB2-BD59-A6C34878D82A}">
                    <a16:rowId xmlns:a16="http://schemas.microsoft.com/office/drawing/2014/main" val="2737980381"/>
                  </a:ext>
                </a:extLst>
              </a:tr>
            </a:tbl>
          </a:graphicData>
        </a:graphic>
      </p:graphicFrame>
    </p:spTree>
    <p:custDataLst>
      <p:tags r:id="rId1"/>
    </p:custDataLst>
    <p:extLst>
      <p:ext uri="{BB962C8B-B14F-4D97-AF65-F5344CB8AC3E}">
        <p14:creationId xmlns:p14="http://schemas.microsoft.com/office/powerpoint/2010/main" val="1973458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A2A10C-F792-C7C8-B9BE-8C53436BD4AC}"/>
              </a:ext>
            </a:extLst>
          </p:cNvPr>
          <p:cNvPicPr>
            <a:picLocks noChangeAspect="1"/>
          </p:cNvPicPr>
          <p:nvPr/>
        </p:nvPicPr>
        <p:blipFill>
          <a:blip r:embed="rId4"/>
          <a:stretch>
            <a:fillRect/>
          </a:stretch>
        </p:blipFill>
        <p:spPr>
          <a:xfrm>
            <a:off x="5322708" y="2272966"/>
            <a:ext cx="6387260" cy="3833038"/>
          </a:xfrm>
          <a:prstGeom prst="rect">
            <a:avLst/>
          </a:prstGeom>
        </p:spPr>
      </p:pic>
      <p:sp>
        <p:nvSpPr>
          <p:cNvPr id="8" name="TextBox 7">
            <a:extLst>
              <a:ext uri="{FF2B5EF4-FFF2-40B4-BE49-F238E27FC236}">
                <a16:creationId xmlns:a16="http://schemas.microsoft.com/office/drawing/2014/main" id="{4DB173C1-CCBB-54FA-E1A9-0B5FDDDCD4FD}"/>
              </a:ext>
            </a:extLst>
          </p:cNvPr>
          <p:cNvSpPr txBox="1"/>
          <p:nvPr/>
        </p:nvSpPr>
        <p:spPr>
          <a:xfrm>
            <a:off x="482032" y="1803231"/>
            <a:ext cx="5130962" cy="3970318"/>
          </a:xfrm>
          <a:prstGeom prst="rect">
            <a:avLst/>
          </a:prstGeom>
          <a:noFill/>
        </p:spPr>
        <p:txBody>
          <a:bodyPr wrap="square" lIns="91440" tIns="45720" rIns="91440" bIns="45720" anchor="t">
            <a:spAutoFit/>
          </a:bodyPr>
          <a:lstStyle/>
          <a:p>
            <a:r>
              <a:rPr lang="en-US" b="1">
                <a:solidFill>
                  <a:schemeClr val="bg1"/>
                </a:solidFill>
                <a:latin typeface="Work Sans"/>
              </a:rPr>
              <a:t>iPhone </a:t>
            </a:r>
          </a:p>
          <a:p>
            <a:pPr marL="171450" indent="-171450">
              <a:buFont typeface="Arial"/>
              <a:buChar char="•"/>
            </a:pPr>
            <a:r>
              <a:rPr lang="en-US">
                <a:solidFill>
                  <a:schemeClr val="bg1"/>
                </a:solidFill>
              </a:rPr>
              <a:t>Open </a:t>
            </a:r>
            <a:r>
              <a:rPr lang="en-US" b="1">
                <a:solidFill>
                  <a:schemeClr val="bg1"/>
                </a:solidFill>
              </a:rPr>
              <a:t>Safari </a:t>
            </a:r>
            <a:r>
              <a:rPr lang="en-US">
                <a:solidFill>
                  <a:schemeClr val="bg1"/>
                </a:solidFill>
              </a:rPr>
              <a:t>and </a:t>
            </a:r>
            <a:r>
              <a:rPr lang="en-US" b="1">
                <a:solidFill>
                  <a:schemeClr val="bg1"/>
                </a:solidFill>
              </a:rPr>
              <a:t>visit </a:t>
            </a:r>
            <a:r>
              <a:rPr lang="en-US" u="sng">
                <a:solidFill>
                  <a:schemeClr val="bg1"/>
                </a:solidFill>
                <a:hlinkClick r:id="rId5">
                  <a:extLst>
                    <a:ext uri="{A12FA001-AC4F-418D-AE19-62706E023703}">
                      <ahyp:hlinkClr xmlns:ahyp="http://schemas.microsoft.com/office/drawing/2018/hyperlinkcolor" val="tx"/>
                    </a:ext>
                  </a:extLst>
                </a:hlinkClick>
              </a:rPr>
              <a:t>mybirkman.com</a:t>
            </a:r>
            <a:endParaRPr lang="en-US">
              <a:solidFill>
                <a:schemeClr val="bg1"/>
              </a:solidFill>
            </a:endParaRPr>
          </a:p>
          <a:p>
            <a:pPr marL="171450" indent="-171450">
              <a:buFont typeface="Arial"/>
              <a:buChar char="•"/>
            </a:pPr>
            <a:r>
              <a:rPr lang="en-US">
                <a:solidFill>
                  <a:schemeClr val="bg1"/>
                </a:solidFill>
              </a:rPr>
              <a:t>Tap the </a:t>
            </a:r>
            <a:r>
              <a:rPr lang="en-US" b="1">
                <a:solidFill>
                  <a:schemeClr val="bg1"/>
                </a:solidFill>
              </a:rPr>
              <a:t>Action</a:t>
            </a:r>
            <a:r>
              <a:rPr lang="en-US">
                <a:solidFill>
                  <a:schemeClr val="bg1"/>
                </a:solidFill>
              </a:rPr>
              <a:t> button (the </a:t>
            </a:r>
            <a:r>
              <a:rPr lang="en-US" b="1">
                <a:solidFill>
                  <a:schemeClr val="bg1"/>
                </a:solidFill>
              </a:rPr>
              <a:t>square button with the arrow</a:t>
            </a:r>
            <a:r>
              <a:rPr lang="en-US">
                <a:solidFill>
                  <a:schemeClr val="bg1"/>
                </a:solidFill>
              </a:rPr>
              <a:t> pointing upwards).</a:t>
            </a:r>
          </a:p>
          <a:p>
            <a:pPr marL="171450" indent="-171450">
              <a:buFont typeface="Arial"/>
              <a:buChar char="•"/>
            </a:pPr>
            <a:r>
              <a:rPr lang="en-US">
                <a:solidFill>
                  <a:schemeClr val="bg1"/>
                </a:solidFill>
              </a:rPr>
              <a:t>Tap </a:t>
            </a:r>
            <a:r>
              <a:rPr lang="en-US" b="1">
                <a:solidFill>
                  <a:schemeClr val="bg1"/>
                </a:solidFill>
              </a:rPr>
              <a:t>Add to Home Screen</a:t>
            </a:r>
            <a:r>
              <a:rPr lang="en-US">
                <a:solidFill>
                  <a:schemeClr val="bg1"/>
                </a:solidFill>
              </a:rPr>
              <a:t>.</a:t>
            </a:r>
          </a:p>
          <a:p>
            <a:pPr marL="171450" indent="-171450">
              <a:buFont typeface="Arial"/>
              <a:buChar char="•"/>
            </a:pPr>
            <a:r>
              <a:rPr lang="en-US">
                <a:solidFill>
                  <a:schemeClr val="bg1"/>
                </a:solidFill>
              </a:rPr>
              <a:t>Tap </a:t>
            </a:r>
            <a:r>
              <a:rPr lang="en-US" b="1">
                <a:solidFill>
                  <a:schemeClr val="bg1"/>
                </a:solidFill>
              </a:rPr>
              <a:t>Done</a:t>
            </a:r>
            <a:r>
              <a:rPr lang="en-US">
                <a:solidFill>
                  <a:schemeClr val="bg1"/>
                </a:solidFill>
              </a:rPr>
              <a:t> </a:t>
            </a:r>
          </a:p>
          <a:p>
            <a:endParaRPr lang="en-US">
              <a:solidFill>
                <a:schemeClr val="bg1"/>
              </a:solidFill>
            </a:endParaRPr>
          </a:p>
          <a:p>
            <a:r>
              <a:rPr lang="en-US" b="1">
                <a:solidFill>
                  <a:schemeClr val="bg1"/>
                </a:solidFill>
                <a:latin typeface="Work Sans"/>
              </a:rPr>
              <a:t>Android</a:t>
            </a:r>
          </a:p>
          <a:p>
            <a:pPr marL="171450" indent="-171450">
              <a:buFont typeface="Arial"/>
              <a:buChar char="•"/>
            </a:pPr>
            <a:r>
              <a:rPr lang="en-US">
                <a:solidFill>
                  <a:schemeClr val="bg1"/>
                </a:solidFill>
              </a:rPr>
              <a:t>Open </a:t>
            </a:r>
            <a:r>
              <a:rPr lang="en-US" b="1">
                <a:solidFill>
                  <a:schemeClr val="bg1"/>
                </a:solidFill>
              </a:rPr>
              <a:t>Chrome</a:t>
            </a:r>
            <a:r>
              <a:rPr lang="en-US">
                <a:solidFill>
                  <a:schemeClr val="bg1"/>
                </a:solidFill>
              </a:rPr>
              <a:t> and </a:t>
            </a:r>
            <a:r>
              <a:rPr lang="en-US" b="1">
                <a:solidFill>
                  <a:schemeClr val="bg1"/>
                </a:solidFill>
              </a:rPr>
              <a:t>visit </a:t>
            </a:r>
            <a:r>
              <a:rPr lang="en-US" u="sng">
                <a:solidFill>
                  <a:schemeClr val="bg1"/>
                </a:solidFill>
                <a:hlinkClick r:id="rId5">
                  <a:extLst>
                    <a:ext uri="{A12FA001-AC4F-418D-AE19-62706E023703}">
                      <ahyp:hlinkClr xmlns:ahyp="http://schemas.microsoft.com/office/drawing/2018/hyperlinkcolor" val="tx"/>
                    </a:ext>
                  </a:extLst>
                </a:hlinkClick>
              </a:rPr>
              <a:t>mybirkman.com</a:t>
            </a:r>
            <a:endParaRPr lang="en-US">
              <a:solidFill>
                <a:schemeClr val="bg1"/>
              </a:solidFill>
            </a:endParaRPr>
          </a:p>
          <a:p>
            <a:pPr marL="171450" indent="-171450">
              <a:buFont typeface="Arial"/>
              <a:buChar char="•"/>
            </a:pPr>
            <a:r>
              <a:rPr lang="en-US">
                <a:solidFill>
                  <a:schemeClr val="bg1"/>
                </a:solidFill>
              </a:rPr>
              <a:t>Tap the </a:t>
            </a:r>
            <a:r>
              <a:rPr lang="en-US" b="1">
                <a:solidFill>
                  <a:schemeClr val="bg1"/>
                </a:solidFill>
              </a:rPr>
              <a:t>three vertical dots</a:t>
            </a:r>
            <a:r>
              <a:rPr lang="en-US">
                <a:solidFill>
                  <a:schemeClr val="bg1"/>
                </a:solidFill>
              </a:rPr>
              <a:t> to the right of the address bar </a:t>
            </a:r>
          </a:p>
          <a:p>
            <a:pPr marL="171450" indent="-171450">
              <a:buFont typeface="Arial"/>
              <a:buChar char="•"/>
            </a:pPr>
            <a:r>
              <a:rPr lang="en-US">
                <a:solidFill>
                  <a:schemeClr val="bg1"/>
                </a:solidFill>
              </a:rPr>
              <a:t>Tap </a:t>
            </a:r>
            <a:r>
              <a:rPr lang="en-US" b="1">
                <a:solidFill>
                  <a:schemeClr val="bg1"/>
                </a:solidFill>
              </a:rPr>
              <a:t>Add to Home Screen</a:t>
            </a:r>
            <a:r>
              <a:rPr lang="en-US">
                <a:solidFill>
                  <a:schemeClr val="bg1"/>
                </a:solidFill>
              </a:rPr>
              <a:t>.</a:t>
            </a:r>
          </a:p>
          <a:p>
            <a:pPr marL="171450" indent="-171450">
              <a:buFont typeface="Arial"/>
              <a:buChar char="•"/>
            </a:pPr>
            <a:r>
              <a:rPr lang="en-US">
                <a:solidFill>
                  <a:schemeClr val="bg1"/>
                </a:solidFill>
              </a:rPr>
              <a:t>N</a:t>
            </a:r>
            <a:r>
              <a:rPr lang="en-US" b="1">
                <a:solidFill>
                  <a:schemeClr val="bg1"/>
                </a:solidFill>
              </a:rPr>
              <a:t>ame</a:t>
            </a:r>
            <a:r>
              <a:rPr lang="en-US">
                <a:solidFill>
                  <a:schemeClr val="bg1"/>
                </a:solidFill>
              </a:rPr>
              <a:t> the icon “</a:t>
            </a:r>
            <a:r>
              <a:rPr lang="en-US" err="1">
                <a:solidFill>
                  <a:schemeClr val="bg1"/>
                </a:solidFill>
              </a:rPr>
              <a:t>MyBirkman</a:t>
            </a:r>
            <a:r>
              <a:rPr lang="en-US">
                <a:solidFill>
                  <a:schemeClr val="bg1"/>
                </a:solidFill>
              </a:rPr>
              <a:t>” </a:t>
            </a:r>
          </a:p>
          <a:p>
            <a:pPr marL="171450" indent="-171450">
              <a:buFont typeface="Arial"/>
              <a:buChar char="•"/>
            </a:pPr>
            <a:r>
              <a:rPr lang="en-US">
                <a:solidFill>
                  <a:schemeClr val="bg1"/>
                </a:solidFill>
              </a:rPr>
              <a:t>Tap </a:t>
            </a:r>
            <a:r>
              <a:rPr lang="en-US" b="1">
                <a:solidFill>
                  <a:schemeClr val="bg1"/>
                </a:solidFill>
              </a:rPr>
              <a:t>Add</a:t>
            </a:r>
            <a:endParaRPr lang="en-US">
              <a:solidFill>
                <a:schemeClr val="bg1"/>
              </a:solidFill>
            </a:endParaRPr>
          </a:p>
        </p:txBody>
      </p:sp>
      <p:sp>
        <p:nvSpPr>
          <p:cNvPr id="3" name="TextBox 2">
            <a:extLst>
              <a:ext uri="{FF2B5EF4-FFF2-40B4-BE49-F238E27FC236}">
                <a16:creationId xmlns:a16="http://schemas.microsoft.com/office/drawing/2014/main" id="{C9C38ACE-FC5F-0B9D-5E85-B238906D22A0}"/>
              </a:ext>
            </a:extLst>
          </p:cNvPr>
          <p:cNvSpPr txBox="1"/>
          <p:nvPr/>
        </p:nvSpPr>
        <p:spPr>
          <a:xfrm>
            <a:off x="1265970" y="688047"/>
            <a:ext cx="1210491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chemeClr val="bg1"/>
                </a:solidFill>
                <a:latin typeface="Work Sans SemiBold"/>
              </a:rPr>
              <a:t>"Pin" </a:t>
            </a:r>
            <a:r>
              <a:rPr lang="en-US" sz="4000" b="1" err="1">
                <a:solidFill>
                  <a:schemeClr val="bg1"/>
                </a:solidFill>
                <a:latin typeface="Work Sans SemiBold"/>
              </a:rPr>
              <a:t>MyBirkman</a:t>
            </a:r>
            <a:r>
              <a:rPr lang="en-US" sz="4000" b="1">
                <a:solidFill>
                  <a:schemeClr val="bg1"/>
                </a:solidFill>
                <a:latin typeface="Work Sans SemiBold"/>
              </a:rPr>
              <a:t> to Your Phone</a:t>
            </a:r>
          </a:p>
        </p:txBody>
      </p:sp>
      <p:pic>
        <p:nvPicPr>
          <p:cNvPr id="2" name="Picture 1">
            <a:extLst>
              <a:ext uri="{FF2B5EF4-FFF2-40B4-BE49-F238E27FC236}">
                <a16:creationId xmlns:a16="http://schemas.microsoft.com/office/drawing/2014/main" id="{835D9D35-6102-755F-B49E-E946A80D20E5}"/>
              </a:ext>
            </a:extLst>
          </p:cNvPr>
          <p:cNvPicPr>
            <a:picLocks noChangeAspect="1"/>
          </p:cNvPicPr>
          <p:nvPr/>
        </p:nvPicPr>
        <p:blipFill>
          <a:blip r:embed="rId6"/>
          <a:stretch>
            <a:fillRect/>
          </a:stretch>
        </p:blipFill>
        <p:spPr>
          <a:xfrm>
            <a:off x="9685037" y="734941"/>
            <a:ext cx="1524299" cy="1530161"/>
          </a:xfrm>
          <a:prstGeom prst="rect">
            <a:avLst/>
          </a:prstGeom>
        </p:spPr>
      </p:pic>
    </p:spTree>
    <p:custDataLst>
      <p:tags r:id="rId1"/>
    </p:custDataLst>
    <p:extLst>
      <p:ext uri="{BB962C8B-B14F-4D97-AF65-F5344CB8AC3E}">
        <p14:creationId xmlns:p14="http://schemas.microsoft.com/office/powerpoint/2010/main" val="3167979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F6E08E47-75C2-45D1-889E-A757786047F3}"/>
              </a:ext>
            </a:extLst>
          </p:cNvPr>
          <p:cNvSpPr>
            <a:spLocks noGrp="1"/>
          </p:cNvSpPr>
          <p:nvPr>
            <p:ph type="subTitle" idx="4294967295"/>
          </p:nvPr>
        </p:nvSpPr>
        <p:spPr>
          <a:xfrm>
            <a:off x="952494" y="1624013"/>
            <a:ext cx="9031293" cy="933450"/>
          </a:xfrm>
        </p:spPr>
        <p:txBody>
          <a:bodyPr>
            <a:noAutofit/>
          </a:bodyPr>
          <a:lstStyle/>
          <a:p>
            <a:pPr marL="0" indent="0" algn="l">
              <a:lnSpc>
                <a:spcPts val="7500"/>
              </a:lnSpc>
              <a:buNone/>
            </a:pPr>
            <a:r>
              <a:rPr lang="en-US" sz="5000" b="1">
                <a:latin typeface="Work Sans" pitchFamily="2" charset="0"/>
                <a:ea typeface="Roboto" panose="02000000000000000000" pitchFamily="2" charset="0"/>
              </a:rPr>
              <a:t>Guiding Principles</a:t>
            </a:r>
          </a:p>
        </p:txBody>
      </p:sp>
      <p:sp>
        <p:nvSpPr>
          <p:cNvPr id="11" name="Rectangle 10">
            <a:extLst>
              <a:ext uri="{FF2B5EF4-FFF2-40B4-BE49-F238E27FC236}">
                <a16:creationId xmlns:a16="http://schemas.microsoft.com/office/drawing/2014/main" id="{3774D534-4AE3-2D4B-90CD-7C4D2211B212}"/>
              </a:ext>
            </a:extLst>
          </p:cNvPr>
          <p:cNvSpPr/>
          <p:nvPr/>
        </p:nvSpPr>
        <p:spPr>
          <a:xfrm rot="5400000">
            <a:off x="6035912" y="-2342493"/>
            <a:ext cx="45719" cy="102125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3" name="Content Placeholder 2">
            <a:extLst>
              <a:ext uri="{FF2B5EF4-FFF2-40B4-BE49-F238E27FC236}">
                <a16:creationId xmlns:a16="http://schemas.microsoft.com/office/drawing/2014/main" id="{6A346D6E-1447-7921-3F8C-3B534CFE1427}"/>
              </a:ext>
            </a:extLst>
          </p:cNvPr>
          <p:cNvSpPr txBox="1">
            <a:spLocks/>
          </p:cNvSpPr>
          <p:nvPr/>
        </p:nvSpPr>
        <p:spPr>
          <a:xfrm>
            <a:off x="952495" y="3234689"/>
            <a:ext cx="10212551" cy="2617471"/>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n-US" sz="1800">
                <a:solidFill>
                  <a:schemeClr val="bg1"/>
                </a:solidFill>
                <a:latin typeface="Work Sans" pitchFamily="2" charset="0"/>
              </a:rPr>
              <a:t>No one person is better than another. We’re better together. </a:t>
            </a:r>
          </a:p>
          <a:p>
            <a:pPr marL="285750" indent="-285750">
              <a:lnSpc>
                <a:spcPct val="150000"/>
              </a:lnSpc>
              <a:buFont typeface="Arial" panose="020B0604020202020204" pitchFamily="34" charset="0"/>
              <a:buChar char="•"/>
            </a:pPr>
            <a:r>
              <a:rPr lang="en-US" sz="1800">
                <a:solidFill>
                  <a:schemeClr val="bg1"/>
                </a:solidFill>
                <a:latin typeface="Work Sans" pitchFamily="2" charset="0"/>
              </a:rPr>
              <a:t>People are complex. Birkman accelerates learning about these complexities.</a:t>
            </a:r>
          </a:p>
          <a:p>
            <a:pPr marL="285750" indent="-285750">
              <a:lnSpc>
                <a:spcPct val="150000"/>
              </a:lnSpc>
              <a:buFont typeface="Arial" panose="020B0604020202020204" pitchFamily="34" charset="0"/>
              <a:buChar char="•"/>
            </a:pPr>
            <a:r>
              <a:rPr lang="en-US" sz="1800">
                <a:solidFill>
                  <a:schemeClr val="bg1"/>
                </a:solidFill>
                <a:latin typeface="Work Sans" pitchFamily="2" charset="0"/>
              </a:rPr>
              <a:t>Birkman is a language. The more people who speak it, the better we can communicate together and understand each other.</a:t>
            </a:r>
          </a:p>
          <a:p>
            <a:pPr marL="285750" indent="-285750">
              <a:lnSpc>
                <a:spcPct val="150000"/>
              </a:lnSpc>
              <a:buFont typeface="Arial" panose="020B0604020202020204" pitchFamily="34" charset="0"/>
              <a:buChar char="•"/>
            </a:pPr>
            <a:r>
              <a:rPr lang="en-US" sz="1800">
                <a:solidFill>
                  <a:schemeClr val="bg1"/>
                </a:solidFill>
                <a:latin typeface="Work Sans" pitchFamily="2" charset="0"/>
              </a:rPr>
              <a:t>You don’t take the Birkman once. You practice it every day.</a:t>
            </a:r>
          </a:p>
          <a:p>
            <a:pPr marL="285750" indent="-285750">
              <a:lnSpc>
                <a:spcPct val="150000"/>
              </a:lnSpc>
              <a:buFont typeface="Arial" panose="020B0604020202020204" pitchFamily="34" charset="0"/>
              <a:buChar char="•"/>
            </a:pPr>
            <a:endParaRPr lang="en-US" sz="1800">
              <a:solidFill>
                <a:schemeClr val="bg1"/>
              </a:solidFill>
              <a:latin typeface="Work Sans" pitchFamily="2" charset="0"/>
            </a:endParaRPr>
          </a:p>
        </p:txBody>
      </p:sp>
    </p:spTree>
    <p:custDataLst>
      <p:tags r:id="rId1"/>
    </p:custDataLst>
    <p:extLst>
      <p:ext uri="{BB962C8B-B14F-4D97-AF65-F5344CB8AC3E}">
        <p14:creationId xmlns:p14="http://schemas.microsoft.com/office/powerpoint/2010/main" val="2623918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Diagram 32">
            <a:extLst>
              <a:ext uri="{FF2B5EF4-FFF2-40B4-BE49-F238E27FC236}">
                <a16:creationId xmlns:a16="http://schemas.microsoft.com/office/drawing/2014/main" id="{31A94E19-71AC-6104-1B1E-471AAA775D50}"/>
              </a:ext>
            </a:extLst>
          </p:cNvPr>
          <p:cNvGraphicFramePr/>
          <p:nvPr/>
        </p:nvGraphicFramePr>
        <p:xfrm>
          <a:off x="382880" y="1431288"/>
          <a:ext cx="10995837" cy="46858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a:extLst>
              <a:ext uri="{FF2B5EF4-FFF2-40B4-BE49-F238E27FC236}">
                <a16:creationId xmlns:a16="http://schemas.microsoft.com/office/drawing/2014/main" id="{5C2529D1-2672-95A5-AFAE-C7963AB3CCAE}"/>
              </a:ext>
            </a:extLst>
          </p:cNvPr>
          <p:cNvSpPr>
            <a:spLocks noGrp="1"/>
          </p:cNvSpPr>
          <p:nvPr>
            <p:ph type="title"/>
          </p:nvPr>
        </p:nvSpPr>
        <p:spPr/>
        <p:txBody>
          <a:bodyPr>
            <a:normAutofit/>
          </a:bodyPr>
          <a:lstStyle/>
          <a:p>
            <a:r>
              <a:rPr lang="en-US">
                <a:latin typeface="Work Sans Black" pitchFamily="2" charset="0"/>
              </a:rPr>
              <a:t>E</a:t>
            </a:r>
            <a:r>
              <a:rPr lang="en-US" sz="4000" b="1">
                <a:solidFill>
                  <a:schemeClr val="bg1"/>
                </a:solidFill>
                <a:latin typeface="Work Sans Black" pitchFamily="2" charset="0"/>
              </a:rPr>
              <a:t>mployees have the opportunity to..</a:t>
            </a:r>
            <a:endParaRPr lang="en-US"/>
          </a:p>
        </p:txBody>
      </p:sp>
    </p:spTree>
    <p:custDataLst>
      <p:tags r:id="rId1"/>
    </p:custDataLst>
    <p:extLst>
      <p:ext uri="{BB962C8B-B14F-4D97-AF65-F5344CB8AC3E}">
        <p14:creationId xmlns:p14="http://schemas.microsoft.com/office/powerpoint/2010/main" val="1169009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7B32C-B59E-EA30-51A5-8190E2C840B9}"/>
              </a:ext>
            </a:extLst>
          </p:cNvPr>
          <p:cNvSpPr>
            <a:spLocks noGrp="1"/>
          </p:cNvSpPr>
          <p:nvPr>
            <p:ph type="title"/>
          </p:nvPr>
        </p:nvSpPr>
        <p:spPr/>
        <p:txBody>
          <a:bodyPr/>
          <a:lstStyle/>
          <a:p>
            <a:r>
              <a:rPr lang="en-US">
                <a:latin typeface="Work Sans SemiBold"/>
              </a:rPr>
              <a:t>Your Role as a Champion</a:t>
            </a:r>
            <a:endParaRPr lang="en-US"/>
          </a:p>
        </p:txBody>
      </p:sp>
      <p:sp>
        <p:nvSpPr>
          <p:cNvPr id="3" name="Content Placeholder 2">
            <a:extLst>
              <a:ext uri="{FF2B5EF4-FFF2-40B4-BE49-F238E27FC236}">
                <a16:creationId xmlns:a16="http://schemas.microsoft.com/office/drawing/2014/main" id="{FE2D68AB-4201-66B2-D1F1-189B5DF0EC01}"/>
              </a:ext>
            </a:extLst>
          </p:cNvPr>
          <p:cNvSpPr>
            <a:spLocks noGrp="1"/>
          </p:cNvSpPr>
          <p:nvPr>
            <p:ph sz="quarter" idx="10"/>
          </p:nvPr>
        </p:nvSpPr>
        <p:spPr/>
        <p:txBody>
          <a:bodyPr vert="horz" lIns="91440" tIns="45720" rIns="91440" bIns="45720" rtlCol="0" anchor="t">
            <a:normAutofit lnSpcReduction="10000"/>
          </a:bodyPr>
          <a:lstStyle/>
          <a:p>
            <a:pPr>
              <a:spcAft>
                <a:spcPct val="0"/>
              </a:spcAft>
            </a:pPr>
            <a:r>
              <a:rPr lang="en-US"/>
              <a:t>Participate in Birkman Enterprise training. </a:t>
            </a:r>
          </a:p>
          <a:p>
            <a:pPr>
              <a:spcAft>
                <a:spcPct val="0"/>
              </a:spcAft>
            </a:pPr>
            <a:r>
              <a:rPr lang="en-US"/>
              <a:t>Educate your colleagues and team about the power of this program</a:t>
            </a:r>
          </a:p>
          <a:p>
            <a:pPr>
              <a:spcAft>
                <a:spcPct val="0"/>
              </a:spcAft>
            </a:pPr>
            <a:r>
              <a:rPr lang="en-US"/>
              <a:t>Demonstrate in 1:1 conversations and meetings how MyBirkman can be used to get to know one another’s similarities and differences to improve communication.</a:t>
            </a:r>
          </a:p>
          <a:p>
            <a:pPr>
              <a:spcAft>
                <a:spcPct val="0"/>
              </a:spcAft>
            </a:pPr>
            <a:r>
              <a:rPr lang="en-US"/>
              <a:t>Share the resources you explored with others.</a:t>
            </a:r>
          </a:p>
          <a:p>
            <a:pPr>
              <a:spcAft>
                <a:spcPct val="0"/>
              </a:spcAft>
            </a:pPr>
            <a:r>
              <a:rPr lang="en-US"/>
              <a:t>Continue to use Birkman Enterprise in your daily work after it’s launched across the organization.</a:t>
            </a:r>
          </a:p>
          <a:p>
            <a:pPr marL="0" indent="0">
              <a:spcAft>
                <a:spcPct val="0"/>
              </a:spcAft>
              <a:buNone/>
            </a:pPr>
            <a:endParaRPr lang="en-US" sz="1800">
              <a:solidFill>
                <a:srgbClr val="000000"/>
              </a:solidFill>
              <a:highlight>
                <a:srgbClr val="FFFFFF"/>
              </a:highlight>
              <a:latin typeface="Franklin Gothic Book" panose="020B0503020102020204" pitchFamily="34" charset="0"/>
              <a:ea typeface="+mj-ea"/>
              <a:cs typeface="+mj-cs"/>
            </a:endParaRPr>
          </a:p>
        </p:txBody>
      </p:sp>
      <p:sp>
        <p:nvSpPr>
          <p:cNvPr id="4" name="Rectangle: Folded Corner 3">
            <a:extLst>
              <a:ext uri="{FF2B5EF4-FFF2-40B4-BE49-F238E27FC236}">
                <a16:creationId xmlns:a16="http://schemas.microsoft.com/office/drawing/2014/main" id="{226D8AE5-F500-AB41-3E3C-4A94E32C89C8}"/>
              </a:ext>
            </a:extLst>
          </p:cNvPr>
          <p:cNvSpPr/>
          <p:nvPr/>
        </p:nvSpPr>
        <p:spPr>
          <a:xfrm>
            <a:off x="11492003" y="424695"/>
            <a:ext cx="3313043" cy="3445565"/>
          </a:xfrm>
          <a:prstGeom prst="foldedCorne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ct val="0"/>
              </a:spcAft>
            </a:pPr>
            <a:r>
              <a:rPr lang="en-US" sz="2000" b="1" dirty="0">
                <a:solidFill>
                  <a:schemeClr val="bg1"/>
                </a:solidFill>
                <a:latin typeface="Work Sans SemiBold"/>
                <a:ea typeface="+mj-ea"/>
                <a:cs typeface="+mj-cs"/>
              </a:rPr>
              <a:t>Explain the expectations you have for the Champions with the roll out of </a:t>
            </a:r>
            <a:r>
              <a:rPr lang="en-US" sz="2000" b="1" dirty="0" err="1">
                <a:solidFill>
                  <a:schemeClr val="bg1"/>
                </a:solidFill>
                <a:latin typeface="Work Sans SemiBold"/>
                <a:ea typeface="+mj-ea"/>
                <a:cs typeface="+mj-cs"/>
              </a:rPr>
              <a:t>Birkman</a:t>
            </a:r>
            <a:r>
              <a:rPr lang="en-US" sz="2000" b="1" dirty="0">
                <a:solidFill>
                  <a:schemeClr val="bg1"/>
                </a:solidFill>
                <a:latin typeface="Work Sans SemiBold"/>
                <a:ea typeface="+mj-ea"/>
                <a:cs typeface="+mj-cs"/>
              </a:rPr>
              <a:t> Enterprise OR use these suggestions if they meet your objectives. </a:t>
            </a:r>
          </a:p>
          <a:p>
            <a:pPr>
              <a:spcAft>
                <a:spcPct val="0"/>
              </a:spcAft>
            </a:pPr>
            <a:endParaRPr lang="en-US" sz="2000" b="1" dirty="0">
              <a:solidFill>
                <a:schemeClr val="bg1"/>
              </a:solidFill>
              <a:latin typeface="Work Sans SemiBold"/>
              <a:ea typeface="+mj-ea"/>
              <a:cs typeface="+mj-cs"/>
            </a:endParaRPr>
          </a:p>
          <a:p>
            <a:pPr>
              <a:spcAft>
                <a:spcPct val="0"/>
              </a:spcAft>
            </a:pPr>
            <a:r>
              <a:rPr lang="en-US" sz="2000" b="1" dirty="0">
                <a:solidFill>
                  <a:schemeClr val="bg1"/>
                </a:solidFill>
                <a:latin typeface="Work Sans SemiBold"/>
                <a:ea typeface="+mj-ea"/>
                <a:cs typeface="+mj-cs"/>
              </a:rPr>
              <a:t>Delete this note.</a:t>
            </a:r>
          </a:p>
        </p:txBody>
      </p:sp>
    </p:spTree>
    <p:custDataLst>
      <p:tags r:id="rId1"/>
    </p:custDataLst>
    <p:extLst>
      <p:ext uri="{BB962C8B-B14F-4D97-AF65-F5344CB8AC3E}">
        <p14:creationId xmlns:p14="http://schemas.microsoft.com/office/powerpoint/2010/main" val="3022554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B813270-496B-628A-5A5C-1A8278A98958}"/>
              </a:ext>
            </a:extLst>
          </p:cNvPr>
          <p:cNvSpPr/>
          <p:nvPr/>
        </p:nvSpPr>
        <p:spPr>
          <a:xfrm>
            <a:off x="7759623" y="4657060"/>
            <a:ext cx="4432377" cy="220094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A3B89CC-F382-25B8-14C9-5E88D59EA094}"/>
              </a:ext>
            </a:extLst>
          </p:cNvPr>
          <p:cNvSpPr/>
          <p:nvPr/>
        </p:nvSpPr>
        <p:spPr>
          <a:xfrm>
            <a:off x="5550195" y="4657060"/>
            <a:ext cx="2218525" cy="220094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28A56E0-3B49-798E-ECB3-DF0A60BAC7A9}"/>
              </a:ext>
            </a:extLst>
          </p:cNvPr>
          <p:cNvSpPr/>
          <p:nvPr/>
        </p:nvSpPr>
        <p:spPr>
          <a:xfrm>
            <a:off x="2194378" y="4657060"/>
            <a:ext cx="3355817" cy="2200940"/>
          </a:xfrm>
          <a:prstGeom prst="rect">
            <a:avLst/>
          </a:prstGeom>
          <a:solidFill>
            <a:srgbClr val="7E1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4EDD1D2-7768-D1D9-1DEA-2361D4A6A54A}"/>
              </a:ext>
            </a:extLst>
          </p:cNvPr>
          <p:cNvSpPr/>
          <p:nvPr/>
        </p:nvSpPr>
        <p:spPr>
          <a:xfrm>
            <a:off x="-1" y="4657060"/>
            <a:ext cx="2194379" cy="220094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7D59D318-4DE1-676D-2491-3B15BF6F252B}"/>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850" t="12585" r="9133" b="3763"/>
          <a:stretch/>
        </p:blipFill>
        <p:spPr>
          <a:xfrm>
            <a:off x="5739728" y="4865501"/>
            <a:ext cx="1830362" cy="1822376"/>
          </a:xfrm>
          <a:prstGeom prst="rect">
            <a:avLst/>
          </a:prstGeom>
        </p:spPr>
      </p:pic>
      <p:pic>
        <p:nvPicPr>
          <p:cNvPr id="7" name="Graphic 6">
            <a:extLst>
              <a:ext uri="{FF2B5EF4-FFF2-40B4-BE49-F238E27FC236}">
                <a16:creationId xmlns:a16="http://schemas.microsoft.com/office/drawing/2014/main" id="{4CBF0FF6-886F-3931-5B46-61D01BFF545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400000" flipH="1">
            <a:off x="2835867" y="4478802"/>
            <a:ext cx="1822376" cy="2595774"/>
          </a:xfrm>
          <a:prstGeom prst="rect">
            <a:avLst/>
          </a:prstGeom>
        </p:spPr>
      </p:pic>
      <p:sp>
        <p:nvSpPr>
          <p:cNvPr id="2" name="Freeform 3">
            <a:extLst>
              <a:ext uri="{FF2B5EF4-FFF2-40B4-BE49-F238E27FC236}">
                <a16:creationId xmlns:a16="http://schemas.microsoft.com/office/drawing/2014/main" id="{1BE7B8C4-631E-3031-9BCB-FF7115416490}"/>
              </a:ext>
            </a:extLst>
          </p:cNvPr>
          <p:cNvSpPr>
            <a:spLocks noChangeAspect="1"/>
          </p:cNvSpPr>
          <p:nvPr/>
        </p:nvSpPr>
        <p:spPr>
          <a:xfrm>
            <a:off x="880790" y="939800"/>
            <a:ext cx="2268810" cy="372288"/>
          </a:xfrm>
          <a:custGeom>
            <a:avLst/>
            <a:gdLst/>
            <a:ahLst/>
            <a:cxnLst/>
            <a:rect l="l" t="t" r="r" b="b"/>
            <a:pathLst>
              <a:path w="3759497" h="657912">
                <a:moveTo>
                  <a:pt x="0" y="0"/>
                </a:moveTo>
                <a:lnTo>
                  <a:pt x="3759497" y="0"/>
                </a:lnTo>
                <a:lnTo>
                  <a:pt x="3759497" y="657912"/>
                </a:lnTo>
                <a:lnTo>
                  <a:pt x="0" y="657912"/>
                </a:lnTo>
                <a:lnTo>
                  <a:pt x="0" y="0"/>
                </a:lnTo>
                <a:close/>
              </a:path>
            </a:pathLst>
          </a:custGeom>
          <a:blipFill>
            <a:blip r:embed="rId8"/>
            <a:stretch>
              <a:fillRect l="667" r="667"/>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 name="Content Placeholder 2">
            <a:extLst>
              <a:ext uri="{FF2B5EF4-FFF2-40B4-BE49-F238E27FC236}">
                <a16:creationId xmlns:a16="http://schemas.microsoft.com/office/drawing/2014/main" id="{FD814F93-667D-3C93-F74B-201005C64CBE}"/>
              </a:ext>
            </a:extLst>
          </p:cNvPr>
          <p:cNvSpPr txBox="1">
            <a:spLocks/>
          </p:cNvSpPr>
          <p:nvPr/>
        </p:nvSpPr>
        <p:spPr>
          <a:xfrm>
            <a:off x="8273973" y="5137681"/>
            <a:ext cx="3675583" cy="1278015"/>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3600" b="1">
                <a:latin typeface="Work Sans" pitchFamily="2" charset="0"/>
              </a:rPr>
              <a:t>See the world</a:t>
            </a:r>
          </a:p>
          <a:p>
            <a:pPr algn="r"/>
            <a:r>
              <a:rPr lang="en-US" sz="3600" b="1">
                <a:latin typeface="Work Sans" pitchFamily="2" charset="0"/>
              </a:rPr>
              <a:t>differently.</a:t>
            </a:r>
          </a:p>
        </p:txBody>
      </p:sp>
      <p:pic>
        <p:nvPicPr>
          <p:cNvPr id="6" name="Graphic 5">
            <a:extLst>
              <a:ext uri="{FF2B5EF4-FFF2-40B4-BE49-F238E27FC236}">
                <a16:creationId xmlns:a16="http://schemas.microsoft.com/office/drawing/2014/main" id="{9DDD3571-E747-1150-107F-F258E2BD8F9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6236" y="4865502"/>
            <a:ext cx="1927745" cy="1927745"/>
          </a:xfrm>
          <a:prstGeom prst="rect">
            <a:avLst/>
          </a:prstGeom>
        </p:spPr>
      </p:pic>
      <p:sp>
        <p:nvSpPr>
          <p:cNvPr id="3" name="TextBox 17">
            <a:extLst>
              <a:ext uri="{FF2B5EF4-FFF2-40B4-BE49-F238E27FC236}">
                <a16:creationId xmlns:a16="http://schemas.microsoft.com/office/drawing/2014/main" id="{C40C112A-FEAF-FE96-AD81-B1E2C0CD18C8}"/>
              </a:ext>
            </a:extLst>
          </p:cNvPr>
          <p:cNvSpPr txBox="1"/>
          <p:nvPr/>
        </p:nvSpPr>
        <p:spPr>
          <a:xfrm>
            <a:off x="880790" y="2677267"/>
            <a:ext cx="10072960" cy="88883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6713"/>
              </a:lnSpc>
            </a:pPr>
            <a:r>
              <a:rPr lang="en-US" sz="6000" b="1" spc="-274">
                <a:solidFill>
                  <a:srgbClr val="191919"/>
                </a:solidFill>
                <a:latin typeface="Work Sans" pitchFamily="2" charset="0"/>
              </a:rPr>
              <a:t>What is MyBirkman?</a:t>
            </a:r>
          </a:p>
        </p:txBody>
      </p:sp>
      <p:sp>
        <p:nvSpPr>
          <p:cNvPr id="12" name="Content Placeholder 2">
            <a:extLst>
              <a:ext uri="{FF2B5EF4-FFF2-40B4-BE49-F238E27FC236}">
                <a16:creationId xmlns:a16="http://schemas.microsoft.com/office/drawing/2014/main" id="{B498E787-19EE-F911-9A21-2385B783462D}"/>
              </a:ext>
            </a:extLst>
          </p:cNvPr>
          <p:cNvSpPr txBox="1">
            <a:spLocks/>
          </p:cNvSpPr>
          <p:nvPr/>
        </p:nvSpPr>
        <p:spPr>
          <a:xfrm>
            <a:off x="880791" y="3780408"/>
            <a:ext cx="4902790" cy="505044"/>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solidFill>
                <a:schemeClr val="bg1"/>
              </a:solidFill>
              <a:latin typeface="Work Sans" pitchFamily="2" charset="0"/>
            </a:endParaRPr>
          </a:p>
        </p:txBody>
      </p:sp>
    </p:spTree>
    <p:custDataLst>
      <p:tags r:id="rId1"/>
    </p:custDataLst>
    <p:extLst>
      <p:ext uri="{BB962C8B-B14F-4D97-AF65-F5344CB8AC3E}">
        <p14:creationId xmlns:p14="http://schemas.microsoft.com/office/powerpoint/2010/main" val="4100886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89E071B5-AF54-170B-B7FE-860E13426CA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A895926A-1B90-384A-9629-9CA1C5D9783D}"/>
              </a:ext>
            </a:extLst>
          </p:cNvPr>
          <p:cNvSpPr>
            <a:spLocks noChangeArrowheads="1"/>
          </p:cNvSpPr>
          <p:nvPr/>
        </p:nvSpPr>
        <p:spPr bwMode="auto">
          <a:xfrm>
            <a:off x="-3172691" y="47132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descr="A close-up of a computer&#10;&#10;Description automatically generated">
            <a:extLst>
              <a:ext uri="{FF2B5EF4-FFF2-40B4-BE49-F238E27FC236}">
                <a16:creationId xmlns:a16="http://schemas.microsoft.com/office/drawing/2014/main" id="{2F1C318E-3A62-7592-E849-31EF1D3060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 y="286789"/>
            <a:ext cx="10474036" cy="6284422"/>
          </a:xfrm>
          <a:prstGeom prst="rect">
            <a:avLst/>
          </a:prstGeom>
        </p:spPr>
      </p:pic>
    </p:spTree>
    <p:custDataLst>
      <p:tags r:id="rId1"/>
    </p:custDataLst>
    <p:extLst>
      <p:ext uri="{BB962C8B-B14F-4D97-AF65-F5344CB8AC3E}">
        <p14:creationId xmlns:p14="http://schemas.microsoft.com/office/powerpoint/2010/main" val="4214971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557499" y="-89753"/>
            <a:ext cx="6858000" cy="6947110"/>
            <a:chOff x="0" y="-28575"/>
            <a:chExt cx="2167873" cy="2196042"/>
          </a:xfrm>
        </p:grpSpPr>
        <p:sp>
          <p:nvSpPr>
            <p:cNvPr id="5" name="Freeform 5"/>
            <p:cNvSpPr/>
            <p:nvPr/>
          </p:nvSpPr>
          <p:spPr>
            <a:xfrm>
              <a:off x="0" y="0"/>
              <a:ext cx="2167873" cy="2167467"/>
            </a:xfrm>
            <a:custGeom>
              <a:avLst/>
              <a:gdLst/>
              <a:ahLst/>
              <a:cxnLst/>
              <a:rect l="l" t="t" r="r" b="b"/>
              <a:pathLst>
                <a:path w="2167873" h="2167467">
                  <a:moveTo>
                    <a:pt x="0" y="0"/>
                  </a:moveTo>
                  <a:lnTo>
                    <a:pt x="2167873" y="0"/>
                  </a:lnTo>
                  <a:lnTo>
                    <a:pt x="2167873" y="2167467"/>
                  </a:lnTo>
                  <a:lnTo>
                    <a:pt x="0" y="2167467"/>
                  </a:lnTo>
                  <a:close/>
                </a:path>
              </a:pathLst>
            </a:custGeom>
            <a:solidFill>
              <a:schemeClr val="bg2">
                <a:lumMod val="75000"/>
              </a:schemeClr>
            </a:solidFill>
            <a:ln cap="sq">
              <a:noFill/>
              <a:prstDash val="solid"/>
              <a:miter/>
            </a:ln>
          </p:spPr>
          <p:txBody>
            <a:bodyPr/>
            <a:lstStyle/>
            <a:p>
              <a:endParaRPr lang="en-US" sz="1200"/>
            </a:p>
          </p:txBody>
        </p:sp>
        <p:sp>
          <p:nvSpPr>
            <p:cNvPr id="6" name="TextBox 6"/>
            <p:cNvSpPr txBox="1"/>
            <p:nvPr/>
          </p:nvSpPr>
          <p:spPr>
            <a:xfrm>
              <a:off x="0" y="-28575"/>
              <a:ext cx="2167873" cy="2196042"/>
            </a:xfrm>
            <a:prstGeom prst="rect">
              <a:avLst/>
            </a:prstGeom>
          </p:spPr>
          <p:txBody>
            <a:bodyPr lIns="42325" tIns="42325" rIns="42325" bIns="42325" rtlCol="0" anchor="ctr"/>
            <a:lstStyle/>
            <a:p>
              <a:pPr algn="ctr">
                <a:lnSpc>
                  <a:spcPts val="1399"/>
                </a:lnSpc>
              </a:pPr>
              <a:endParaRPr sz="1200"/>
            </a:p>
          </p:txBody>
        </p:sp>
      </p:grpSp>
      <p:grpSp>
        <p:nvGrpSpPr>
          <p:cNvPr id="9" name="Group 9"/>
          <p:cNvGrpSpPr>
            <a:grpSpLocks noChangeAspect="1"/>
          </p:cNvGrpSpPr>
          <p:nvPr/>
        </p:nvGrpSpPr>
        <p:grpSpPr>
          <a:xfrm rot="-10800000">
            <a:off x="-569649" y="0"/>
            <a:ext cx="6858000" cy="3429000"/>
            <a:chOff x="0" y="0"/>
            <a:chExt cx="6662420" cy="3331210"/>
          </a:xfrm>
        </p:grpSpPr>
        <p:sp>
          <p:nvSpPr>
            <p:cNvPr id="10" name="Freeform 10"/>
            <p:cNvSpPr/>
            <p:nvPr/>
          </p:nvSpPr>
          <p:spPr>
            <a:xfrm>
              <a:off x="0" y="0"/>
              <a:ext cx="6662420" cy="3331210"/>
            </a:xfrm>
            <a:custGeom>
              <a:avLst/>
              <a:gdLst/>
              <a:ahLst/>
              <a:cxnLst/>
              <a:rect l="l" t="t" r="r" b="b"/>
              <a:pathLst>
                <a:path w="6662420" h="3331210">
                  <a:moveTo>
                    <a:pt x="3331210" y="3331210"/>
                  </a:moveTo>
                  <a:lnTo>
                    <a:pt x="0" y="3331210"/>
                  </a:lnTo>
                  <a:cubicBezTo>
                    <a:pt x="0" y="1490980"/>
                    <a:pt x="1490980" y="0"/>
                    <a:pt x="3331210" y="0"/>
                  </a:cubicBezTo>
                  <a:cubicBezTo>
                    <a:pt x="5171440" y="0"/>
                    <a:pt x="6662420" y="1490980"/>
                    <a:pt x="6662420" y="3331210"/>
                  </a:cubicBezTo>
                  <a:lnTo>
                    <a:pt x="3331210" y="3331210"/>
                  </a:lnTo>
                  <a:close/>
                </a:path>
              </a:pathLst>
            </a:custGeom>
            <a:solidFill>
              <a:srgbClr val="C9CC4E"/>
            </a:solidFill>
            <a:ln w="12700" cap="sq">
              <a:noFill/>
              <a:prstDash val="solid"/>
              <a:miter/>
            </a:ln>
          </p:spPr>
          <p:txBody>
            <a:bodyPr/>
            <a:lstStyle/>
            <a:p>
              <a:endParaRPr lang="en-US" sz="1200"/>
            </a:p>
          </p:txBody>
        </p:sp>
      </p:grpSp>
      <p:sp>
        <p:nvSpPr>
          <p:cNvPr id="11" name="TextBox 11"/>
          <p:cNvSpPr txBox="1"/>
          <p:nvPr/>
        </p:nvSpPr>
        <p:spPr>
          <a:xfrm>
            <a:off x="6434735" y="672043"/>
            <a:ext cx="5071466" cy="756617"/>
          </a:xfrm>
          <a:prstGeom prst="rect">
            <a:avLst/>
          </a:prstGeom>
        </p:spPr>
        <p:txBody>
          <a:bodyPr wrap="square" lIns="0" tIns="0" rIns="0" bIns="0" rtlCol="0" anchor="t">
            <a:spAutoFit/>
          </a:bodyPr>
          <a:lstStyle/>
          <a:p>
            <a:pPr algn="r">
              <a:lnSpc>
                <a:spcPts val="5867"/>
              </a:lnSpc>
            </a:pPr>
            <a:r>
              <a:rPr lang="en-US" sz="5334" b="1" spc="-160">
                <a:solidFill>
                  <a:srgbClr val="FFFFFF"/>
                </a:solidFill>
                <a:latin typeface="Work Sans" pitchFamily="2" charset="0"/>
              </a:rPr>
              <a:t>The </a:t>
            </a:r>
            <a:r>
              <a:rPr lang="en-US" sz="5334" b="1" spc="-160" err="1">
                <a:solidFill>
                  <a:srgbClr val="FFFFFF"/>
                </a:solidFill>
                <a:latin typeface="Work Sans" pitchFamily="2" charset="0"/>
              </a:rPr>
              <a:t>SuperQ</a:t>
            </a:r>
            <a:endParaRPr lang="en-US" sz="5334" b="1" spc="-160">
              <a:solidFill>
                <a:srgbClr val="FFFFFF"/>
              </a:solidFill>
              <a:latin typeface="Work Sans" pitchFamily="2" charset="0"/>
            </a:endParaRPr>
          </a:p>
        </p:txBody>
      </p:sp>
      <p:sp>
        <p:nvSpPr>
          <p:cNvPr id="3" name="TextBox 2">
            <a:extLst>
              <a:ext uri="{FF2B5EF4-FFF2-40B4-BE49-F238E27FC236}">
                <a16:creationId xmlns:a16="http://schemas.microsoft.com/office/drawing/2014/main" id="{76BFF85E-364D-C236-1AED-BC0EF41FE13D}"/>
              </a:ext>
            </a:extLst>
          </p:cNvPr>
          <p:cNvSpPr txBox="1"/>
          <p:nvPr/>
        </p:nvSpPr>
        <p:spPr>
          <a:xfrm>
            <a:off x="430690" y="520719"/>
            <a:ext cx="4927922" cy="1815882"/>
          </a:xfrm>
          <a:prstGeom prst="rect">
            <a:avLst/>
          </a:prstGeom>
          <a:noFill/>
        </p:spPr>
        <p:txBody>
          <a:bodyPr wrap="square">
            <a:spAutoFit/>
          </a:bodyPr>
          <a:lstStyle/>
          <a:p>
            <a:pPr algn="ctr"/>
            <a:r>
              <a:rPr lang="en-US" sz="2800" b="1">
                <a:solidFill>
                  <a:schemeClr val="bg2"/>
                </a:solidFill>
                <a:latin typeface="Work Sans" pitchFamily="2" charset="0"/>
              </a:rPr>
              <a:t>Connect through what makes you the same, </a:t>
            </a:r>
          </a:p>
          <a:p>
            <a:pPr algn="ctr"/>
            <a:r>
              <a:rPr lang="en-US" sz="2800" b="1">
                <a:solidFill>
                  <a:schemeClr val="bg2"/>
                </a:solidFill>
                <a:latin typeface="Work Sans" pitchFamily="2" charset="0"/>
              </a:rPr>
              <a:t>contribute through what makes you different.</a:t>
            </a:r>
          </a:p>
        </p:txBody>
      </p:sp>
      <p:graphicFrame>
        <p:nvGraphicFramePr>
          <p:cNvPr id="13" name="Table 12">
            <a:extLst>
              <a:ext uri="{FF2B5EF4-FFF2-40B4-BE49-F238E27FC236}">
                <a16:creationId xmlns:a16="http://schemas.microsoft.com/office/drawing/2014/main" id="{F9A029DA-0F32-7BB0-F82D-4B248D28A5E8}"/>
              </a:ext>
            </a:extLst>
          </p:cNvPr>
          <p:cNvGraphicFramePr>
            <a:graphicFrameLocks noGrp="1"/>
          </p:cNvGraphicFramePr>
          <p:nvPr>
            <p:extLst>
              <p:ext uri="{D42A27DB-BD31-4B8C-83A1-F6EECF244321}">
                <p14:modId xmlns:p14="http://schemas.microsoft.com/office/powerpoint/2010/main" val="2955965310"/>
              </p:ext>
            </p:extLst>
          </p:nvPr>
        </p:nvGraphicFramePr>
        <p:xfrm>
          <a:off x="6273172" y="1839502"/>
          <a:ext cx="5394592" cy="1919923"/>
        </p:xfrm>
        <a:graphic>
          <a:graphicData uri="http://schemas.openxmlformats.org/drawingml/2006/table">
            <a:tbl>
              <a:tblPr firstRow="1" bandRow="1">
                <a:tableStyleId>{5C22544A-7EE6-4342-B048-85BDC9FD1C3A}</a:tableStyleId>
              </a:tblPr>
              <a:tblGrid>
                <a:gridCol w="2697296">
                  <a:extLst>
                    <a:ext uri="{9D8B030D-6E8A-4147-A177-3AD203B41FA5}">
                      <a16:colId xmlns:a16="http://schemas.microsoft.com/office/drawing/2014/main" val="3423664254"/>
                    </a:ext>
                  </a:extLst>
                </a:gridCol>
                <a:gridCol w="2697296">
                  <a:extLst>
                    <a:ext uri="{9D8B030D-6E8A-4147-A177-3AD203B41FA5}">
                      <a16:colId xmlns:a16="http://schemas.microsoft.com/office/drawing/2014/main" val="3029144819"/>
                    </a:ext>
                  </a:extLst>
                </a:gridCol>
              </a:tblGrid>
              <a:tr h="484569">
                <a:tc>
                  <a:txBody>
                    <a:bodyPr/>
                    <a:lstStyle/>
                    <a:p>
                      <a:pPr algn="ctr"/>
                      <a:r>
                        <a:rPr lang="en-US" sz="1800">
                          <a:solidFill>
                            <a:schemeClr val="tx1"/>
                          </a:solidFill>
                          <a:latin typeface="Work Sans"/>
                        </a:rPr>
                        <a:t>Lower Scores</a:t>
                      </a:r>
                    </a:p>
                    <a:p>
                      <a:pPr algn="ctr"/>
                      <a:r>
                        <a:rPr lang="en-US" sz="1800">
                          <a:solidFill>
                            <a:schemeClr val="tx1"/>
                          </a:solidFill>
                          <a:latin typeface="Work Sans"/>
                        </a:rPr>
                        <a:t>1-49%</a:t>
                      </a: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800">
                          <a:solidFill>
                            <a:schemeClr val="tx1"/>
                          </a:solidFill>
                          <a:latin typeface="Work Sans"/>
                        </a:rPr>
                        <a:t>Higher Scores</a:t>
                      </a:r>
                    </a:p>
                    <a:p>
                      <a:pPr lvl="0" algn="ctr">
                        <a:buNone/>
                      </a:pPr>
                      <a:r>
                        <a:rPr lang="en-US" sz="1800">
                          <a:solidFill>
                            <a:schemeClr val="tx1"/>
                          </a:solidFill>
                          <a:latin typeface="Work Sans"/>
                        </a:rPr>
                        <a:t>50-99%</a:t>
                      </a:r>
                      <a:endParaRPr lang="en-US" sz="2800">
                        <a:solidFill>
                          <a:schemeClr val="tx1"/>
                        </a:solidFill>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7487533"/>
                  </a:ext>
                </a:extLst>
              </a:tr>
              <a:tr h="545140">
                <a:tc>
                  <a:txBody>
                    <a:bodyPr/>
                    <a:lstStyle/>
                    <a:p>
                      <a:pPr algn="ctr" rtl="0" fontAlgn="base">
                        <a:lnSpc>
                          <a:spcPct val="150000"/>
                        </a:lnSpc>
                      </a:pPr>
                      <a:r>
                        <a:rPr lang="en-US" sz="1800" b="0" i="0">
                          <a:solidFill>
                            <a:schemeClr val="tx1"/>
                          </a:solidFill>
                          <a:effectLst/>
                          <a:latin typeface="Work Sans"/>
                        </a:rPr>
                        <a:t>You see the world more similarly</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800" b="0" i="0">
                          <a:solidFill>
                            <a:schemeClr val="tx1"/>
                          </a:solidFill>
                          <a:effectLst/>
                          <a:latin typeface="Work Sans"/>
                        </a:rPr>
                        <a:t>You see the world more differently</a:t>
                      </a:r>
                    </a:p>
                    <a:p>
                      <a:pPr marL="0" marR="0" lvl="0" indent="0" algn="ctr" defTabSz="914400" rtl="0" eaLnBrk="1" fontAlgn="auto" latinLnBrk="0" hangingPunct="1">
                        <a:lnSpc>
                          <a:spcPct val="150000"/>
                        </a:lnSpc>
                        <a:spcBef>
                          <a:spcPts val="0"/>
                        </a:spcBef>
                        <a:spcAft>
                          <a:spcPts val="0"/>
                        </a:spcAft>
                        <a:buClrTx/>
                        <a:buSzTx/>
                        <a:buFontTx/>
                        <a:buNone/>
                        <a:tabLst/>
                        <a:defRPr/>
                      </a:pPr>
                      <a:endParaRPr lang="en-US" sz="1800" b="0" i="0">
                        <a:solidFill>
                          <a:schemeClr val="tx1"/>
                        </a:solidFill>
                        <a:effectLst/>
                        <a:latin typeface="Work Sans"/>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5609170"/>
                  </a:ext>
                </a:extLst>
              </a:tr>
            </a:tbl>
          </a:graphicData>
        </a:graphic>
      </p:graphicFrame>
      <p:pic>
        <p:nvPicPr>
          <p:cNvPr id="15" name="Picture 14">
            <a:extLst>
              <a:ext uri="{FF2B5EF4-FFF2-40B4-BE49-F238E27FC236}">
                <a16:creationId xmlns:a16="http://schemas.microsoft.com/office/drawing/2014/main" id="{86E0980A-97A1-9D96-37FC-C0AA91C621A2}"/>
              </a:ext>
            </a:extLst>
          </p:cNvPr>
          <p:cNvPicPr>
            <a:picLocks noChangeAspect="1"/>
          </p:cNvPicPr>
          <p:nvPr/>
        </p:nvPicPr>
        <p:blipFill rotWithShape="1">
          <a:blip r:embed="rId4"/>
          <a:srcRect b="16550"/>
          <a:stretch/>
        </p:blipFill>
        <p:spPr>
          <a:xfrm>
            <a:off x="-591284" y="3429000"/>
            <a:ext cx="6901270" cy="3429000"/>
          </a:xfrm>
          <a:prstGeom prst="rect">
            <a:avLst/>
          </a:prstGeom>
        </p:spPr>
      </p:pic>
      <p:sp>
        <p:nvSpPr>
          <p:cNvPr id="2" name="TextBox 1">
            <a:extLst>
              <a:ext uri="{FF2B5EF4-FFF2-40B4-BE49-F238E27FC236}">
                <a16:creationId xmlns:a16="http://schemas.microsoft.com/office/drawing/2014/main" id="{BB7D8F1B-16C7-1343-398E-CBC6B1A5D34C}"/>
              </a:ext>
            </a:extLst>
          </p:cNvPr>
          <p:cNvSpPr txBox="1"/>
          <p:nvPr/>
        </p:nvSpPr>
        <p:spPr>
          <a:xfrm>
            <a:off x="7642652" y="4254084"/>
            <a:ext cx="4025112" cy="1384995"/>
          </a:xfrm>
          <a:prstGeom prst="rect">
            <a:avLst/>
          </a:prstGeom>
          <a:noFill/>
        </p:spPr>
        <p:txBody>
          <a:bodyPr wrap="square">
            <a:spAutoFit/>
          </a:bodyPr>
          <a:lstStyle/>
          <a:p>
            <a:pPr algn="r"/>
            <a:r>
              <a:rPr lang="en-US" sz="2800" b="1">
                <a:solidFill>
                  <a:schemeClr val="accent1"/>
                </a:solidFill>
                <a:latin typeface="Work Sans" pitchFamily="2" charset="0"/>
              </a:rPr>
              <a:t>How differently do you and </a:t>
            </a:r>
            <a:r>
              <a:rPr lang="en-US" sz="2800">
                <a:solidFill>
                  <a:schemeClr val="accent1"/>
                </a:solidFill>
                <a:latin typeface="Work Sans" pitchFamily="2" charset="0"/>
              </a:rPr>
              <a:t>_________ </a:t>
            </a:r>
            <a:r>
              <a:rPr lang="en-US" sz="2800" b="1">
                <a:solidFill>
                  <a:schemeClr val="accent1"/>
                </a:solidFill>
                <a:latin typeface="Work Sans" pitchFamily="2" charset="0"/>
              </a:rPr>
              <a:t>see the world?</a:t>
            </a:r>
          </a:p>
        </p:txBody>
      </p:sp>
      <p:sp>
        <p:nvSpPr>
          <p:cNvPr id="8" name="TextBox 7">
            <a:extLst>
              <a:ext uri="{FF2B5EF4-FFF2-40B4-BE49-F238E27FC236}">
                <a16:creationId xmlns:a16="http://schemas.microsoft.com/office/drawing/2014/main" id="{C35AE5E8-7992-CA54-3317-2D44F025DE77}"/>
              </a:ext>
            </a:extLst>
          </p:cNvPr>
          <p:cNvSpPr txBox="1"/>
          <p:nvPr/>
        </p:nvSpPr>
        <p:spPr>
          <a:xfrm>
            <a:off x="8022336" y="5973680"/>
            <a:ext cx="4169664" cy="369332"/>
          </a:xfrm>
          <a:prstGeom prst="rect">
            <a:avLst/>
          </a:prstGeom>
          <a:solidFill>
            <a:schemeClr val="accent4"/>
          </a:solidFill>
        </p:spPr>
        <p:txBody>
          <a:bodyPr wrap="square">
            <a:spAutoFit/>
          </a:bodyPr>
          <a:lstStyle/>
          <a:p>
            <a:r>
              <a:rPr lang="en-US" b="1">
                <a:latin typeface="Work Sans" pitchFamily="2" charset="0"/>
              </a:rPr>
              <a:t>Connections &gt; Compare &gt; </a:t>
            </a:r>
            <a:r>
              <a:rPr lang="en-US" b="1" err="1">
                <a:latin typeface="Work Sans" pitchFamily="2" charset="0"/>
              </a:rPr>
              <a:t>SuperQ</a:t>
            </a:r>
            <a:endParaRPr lang="en-US" b="1">
              <a:latin typeface="Work Sans" pitchFamily="2" charset="0"/>
            </a:endParaRPr>
          </a:p>
        </p:txBody>
      </p:sp>
    </p:spTree>
    <p:custDataLst>
      <p:tags r:id="rId1"/>
    </p:custDataLst>
    <p:extLst>
      <p:ext uri="{BB962C8B-B14F-4D97-AF65-F5344CB8AC3E}">
        <p14:creationId xmlns:p14="http://schemas.microsoft.com/office/powerpoint/2010/main" val="3429561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FBA21577-183D-092D-9E25-64DB7FDACBE4}"/>
              </a:ext>
            </a:extLst>
          </p:cNvPr>
          <p:cNvSpPr/>
          <p:nvPr/>
        </p:nvSpPr>
        <p:spPr>
          <a:xfrm flipH="1">
            <a:off x="0" y="0"/>
            <a:ext cx="12192000" cy="6858000"/>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29FAC5AF-21A5-4C89-B5F8-CBB187E03C34}"/>
              </a:ext>
            </a:extLst>
          </p:cNvPr>
          <p:cNvSpPr txBox="1">
            <a:spLocks/>
          </p:cNvSpPr>
          <p:nvPr/>
        </p:nvSpPr>
        <p:spPr>
          <a:xfrm>
            <a:off x="1809318" y="2601206"/>
            <a:ext cx="3654958" cy="1425389"/>
          </a:xfrm>
          <a:prstGeom prst="rect">
            <a:avLst/>
          </a:prstGeom>
        </p:spPr>
        <p:txBody>
          <a:bodyPr vert="horz" lIns="100584" tIns="50292" rIns="100584" bIns="50292" rtlCol="0" anchor="t">
            <a:noAutofit/>
          </a:bodyPr>
          <a:lstStyle>
            <a:lvl1pPr algn="ctr" defTabSz="914400" rtl="0" eaLnBrk="1" latinLnBrk="0" hangingPunct="1">
              <a:spcBef>
                <a:spcPct val="0"/>
              </a:spcBef>
              <a:buNone/>
              <a:defRPr sz="4400" kern="1200">
                <a:solidFill>
                  <a:schemeClr val="tx1"/>
                </a:solidFill>
                <a:latin typeface="Roboto" pitchFamily="2" charset="0"/>
                <a:ea typeface="+mj-ea"/>
                <a:cs typeface="+mj-cs"/>
              </a:defRPr>
            </a:lvl1pPr>
          </a:lstStyle>
          <a:p>
            <a:pPr algn="l">
              <a:lnSpc>
                <a:spcPct val="150000"/>
              </a:lnSpc>
            </a:pPr>
            <a:r>
              <a:rPr lang="en-US" sz="1800" b="1">
                <a:solidFill>
                  <a:schemeClr val="bg1"/>
                </a:solidFill>
                <a:latin typeface="Work Sans" pitchFamily="2" charset="0"/>
                <a:ea typeface="Roboto" pitchFamily="2" charset="0"/>
              </a:rPr>
              <a:t>USUAL BEHAVIOR</a:t>
            </a:r>
            <a:endParaRPr lang="en-US" sz="1800">
              <a:solidFill>
                <a:schemeClr val="bg1"/>
              </a:solidFill>
              <a:latin typeface="Work Sans" pitchFamily="2" charset="0"/>
              <a:ea typeface="Roboto" pitchFamily="2" charset="0"/>
            </a:endParaRPr>
          </a:p>
          <a:p>
            <a:pPr algn="l">
              <a:lnSpc>
                <a:spcPct val="150000"/>
              </a:lnSpc>
            </a:pPr>
            <a:r>
              <a:rPr lang="en-US" sz="1800">
                <a:solidFill>
                  <a:schemeClr val="bg1"/>
                </a:solidFill>
                <a:latin typeface="Work Sans" pitchFamily="2" charset="0"/>
                <a:ea typeface="Roboto" pitchFamily="2" charset="0"/>
              </a:rPr>
              <a:t>Your productive, strengths-based behavior.</a:t>
            </a:r>
          </a:p>
        </p:txBody>
      </p:sp>
      <p:sp>
        <p:nvSpPr>
          <p:cNvPr id="12" name="Title 1">
            <a:extLst>
              <a:ext uri="{FF2B5EF4-FFF2-40B4-BE49-F238E27FC236}">
                <a16:creationId xmlns:a16="http://schemas.microsoft.com/office/drawing/2014/main" id="{EAC4574E-4A01-4F0D-AF07-5629BBE04521}"/>
              </a:ext>
            </a:extLst>
          </p:cNvPr>
          <p:cNvSpPr txBox="1">
            <a:spLocks/>
          </p:cNvSpPr>
          <p:nvPr/>
        </p:nvSpPr>
        <p:spPr>
          <a:xfrm>
            <a:off x="7739190" y="3423741"/>
            <a:ext cx="4146139" cy="1425389"/>
          </a:xfrm>
          <a:prstGeom prst="rect">
            <a:avLst/>
          </a:prstGeom>
        </p:spPr>
        <p:txBody>
          <a:bodyPr vert="horz" lIns="100584" tIns="50292" rIns="100584" bIns="50292" rtlCol="0" anchor="t">
            <a:noAutofit/>
          </a:bodyPr>
          <a:lstStyle>
            <a:lvl1pPr algn="ctr" defTabSz="914400" rtl="0" eaLnBrk="1" latinLnBrk="0" hangingPunct="1">
              <a:spcBef>
                <a:spcPct val="0"/>
              </a:spcBef>
              <a:buNone/>
              <a:defRPr sz="4400" kern="1200">
                <a:solidFill>
                  <a:schemeClr val="tx1"/>
                </a:solidFill>
                <a:latin typeface="Roboto" pitchFamily="2" charset="0"/>
                <a:ea typeface="+mj-ea"/>
                <a:cs typeface="+mj-cs"/>
              </a:defRPr>
            </a:lvl1pPr>
          </a:lstStyle>
          <a:p>
            <a:pPr algn="l">
              <a:lnSpc>
                <a:spcPct val="150000"/>
              </a:lnSpc>
            </a:pPr>
            <a:r>
              <a:rPr lang="en-US" sz="1800" b="1">
                <a:solidFill>
                  <a:schemeClr val="bg1"/>
                </a:solidFill>
                <a:latin typeface="Work Sans" pitchFamily="2" charset="0"/>
                <a:ea typeface="Roboto" pitchFamily="2" charset="0"/>
              </a:rPr>
              <a:t>NEEDS</a:t>
            </a:r>
            <a:endParaRPr lang="en-US" sz="1800">
              <a:solidFill>
                <a:schemeClr val="bg1"/>
              </a:solidFill>
              <a:latin typeface="Work Sans" pitchFamily="2" charset="0"/>
              <a:ea typeface="Roboto" pitchFamily="2" charset="0"/>
            </a:endParaRPr>
          </a:p>
          <a:p>
            <a:pPr algn="l">
              <a:lnSpc>
                <a:spcPct val="150000"/>
              </a:lnSpc>
            </a:pPr>
            <a:r>
              <a:rPr lang="en-US" sz="1800">
                <a:solidFill>
                  <a:schemeClr val="bg1"/>
                </a:solidFill>
                <a:latin typeface="Work Sans" pitchFamily="2" charset="0"/>
                <a:ea typeface="Roboto" pitchFamily="2" charset="0"/>
              </a:rPr>
              <a:t>Your expectations of other people and a typical environment.</a:t>
            </a:r>
          </a:p>
        </p:txBody>
      </p:sp>
      <p:sp>
        <p:nvSpPr>
          <p:cNvPr id="15" name="Rectangle 14">
            <a:extLst>
              <a:ext uri="{FF2B5EF4-FFF2-40B4-BE49-F238E27FC236}">
                <a16:creationId xmlns:a16="http://schemas.microsoft.com/office/drawing/2014/main" id="{DF32B969-DFB3-4A94-A8F1-9CAF0255AFB9}"/>
              </a:ext>
            </a:extLst>
          </p:cNvPr>
          <p:cNvSpPr/>
          <p:nvPr/>
        </p:nvSpPr>
        <p:spPr>
          <a:xfrm rot="2641853">
            <a:off x="955762" y="2884290"/>
            <a:ext cx="567919" cy="5679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207"/>
          </a:p>
        </p:txBody>
      </p:sp>
      <p:sp>
        <p:nvSpPr>
          <p:cNvPr id="10" name="Oval 9">
            <a:extLst>
              <a:ext uri="{FF2B5EF4-FFF2-40B4-BE49-F238E27FC236}">
                <a16:creationId xmlns:a16="http://schemas.microsoft.com/office/drawing/2014/main" id="{1FF4FD1C-9DEE-4BB1-BF95-6F948413B144}"/>
              </a:ext>
            </a:extLst>
          </p:cNvPr>
          <p:cNvSpPr/>
          <p:nvPr/>
        </p:nvSpPr>
        <p:spPr>
          <a:xfrm>
            <a:off x="6727726" y="3596873"/>
            <a:ext cx="759476" cy="759476"/>
          </a:xfrm>
          <a:prstGeom prst="ellipse">
            <a:avLst/>
          </a:prstGeom>
          <a:solidFill>
            <a:srgbClr val="F7F7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3" name="Title 2">
            <a:extLst>
              <a:ext uri="{FF2B5EF4-FFF2-40B4-BE49-F238E27FC236}">
                <a16:creationId xmlns:a16="http://schemas.microsoft.com/office/drawing/2014/main" id="{EEFA1637-9AC7-CA74-1B3C-6D52A9468C92}"/>
              </a:ext>
            </a:extLst>
          </p:cNvPr>
          <p:cNvSpPr>
            <a:spLocks noGrp="1"/>
          </p:cNvSpPr>
          <p:nvPr>
            <p:ph type="title"/>
          </p:nvPr>
        </p:nvSpPr>
        <p:spPr>
          <a:xfrm>
            <a:off x="838200" y="365125"/>
            <a:ext cx="8305800" cy="1325563"/>
          </a:xfrm>
        </p:spPr>
        <p:txBody>
          <a:bodyPr/>
          <a:lstStyle/>
          <a:p>
            <a:r>
              <a:rPr lang="en-US">
                <a:latin typeface="Work Sans" pitchFamily="2" charset="0"/>
              </a:rPr>
              <a:t>Exploring Your Perceptions</a:t>
            </a:r>
          </a:p>
        </p:txBody>
      </p:sp>
      <p:sp>
        <p:nvSpPr>
          <p:cNvPr id="4" name="Title 1">
            <a:extLst>
              <a:ext uri="{FF2B5EF4-FFF2-40B4-BE49-F238E27FC236}">
                <a16:creationId xmlns:a16="http://schemas.microsoft.com/office/drawing/2014/main" id="{7F33E3AB-AF59-791F-337E-811EA61331FE}"/>
              </a:ext>
            </a:extLst>
          </p:cNvPr>
          <p:cNvSpPr txBox="1">
            <a:spLocks/>
          </p:cNvSpPr>
          <p:nvPr/>
        </p:nvSpPr>
        <p:spPr>
          <a:xfrm>
            <a:off x="4878591" y="4938714"/>
            <a:ext cx="4146139" cy="1425389"/>
          </a:xfrm>
          <a:prstGeom prst="rect">
            <a:avLst/>
          </a:prstGeom>
        </p:spPr>
        <p:txBody>
          <a:bodyPr vert="horz" lIns="100584" tIns="50292" rIns="100584" bIns="50292" rtlCol="0" anchor="t">
            <a:noAutofit/>
          </a:bodyPr>
          <a:lstStyle>
            <a:lvl1pPr algn="ctr" defTabSz="914400" rtl="0" eaLnBrk="1" latinLnBrk="0" hangingPunct="1">
              <a:spcBef>
                <a:spcPct val="0"/>
              </a:spcBef>
              <a:buNone/>
              <a:defRPr sz="4400" kern="1200">
                <a:solidFill>
                  <a:schemeClr val="tx1"/>
                </a:solidFill>
                <a:latin typeface="Roboto" pitchFamily="2" charset="0"/>
                <a:ea typeface="+mj-ea"/>
                <a:cs typeface="+mj-cs"/>
              </a:defRPr>
            </a:lvl1pPr>
          </a:lstStyle>
          <a:p>
            <a:pPr algn="l">
              <a:lnSpc>
                <a:spcPct val="150000"/>
              </a:lnSpc>
            </a:pPr>
            <a:r>
              <a:rPr lang="en-US" sz="1800" b="1">
                <a:solidFill>
                  <a:schemeClr val="bg1"/>
                </a:solidFill>
                <a:latin typeface="Work Sans" pitchFamily="2" charset="0"/>
                <a:ea typeface="Roboto" pitchFamily="2" charset="0"/>
              </a:rPr>
              <a:t>INTERESTS</a:t>
            </a:r>
            <a:endParaRPr lang="en-US" sz="1800">
              <a:solidFill>
                <a:schemeClr val="bg1"/>
              </a:solidFill>
              <a:latin typeface="Work Sans" pitchFamily="2" charset="0"/>
              <a:ea typeface="Roboto" pitchFamily="2" charset="0"/>
            </a:endParaRPr>
          </a:p>
          <a:p>
            <a:pPr algn="l">
              <a:lnSpc>
                <a:spcPct val="150000"/>
              </a:lnSpc>
            </a:pPr>
            <a:r>
              <a:rPr lang="en-US" sz="1800">
                <a:solidFill>
                  <a:schemeClr val="bg1"/>
                </a:solidFill>
                <a:latin typeface="Work Sans" pitchFamily="2" charset="0"/>
                <a:ea typeface="Roboto" pitchFamily="2" charset="0"/>
              </a:rPr>
              <a:t>Your motivations and the type of work you find most energizing.</a:t>
            </a:r>
          </a:p>
        </p:txBody>
      </p:sp>
      <p:sp>
        <p:nvSpPr>
          <p:cNvPr id="8" name="Freeform: Shape 2">
            <a:extLst>
              <a:ext uri="{FF2B5EF4-FFF2-40B4-BE49-F238E27FC236}">
                <a16:creationId xmlns:a16="http://schemas.microsoft.com/office/drawing/2014/main" id="{DA4296F3-C907-EF41-D204-3CC5A2EB2B68}"/>
              </a:ext>
            </a:extLst>
          </p:cNvPr>
          <p:cNvSpPr/>
          <p:nvPr/>
        </p:nvSpPr>
        <p:spPr>
          <a:xfrm>
            <a:off x="3881413" y="5127513"/>
            <a:ext cx="730904" cy="708531"/>
          </a:xfrm>
          <a:custGeom>
            <a:avLst/>
            <a:gdLst>
              <a:gd name="connsiteX0" fmla="*/ 1791043 w 2126460"/>
              <a:gd name="connsiteY0" fmla="*/ 200254 h 2061369"/>
              <a:gd name="connsiteX1" fmla="*/ 1221964 w 2126460"/>
              <a:gd name="connsiteY1" fmla="*/ 936498 h 2061369"/>
              <a:gd name="connsiteX2" fmla="*/ 1221964 w 2126460"/>
              <a:gd name="connsiteY2" fmla="*/ 948252 h 2061369"/>
              <a:gd name="connsiteX3" fmla="*/ 2126461 w 2126460"/>
              <a:gd name="connsiteY3" fmla="*/ 830463 h 2061369"/>
              <a:gd name="connsiteX4" fmla="*/ 2126461 w 2126460"/>
              <a:gd name="connsiteY4" fmla="*/ 1230971 h 2061369"/>
              <a:gd name="connsiteX5" fmla="*/ 1221964 w 2126460"/>
              <a:gd name="connsiteY5" fmla="*/ 1124935 h 2061369"/>
              <a:gd name="connsiteX6" fmla="*/ 1221964 w 2126460"/>
              <a:gd name="connsiteY6" fmla="*/ 1136688 h 2061369"/>
              <a:gd name="connsiteX7" fmla="*/ 1797048 w 2126460"/>
              <a:gd name="connsiteY7" fmla="*/ 1843486 h 2061369"/>
              <a:gd name="connsiteX8" fmla="*/ 1419663 w 2126460"/>
              <a:gd name="connsiteY8" fmla="*/ 2055493 h 2061369"/>
              <a:gd name="connsiteX9" fmla="*/ 1060228 w 2126460"/>
              <a:gd name="connsiteY9" fmla="*/ 1230907 h 2061369"/>
              <a:gd name="connsiteX10" fmla="*/ 1048219 w 2126460"/>
              <a:gd name="connsiteY10" fmla="*/ 1230907 h 2061369"/>
              <a:gd name="connsiteX11" fmla="*/ 658890 w 2126460"/>
              <a:gd name="connsiteY11" fmla="*/ 2061370 h 2061369"/>
              <a:gd name="connsiteX12" fmla="*/ 317468 w 2126460"/>
              <a:gd name="connsiteY12" fmla="*/ 1849426 h 2061369"/>
              <a:gd name="connsiteX13" fmla="*/ 886547 w 2126460"/>
              <a:gd name="connsiteY13" fmla="*/ 1130876 h 2061369"/>
              <a:gd name="connsiteX14" fmla="*/ 886547 w 2126460"/>
              <a:gd name="connsiteY14" fmla="*/ 1119122 h 2061369"/>
              <a:gd name="connsiteX15" fmla="*/ 0 w 2126460"/>
              <a:gd name="connsiteY15" fmla="*/ 1230971 h 2061369"/>
              <a:gd name="connsiteX16" fmla="*/ 0 w 2126460"/>
              <a:gd name="connsiteY16" fmla="*/ 830463 h 2061369"/>
              <a:gd name="connsiteX17" fmla="*/ 880543 w 2126460"/>
              <a:gd name="connsiteY17" fmla="*/ 942375 h 2061369"/>
              <a:gd name="connsiteX18" fmla="*/ 880543 w 2126460"/>
              <a:gd name="connsiteY18" fmla="*/ 930622 h 2061369"/>
              <a:gd name="connsiteX19" fmla="*/ 317468 w 2126460"/>
              <a:gd name="connsiteY19" fmla="*/ 212007 h 2061369"/>
              <a:gd name="connsiteX20" fmla="*/ 682844 w 2126460"/>
              <a:gd name="connsiteY20" fmla="*/ 5877 h 2061369"/>
              <a:gd name="connsiteX21" fmla="*/ 1054224 w 2126460"/>
              <a:gd name="connsiteY21" fmla="*/ 824586 h 2061369"/>
              <a:gd name="connsiteX22" fmla="*/ 1066233 w 2126460"/>
              <a:gd name="connsiteY22" fmla="*/ 824586 h 2061369"/>
              <a:gd name="connsiteX23" fmla="*/ 1431672 w 2126460"/>
              <a:gd name="connsiteY23" fmla="*/ 0 h 2061369"/>
              <a:gd name="connsiteX24" fmla="*/ 1791043 w 2126460"/>
              <a:gd name="connsiteY24" fmla="*/ 200254 h 2061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26460" h="2061369">
                <a:moveTo>
                  <a:pt x="1791043" y="200254"/>
                </a:moveTo>
                <a:lnTo>
                  <a:pt x="1221964" y="936498"/>
                </a:lnTo>
                <a:lnTo>
                  <a:pt x="1221964" y="948252"/>
                </a:lnTo>
                <a:lnTo>
                  <a:pt x="2126461" y="830463"/>
                </a:lnTo>
                <a:lnTo>
                  <a:pt x="2126461" y="1230971"/>
                </a:lnTo>
                <a:lnTo>
                  <a:pt x="1221964" y="1124935"/>
                </a:lnTo>
                <a:lnTo>
                  <a:pt x="1221964" y="1136688"/>
                </a:lnTo>
                <a:lnTo>
                  <a:pt x="1797048" y="1843486"/>
                </a:lnTo>
                <a:lnTo>
                  <a:pt x="1419663" y="2055493"/>
                </a:lnTo>
                <a:lnTo>
                  <a:pt x="1060228" y="1230907"/>
                </a:lnTo>
                <a:lnTo>
                  <a:pt x="1048219" y="1230907"/>
                </a:lnTo>
                <a:lnTo>
                  <a:pt x="658890" y="2061370"/>
                </a:lnTo>
                <a:lnTo>
                  <a:pt x="317468" y="1849426"/>
                </a:lnTo>
                <a:lnTo>
                  <a:pt x="886547" y="1130876"/>
                </a:lnTo>
                <a:lnTo>
                  <a:pt x="886547" y="1119122"/>
                </a:lnTo>
                <a:lnTo>
                  <a:pt x="0" y="1230971"/>
                </a:lnTo>
                <a:lnTo>
                  <a:pt x="0" y="830463"/>
                </a:lnTo>
                <a:lnTo>
                  <a:pt x="880543" y="942375"/>
                </a:lnTo>
                <a:lnTo>
                  <a:pt x="880543" y="930622"/>
                </a:lnTo>
                <a:lnTo>
                  <a:pt x="317468" y="212007"/>
                </a:lnTo>
                <a:lnTo>
                  <a:pt x="682844" y="5877"/>
                </a:lnTo>
                <a:lnTo>
                  <a:pt x="1054224" y="824586"/>
                </a:lnTo>
                <a:lnTo>
                  <a:pt x="1066233" y="824586"/>
                </a:lnTo>
                <a:lnTo>
                  <a:pt x="1431672" y="0"/>
                </a:lnTo>
                <a:lnTo>
                  <a:pt x="1791043" y="200254"/>
                </a:lnTo>
                <a:close/>
              </a:path>
            </a:pathLst>
          </a:custGeom>
          <a:solidFill>
            <a:schemeClr val="tx1"/>
          </a:solidFill>
          <a:ln w="19050" cap="flat">
            <a:solidFill>
              <a:schemeClr val="tx1"/>
            </a:solidFill>
            <a:prstDash val="solid"/>
            <a:miter/>
          </a:ln>
        </p:spPr>
        <p:txBody>
          <a:bodyPr rtlCol="0" anchor="ctr"/>
          <a:lstStyle/>
          <a:p>
            <a:endParaRPr lang="en-ID"/>
          </a:p>
        </p:txBody>
      </p:sp>
      <p:sp>
        <p:nvSpPr>
          <p:cNvPr id="6" name="TextBox 5">
            <a:extLst>
              <a:ext uri="{FF2B5EF4-FFF2-40B4-BE49-F238E27FC236}">
                <a16:creationId xmlns:a16="http://schemas.microsoft.com/office/drawing/2014/main" id="{B6713AA5-CA30-30DF-323D-36DE939FE6DF}"/>
              </a:ext>
            </a:extLst>
          </p:cNvPr>
          <p:cNvSpPr txBox="1"/>
          <p:nvPr/>
        </p:nvSpPr>
        <p:spPr>
          <a:xfrm>
            <a:off x="838199" y="1319755"/>
            <a:ext cx="6149340" cy="369332"/>
          </a:xfrm>
          <a:prstGeom prst="rect">
            <a:avLst/>
          </a:prstGeom>
          <a:noFill/>
        </p:spPr>
        <p:txBody>
          <a:bodyPr wrap="square">
            <a:spAutoFit/>
          </a:bodyPr>
          <a:lstStyle/>
          <a:p>
            <a:r>
              <a:rPr lang="en-US">
                <a:solidFill>
                  <a:schemeClr val="bg1"/>
                </a:solidFill>
                <a:latin typeface="Work Sans" pitchFamily="2" charset="0"/>
              </a:rPr>
              <a:t>There are many layers to who you are. </a:t>
            </a:r>
          </a:p>
        </p:txBody>
      </p:sp>
    </p:spTree>
    <p:custDataLst>
      <p:tags r:id="rId1"/>
    </p:custDataLst>
    <p:extLst>
      <p:ext uri="{BB962C8B-B14F-4D97-AF65-F5344CB8AC3E}">
        <p14:creationId xmlns:p14="http://schemas.microsoft.com/office/powerpoint/2010/main" val="3405628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F7F3"/>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3F22D62-1EC3-A54C-1112-5BE69AD70FE9}"/>
              </a:ext>
            </a:extLst>
          </p:cNvPr>
          <p:cNvSpPr>
            <a:spLocks noGrp="1"/>
          </p:cNvSpPr>
          <p:nvPr>
            <p:ph type="title"/>
          </p:nvPr>
        </p:nvSpPr>
        <p:spPr/>
        <p:txBody>
          <a:bodyPr/>
          <a:lstStyle/>
          <a:p>
            <a:r>
              <a:rPr lang="en-US">
                <a:latin typeface="Work Sans" pitchFamily="2" charset="0"/>
              </a:rPr>
              <a:t>The Birkman Map</a:t>
            </a:r>
          </a:p>
        </p:txBody>
      </p:sp>
      <p:sp>
        <p:nvSpPr>
          <p:cNvPr id="16" name="TextBox 15"/>
          <p:cNvSpPr txBox="1"/>
          <p:nvPr/>
        </p:nvSpPr>
        <p:spPr>
          <a:xfrm>
            <a:off x="838200" y="1397301"/>
            <a:ext cx="10515600" cy="400110"/>
          </a:xfrm>
          <a:prstGeom prst="rect">
            <a:avLst/>
          </a:prstGeom>
          <a:noFill/>
        </p:spPr>
        <p:txBody>
          <a:bodyPr wrap="square" rtlCol="0">
            <a:spAutoFit/>
          </a:bodyPr>
          <a:lstStyle/>
          <a:p>
            <a:r>
              <a:rPr lang="en-US" sz="2000">
                <a:solidFill>
                  <a:schemeClr val="bg1"/>
                </a:solidFill>
                <a:latin typeface="Work Sans" pitchFamily="2" charset="0"/>
                <a:ea typeface="Roboto Black" pitchFamily="2" charset="0"/>
              </a:rPr>
              <a:t>The Birkman Map is a visual tool for navigating social dynamics in the workplace.</a:t>
            </a:r>
          </a:p>
        </p:txBody>
      </p:sp>
      <p:pic>
        <p:nvPicPr>
          <p:cNvPr id="2" name="Picture 1">
            <a:extLst>
              <a:ext uri="{FF2B5EF4-FFF2-40B4-BE49-F238E27FC236}">
                <a16:creationId xmlns:a16="http://schemas.microsoft.com/office/drawing/2014/main" id="{A4B91E04-F868-9AF6-41D2-E7D165F8419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56590" y="2393532"/>
            <a:ext cx="3815008" cy="3821564"/>
          </a:xfrm>
          <a:prstGeom prst="rect">
            <a:avLst/>
          </a:prstGeom>
        </p:spPr>
      </p:pic>
      <p:sp>
        <p:nvSpPr>
          <p:cNvPr id="3" name="TextBox 2">
            <a:extLst>
              <a:ext uri="{FF2B5EF4-FFF2-40B4-BE49-F238E27FC236}">
                <a16:creationId xmlns:a16="http://schemas.microsoft.com/office/drawing/2014/main" id="{1B5B0226-D3D6-8079-9503-3E174B239B4D}"/>
              </a:ext>
            </a:extLst>
          </p:cNvPr>
          <p:cNvSpPr txBox="1"/>
          <p:nvPr/>
        </p:nvSpPr>
        <p:spPr>
          <a:xfrm>
            <a:off x="5211000" y="2042580"/>
            <a:ext cx="1836906" cy="338554"/>
          </a:xfrm>
          <a:prstGeom prst="rect">
            <a:avLst/>
          </a:prstGeom>
          <a:noFill/>
        </p:spPr>
        <p:txBody>
          <a:bodyPr wrap="square" rtlCol="0">
            <a:spAutoFit/>
          </a:bodyPr>
          <a:lstStyle/>
          <a:p>
            <a:pPr algn="ctr"/>
            <a:r>
              <a:rPr lang="en-US" sz="1600" b="1">
                <a:solidFill>
                  <a:schemeClr val="bg1"/>
                </a:solidFill>
                <a:latin typeface="Work Sans" pitchFamily="2" charset="0"/>
                <a:ea typeface="Roboto Black" pitchFamily="2" charset="0"/>
              </a:rPr>
              <a:t>EXTROVERT</a:t>
            </a:r>
          </a:p>
        </p:txBody>
      </p:sp>
      <p:sp>
        <p:nvSpPr>
          <p:cNvPr id="4" name="TextBox 3">
            <a:extLst>
              <a:ext uri="{FF2B5EF4-FFF2-40B4-BE49-F238E27FC236}">
                <a16:creationId xmlns:a16="http://schemas.microsoft.com/office/drawing/2014/main" id="{895E3399-D86E-3A12-DB16-D7901DD6FFD9}"/>
              </a:ext>
            </a:extLst>
          </p:cNvPr>
          <p:cNvSpPr txBox="1"/>
          <p:nvPr/>
        </p:nvSpPr>
        <p:spPr>
          <a:xfrm>
            <a:off x="5177547" y="6210542"/>
            <a:ext cx="1836906" cy="338554"/>
          </a:xfrm>
          <a:prstGeom prst="rect">
            <a:avLst/>
          </a:prstGeom>
          <a:noFill/>
        </p:spPr>
        <p:txBody>
          <a:bodyPr wrap="square" rtlCol="0">
            <a:spAutoFit/>
          </a:bodyPr>
          <a:lstStyle/>
          <a:p>
            <a:pPr algn="ctr"/>
            <a:r>
              <a:rPr lang="en-US" sz="1600" b="1">
                <a:solidFill>
                  <a:schemeClr val="bg1"/>
                </a:solidFill>
                <a:latin typeface="Work Sans" pitchFamily="2" charset="0"/>
                <a:ea typeface="Roboto Black" pitchFamily="2" charset="0"/>
              </a:rPr>
              <a:t>INTROVERT</a:t>
            </a:r>
          </a:p>
        </p:txBody>
      </p:sp>
      <p:sp>
        <p:nvSpPr>
          <p:cNvPr id="5" name="TextBox 4">
            <a:extLst>
              <a:ext uri="{FF2B5EF4-FFF2-40B4-BE49-F238E27FC236}">
                <a16:creationId xmlns:a16="http://schemas.microsoft.com/office/drawing/2014/main" id="{15EC7BF1-C3E2-5DED-5E6B-2FE8F9DC610D}"/>
              </a:ext>
            </a:extLst>
          </p:cNvPr>
          <p:cNvSpPr txBox="1"/>
          <p:nvPr/>
        </p:nvSpPr>
        <p:spPr>
          <a:xfrm rot="16200000">
            <a:off x="2830111" y="4135036"/>
            <a:ext cx="2452849" cy="338554"/>
          </a:xfrm>
          <a:prstGeom prst="rect">
            <a:avLst/>
          </a:prstGeom>
          <a:noFill/>
        </p:spPr>
        <p:txBody>
          <a:bodyPr wrap="square" rtlCol="0">
            <a:spAutoFit/>
          </a:bodyPr>
          <a:lstStyle/>
          <a:p>
            <a:pPr algn="ctr"/>
            <a:r>
              <a:rPr lang="en-US" sz="1600" b="1">
                <a:solidFill>
                  <a:schemeClr val="bg1"/>
                </a:solidFill>
                <a:latin typeface="Work Sans" pitchFamily="2" charset="0"/>
                <a:ea typeface="Roboto Black" pitchFamily="2" charset="0"/>
              </a:rPr>
              <a:t>TASK-ORIENTED</a:t>
            </a:r>
          </a:p>
        </p:txBody>
      </p:sp>
      <p:sp>
        <p:nvSpPr>
          <p:cNvPr id="6" name="TextBox 5">
            <a:extLst>
              <a:ext uri="{FF2B5EF4-FFF2-40B4-BE49-F238E27FC236}">
                <a16:creationId xmlns:a16="http://schemas.microsoft.com/office/drawing/2014/main" id="{6043D1F8-96CA-2B0C-2E46-A870249DBBE3}"/>
              </a:ext>
            </a:extLst>
          </p:cNvPr>
          <p:cNvSpPr txBox="1"/>
          <p:nvPr/>
        </p:nvSpPr>
        <p:spPr>
          <a:xfrm rot="5400000">
            <a:off x="6949262" y="4135036"/>
            <a:ext cx="2644781" cy="338554"/>
          </a:xfrm>
          <a:prstGeom prst="rect">
            <a:avLst/>
          </a:prstGeom>
          <a:noFill/>
        </p:spPr>
        <p:txBody>
          <a:bodyPr wrap="square" rtlCol="0">
            <a:spAutoFit/>
          </a:bodyPr>
          <a:lstStyle/>
          <a:p>
            <a:pPr algn="ctr"/>
            <a:r>
              <a:rPr lang="en-US" sz="1600" b="1">
                <a:solidFill>
                  <a:schemeClr val="bg1"/>
                </a:solidFill>
                <a:latin typeface="Work Sans" pitchFamily="2" charset="0"/>
                <a:ea typeface="Roboto Black" pitchFamily="2" charset="0"/>
              </a:rPr>
              <a:t>PEOPLE-ORIENTED</a:t>
            </a:r>
          </a:p>
        </p:txBody>
      </p:sp>
    </p:spTree>
    <p:custDataLst>
      <p:tags r:id="rId1"/>
    </p:custDataLst>
    <p:extLst>
      <p:ext uri="{BB962C8B-B14F-4D97-AF65-F5344CB8AC3E}">
        <p14:creationId xmlns:p14="http://schemas.microsoft.com/office/powerpoint/2010/main" val="2546119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7F7F3"/>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3F22D62-1EC3-A54C-1112-5BE69AD70FE9}"/>
              </a:ext>
            </a:extLst>
          </p:cNvPr>
          <p:cNvSpPr>
            <a:spLocks noGrp="1"/>
          </p:cNvSpPr>
          <p:nvPr>
            <p:ph type="title"/>
          </p:nvPr>
        </p:nvSpPr>
        <p:spPr>
          <a:xfrm>
            <a:off x="838200" y="365125"/>
            <a:ext cx="8775700" cy="1325563"/>
          </a:xfrm>
        </p:spPr>
        <p:txBody>
          <a:bodyPr/>
          <a:lstStyle/>
          <a:p>
            <a:r>
              <a:rPr lang="en-US">
                <a:latin typeface="Work Sans" pitchFamily="2" charset="0"/>
              </a:rPr>
              <a:t>Usual Behavior</a:t>
            </a:r>
          </a:p>
        </p:txBody>
      </p:sp>
      <p:sp>
        <p:nvSpPr>
          <p:cNvPr id="16" name="TextBox 15"/>
          <p:cNvSpPr txBox="1"/>
          <p:nvPr/>
        </p:nvSpPr>
        <p:spPr>
          <a:xfrm>
            <a:off x="838200" y="1380724"/>
            <a:ext cx="10274300" cy="400110"/>
          </a:xfrm>
          <a:prstGeom prst="rect">
            <a:avLst/>
          </a:prstGeom>
          <a:noFill/>
        </p:spPr>
        <p:txBody>
          <a:bodyPr wrap="square" rtlCol="0">
            <a:spAutoFit/>
          </a:bodyPr>
          <a:lstStyle/>
          <a:p>
            <a:r>
              <a:rPr lang="en-US" sz="2000">
                <a:solidFill>
                  <a:schemeClr val="bg1"/>
                </a:solidFill>
                <a:latin typeface="Work Sans" pitchFamily="2" charset="0"/>
                <a:ea typeface="Roboto Black" pitchFamily="2" charset="0"/>
              </a:rPr>
              <a:t>The Diamond represents your effective style in working and dealing with others.</a:t>
            </a:r>
          </a:p>
        </p:txBody>
      </p:sp>
      <p:grpSp>
        <p:nvGrpSpPr>
          <p:cNvPr id="34" name="Group 33"/>
          <p:cNvGrpSpPr/>
          <p:nvPr/>
        </p:nvGrpSpPr>
        <p:grpSpPr>
          <a:xfrm>
            <a:off x="7376437" y="2339532"/>
            <a:ext cx="2651205" cy="1111837"/>
            <a:chOff x="5851805" y="2206566"/>
            <a:chExt cx="2651205" cy="1111837"/>
          </a:xfrm>
        </p:grpSpPr>
        <p:sp>
          <p:nvSpPr>
            <p:cNvPr id="4" name="Rectangle 3"/>
            <p:cNvSpPr/>
            <p:nvPr/>
          </p:nvSpPr>
          <p:spPr>
            <a:xfrm>
              <a:off x="5851805" y="2672072"/>
              <a:ext cx="2651205" cy="646331"/>
            </a:xfrm>
            <a:prstGeom prst="rect">
              <a:avLst/>
            </a:prstGeom>
          </p:spPr>
          <p:txBody>
            <a:bodyPr wrap="square">
              <a:spAutoFit/>
            </a:bodyPr>
            <a:lstStyle/>
            <a:p>
              <a:pPr algn="ctr"/>
              <a:r>
                <a:rPr lang="en-US" sz="1800" b="1">
                  <a:solidFill>
                    <a:srgbClr val="3C4647"/>
                  </a:solidFill>
                  <a:latin typeface="Work Sans" pitchFamily="2" charset="0"/>
                </a:rPr>
                <a:t>Who you are when you’re at your best</a:t>
              </a:r>
            </a:p>
          </p:txBody>
        </p:sp>
        <p:pic>
          <p:nvPicPr>
            <p:cNvPr id="9" name="Graphic 8" descr="Smiling Face with No Fill"/>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34200" y="2206566"/>
              <a:ext cx="533400" cy="533400"/>
            </a:xfrm>
            <a:prstGeom prst="rect">
              <a:avLst/>
            </a:prstGeom>
          </p:spPr>
        </p:pic>
      </p:grpSp>
      <p:grpSp>
        <p:nvGrpSpPr>
          <p:cNvPr id="40" name="Group 39"/>
          <p:cNvGrpSpPr/>
          <p:nvPr/>
        </p:nvGrpSpPr>
        <p:grpSpPr>
          <a:xfrm>
            <a:off x="4970141" y="3325655"/>
            <a:ext cx="1879041" cy="918877"/>
            <a:chOff x="3469000" y="2967323"/>
            <a:chExt cx="1879041" cy="918877"/>
          </a:xfrm>
        </p:grpSpPr>
        <p:sp>
          <p:nvSpPr>
            <p:cNvPr id="6" name="Rectangle 5"/>
            <p:cNvSpPr/>
            <p:nvPr/>
          </p:nvSpPr>
          <p:spPr>
            <a:xfrm>
              <a:off x="3469000" y="3516868"/>
              <a:ext cx="1879041" cy="369332"/>
            </a:xfrm>
            <a:prstGeom prst="rect">
              <a:avLst/>
            </a:prstGeom>
          </p:spPr>
          <p:txBody>
            <a:bodyPr wrap="none">
              <a:spAutoFit/>
            </a:bodyPr>
            <a:lstStyle/>
            <a:p>
              <a:pPr algn="ctr"/>
              <a:r>
                <a:rPr lang="en-US" sz="1800" b="1">
                  <a:solidFill>
                    <a:srgbClr val="3C4647"/>
                  </a:solidFill>
                  <a:latin typeface="Work Sans" pitchFamily="2" charset="0"/>
                </a:rPr>
                <a:t>Your strengths</a:t>
              </a:r>
              <a:endParaRPr lang="en-CA" sz="1800" b="1"/>
            </a:p>
          </p:txBody>
        </p:sp>
        <p:pic>
          <p:nvPicPr>
            <p:cNvPr id="13" name="Graphic 12" descr="Stars"/>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43277" y="2967323"/>
              <a:ext cx="539249" cy="539249"/>
            </a:xfrm>
            <a:prstGeom prst="rect">
              <a:avLst/>
            </a:prstGeom>
          </p:spPr>
        </p:pic>
      </p:grpSp>
      <p:grpSp>
        <p:nvGrpSpPr>
          <p:cNvPr id="30" name="Group 29"/>
          <p:cNvGrpSpPr/>
          <p:nvPr/>
        </p:nvGrpSpPr>
        <p:grpSpPr>
          <a:xfrm>
            <a:off x="5346464" y="5412583"/>
            <a:ext cx="1984839" cy="987364"/>
            <a:chOff x="797324" y="4285824"/>
            <a:chExt cx="1984839" cy="987364"/>
          </a:xfrm>
        </p:grpSpPr>
        <p:sp>
          <p:nvSpPr>
            <p:cNvPr id="14" name="Rectangle 13"/>
            <p:cNvSpPr/>
            <p:nvPr/>
          </p:nvSpPr>
          <p:spPr>
            <a:xfrm>
              <a:off x="797324" y="4903856"/>
              <a:ext cx="1984839" cy="369332"/>
            </a:xfrm>
            <a:prstGeom prst="rect">
              <a:avLst/>
            </a:prstGeom>
          </p:spPr>
          <p:txBody>
            <a:bodyPr wrap="none">
              <a:spAutoFit/>
            </a:bodyPr>
            <a:lstStyle/>
            <a:p>
              <a:pPr algn="ctr"/>
              <a:r>
                <a:rPr lang="en-US" sz="1800" b="1">
                  <a:solidFill>
                    <a:srgbClr val="3C4647"/>
                  </a:solidFill>
                  <a:latin typeface="Work Sans" pitchFamily="2" charset="0"/>
                </a:rPr>
                <a:t>Your reputation</a:t>
              </a:r>
              <a:endParaRPr lang="en-CA" sz="1800" b="1"/>
            </a:p>
          </p:txBody>
        </p:sp>
        <p:pic>
          <p:nvPicPr>
            <p:cNvPr id="17" name="Graphic 16" descr="Brain"/>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36892" y="4285824"/>
              <a:ext cx="705699" cy="705699"/>
            </a:xfrm>
            <a:prstGeom prst="rect">
              <a:avLst/>
            </a:prstGeom>
          </p:spPr>
        </p:pic>
      </p:grpSp>
      <p:grpSp>
        <p:nvGrpSpPr>
          <p:cNvPr id="33" name="Group 32"/>
          <p:cNvGrpSpPr/>
          <p:nvPr/>
        </p:nvGrpSpPr>
        <p:grpSpPr>
          <a:xfrm>
            <a:off x="7577009" y="4244532"/>
            <a:ext cx="2438401" cy="1427755"/>
            <a:chOff x="5943600" y="4406355"/>
            <a:chExt cx="2438401" cy="1427755"/>
          </a:xfrm>
        </p:grpSpPr>
        <p:sp>
          <p:nvSpPr>
            <p:cNvPr id="5" name="Rectangle 4"/>
            <p:cNvSpPr/>
            <p:nvPr/>
          </p:nvSpPr>
          <p:spPr>
            <a:xfrm>
              <a:off x="5943600" y="4910780"/>
              <a:ext cx="2438401" cy="923330"/>
            </a:xfrm>
            <a:prstGeom prst="rect">
              <a:avLst/>
            </a:prstGeom>
          </p:spPr>
          <p:txBody>
            <a:bodyPr wrap="square">
              <a:spAutoFit/>
            </a:bodyPr>
            <a:lstStyle/>
            <a:p>
              <a:pPr algn="ctr"/>
              <a:r>
                <a:rPr lang="en-US" sz="1800" b="1">
                  <a:solidFill>
                    <a:srgbClr val="3C4647"/>
                  </a:solidFill>
                  <a:latin typeface="Work Sans" pitchFamily="2" charset="0"/>
                </a:rPr>
                <a:t>Behavior observable by others</a:t>
              </a:r>
            </a:p>
          </p:txBody>
        </p:sp>
        <p:pic>
          <p:nvPicPr>
            <p:cNvPr id="23" name="Graphic 22" descr="Eye"/>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62415" y="4406355"/>
              <a:ext cx="605185" cy="605185"/>
            </a:xfrm>
            <a:prstGeom prst="rect">
              <a:avLst/>
            </a:prstGeom>
          </p:spPr>
        </p:pic>
      </p:grpSp>
      <p:grpSp>
        <p:nvGrpSpPr>
          <p:cNvPr id="36" name="Group 35"/>
          <p:cNvGrpSpPr/>
          <p:nvPr/>
        </p:nvGrpSpPr>
        <p:grpSpPr>
          <a:xfrm>
            <a:off x="2228822" y="2420519"/>
            <a:ext cx="2214061" cy="1079489"/>
            <a:chOff x="727681" y="2062187"/>
            <a:chExt cx="2214061" cy="1079489"/>
          </a:xfrm>
        </p:grpSpPr>
        <p:sp>
          <p:nvSpPr>
            <p:cNvPr id="2" name="Rectangle 1"/>
            <p:cNvSpPr/>
            <p:nvPr/>
          </p:nvSpPr>
          <p:spPr>
            <a:xfrm>
              <a:off x="727681" y="2495345"/>
              <a:ext cx="2214061" cy="646331"/>
            </a:xfrm>
            <a:prstGeom prst="rect">
              <a:avLst/>
            </a:prstGeom>
          </p:spPr>
          <p:txBody>
            <a:bodyPr wrap="square">
              <a:spAutoFit/>
            </a:bodyPr>
            <a:lstStyle/>
            <a:p>
              <a:pPr algn="ctr"/>
              <a:r>
                <a:rPr lang="en-US" sz="1800" b="1">
                  <a:solidFill>
                    <a:srgbClr val="3C4647"/>
                  </a:solidFill>
                  <a:latin typeface="Work Sans" pitchFamily="2" charset="0"/>
                </a:rPr>
                <a:t>Your natural, productive style</a:t>
              </a:r>
            </a:p>
          </p:txBody>
        </p:sp>
        <p:pic>
          <p:nvPicPr>
            <p:cNvPr id="35" name="Graphic 34" descr="Upward trend"/>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676400" y="2062187"/>
              <a:ext cx="457200" cy="457200"/>
            </a:xfrm>
            <a:prstGeom prst="rect">
              <a:avLst/>
            </a:prstGeom>
          </p:spPr>
        </p:pic>
      </p:grpSp>
      <p:grpSp>
        <p:nvGrpSpPr>
          <p:cNvPr id="8" name="Group 7"/>
          <p:cNvGrpSpPr/>
          <p:nvPr/>
        </p:nvGrpSpPr>
        <p:grpSpPr>
          <a:xfrm>
            <a:off x="2211441" y="4411487"/>
            <a:ext cx="2743200" cy="1159166"/>
            <a:chOff x="710301" y="4053156"/>
            <a:chExt cx="2743200" cy="1159166"/>
          </a:xfrm>
        </p:grpSpPr>
        <p:sp>
          <p:nvSpPr>
            <p:cNvPr id="7" name="Rectangle 6"/>
            <p:cNvSpPr/>
            <p:nvPr/>
          </p:nvSpPr>
          <p:spPr>
            <a:xfrm>
              <a:off x="710301" y="4565991"/>
              <a:ext cx="2743200" cy="646331"/>
            </a:xfrm>
            <a:prstGeom prst="rect">
              <a:avLst/>
            </a:prstGeom>
          </p:spPr>
          <p:txBody>
            <a:bodyPr wrap="square">
              <a:spAutoFit/>
            </a:bodyPr>
            <a:lstStyle/>
            <a:p>
              <a:pPr algn="ctr"/>
              <a:r>
                <a:rPr lang="en-US" sz="1800" b="1">
                  <a:solidFill>
                    <a:srgbClr val="3C4647"/>
                  </a:solidFill>
                  <a:latin typeface="Work Sans" pitchFamily="2" charset="0"/>
                </a:rPr>
                <a:t>How you show up </a:t>
              </a:r>
            </a:p>
            <a:p>
              <a:pPr algn="ctr"/>
              <a:r>
                <a:rPr lang="en-US" sz="1800" b="1">
                  <a:solidFill>
                    <a:srgbClr val="3C4647"/>
                  </a:solidFill>
                  <a:latin typeface="Work Sans" pitchFamily="2" charset="0"/>
                </a:rPr>
                <a:t>at work</a:t>
              </a:r>
            </a:p>
          </p:txBody>
        </p:sp>
        <p:pic>
          <p:nvPicPr>
            <p:cNvPr id="26" name="Graphic 25" descr="Briefcase"/>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834711" y="4053156"/>
              <a:ext cx="533400" cy="533400"/>
            </a:xfrm>
            <a:prstGeom prst="rect">
              <a:avLst/>
            </a:prstGeom>
          </p:spPr>
        </p:pic>
      </p:grpSp>
      <p:sp>
        <p:nvSpPr>
          <p:cNvPr id="10" name="Rectangle 9">
            <a:extLst>
              <a:ext uri="{FF2B5EF4-FFF2-40B4-BE49-F238E27FC236}">
                <a16:creationId xmlns:a16="http://schemas.microsoft.com/office/drawing/2014/main" id="{8DD496F1-67C3-FAA4-819B-5394E9899461}"/>
              </a:ext>
            </a:extLst>
          </p:cNvPr>
          <p:cNvSpPr/>
          <p:nvPr/>
        </p:nvSpPr>
        <p:spPr>
          <a:xfrm rot="2641853">
            <a:off x="11069840" y="425443"/>
            <a:ext cx="567919" cy="567919"/>
          </a:xfrm>
          <a:prstGeom prst="rect">
            <a:avLst/>
          </a:prstGeom>
          <a:solidFill>
            <a:srgbClr val="F7F7F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207"/>
          </a:p>
        </p:txBody>
      </p:sp>
    </p:spTree>
    <p:custDataLst>
      <p:tags r:id="rId1"/>
    </p:custDataLst>
    <p:extLst>
      <p:ext uri="{BB962C8B-B14F-4D97-AF65-F5344CB8AC3E}">
        <p14:creationId xmlns:p14="http://schemas.microsoft.com/office/powerpoint/2010/main" val="2511574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B813270-496B-628A-5A5C-1A8278A98958}"/>
              </a:ext>
            </a:extLst>
          </p:cNvPr>
          <p:cNvSpPr/>
          <p:nvPr/>
        </p:nvSpPr>
        <p:spPr>
          <a:xfrm>
            <a:off x="7759623" y="4657060"/>
            <a:ext cx="4432377" cy="220094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A3B89CC-F382-25B8-14C9-5E88D59EA094}"/>
              </a:ext>
            </a:extLst>
          </p:cNvPr>
          <p:cNvSpPr/>
          <p:nvPr/>
        </p:nvSpPr>
        <p:spPr>
          <a:xfrm>
            <a:off x="5550195" y="4657060"/>
            <a:ext cx="2218525" cy="220094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28A56E0-3B49-798E-ECB3-DF0A60BAC7A9}"/>
              </a:ext>
            </a:extLst>
          </p:cNvPr>
          <p:cNvSpPr/>
          <p:nvPr/>
        </p:nvSpPr>
        <p:spPr>
          <a:xfrm>
            <a:off x="2194378" y="4657060"/>
            <a:ext cx="3355817" cy="2200940"/>
          </a:xfrm>
          <a:prstGeom prst="rect">
            <a:avLst/>
          </a:prstGeom>
          <a:solidFill>
            <a:srgbClr val="7E1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4EDD1D2-7768-D1D9-1DEA-2361D4A6A54A}"/>
              </a:ext>
            </a:extLst>
          </p:cNvPr>
          <p:cNvSpPr/>
          <p:nvPr/>
        </p:nvSpPr>
        <p:spPr>
          <a:xfrm>
            <a:off x="-1" y="4657060"/>
            <a:ext cx="2194379" cy="220094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7D59D318-4DE1-676D-2491-3B15BF6F252B}"/>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850" t="12585" r="9133" b="3763"/>
          <a:stretch/>
        </p:blipFill>
        <p:spPr>
          <a:xfrm>
            <a:off x="5739728" y="4865501"/>
            <a:ext cx="1830362" cy="1822376"/>
          </a:xfrm>
          <a:prstGeom prst="rect">
            <a:avLst/>
          </a:prstGeom>
        </p:spPr>
      </p:pic>
      <p:pic>
        <p:nvPicPr>
          <p:cNvPr id="7" name="Graphic 6">
            <a:extLst>
              <a:ext uri="{FF2B5EF4-FFF2-40B4-BE49-F238E27FC236}">
                <a16:creationId xmlns:a16="http://schemas.microsoft.com/office/drawing/2014/main" id="{4CBF0FF6-886F-3931-5B46-61D01BFF545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400000" flipH="1">
            <a:off x="2835867" y="4478802"/>
            <a:ext cx="1822376" cy="2595774"/>
          </a:xfrm>
          <a:prstGeom prst="rect">
            <a:avLst/>
          </a:prstGeom>
        </p:spPr>
      </p:pic>
      <p:sp>
        <p:nvSpPr>
          <p:cNvPr id="2" name="Freeform 3">
            <a:extLst>
              <a:ext uri="{FF2B5EF4-FFF2-40B4-BE49-F238E27FC236}">
                <a16:creationId xmlns:a16="http://schemas.microsoft.com/office/drawing/2014/main" id="{1BE7B8C4-631E-3031-9BCB-FF7115416490}"/>
              </a:ext>
            </a:extLst>
          </p:cNvPr>
          <p:cNvSpPr>
            <a:spLocks noChangeAspect="1"/>
          </p:cNvSpPr>
          <p:nvPr/>
        </p:nvSpPr>
        <p:spPr>
          <a:xfrm>
            <a:off x="880790" y="939800"/>
            <a:ext cx="2268810" cy="372288"/>
          </a:xfrm>
          <a:custGeom>
            <a:avLst/>
            <a:gdLst/>
            <a:ahLst/>
            <a:cxnLst/>
            <a:rect l="l" t="t" r="r" b="b"/>
            <a:pathLst>
              <a:path w="3759497" h="657912">
                <a:moveTo>
                  <a:pt x="0" y="0"/>
                </a:moveTo>
                <a:lnTo>
                  <a:pt x="3759497" y="0"/>
                </a:lnTo>
                <a:lnTo>
                  <a:pt x="3759497" y="657912"/>
                </a:lnTo>
                <a:lnTo>
                  <a:pt x="0" y="657912"/>
                </a:lnTo>
                <a:lnTo>
                  <a:pt x="0" y="0"/>
                </a:lnTo>
                <a:close/>
              </a:path>
            </a:pathLst>
          </a:custGeom>
          <a:blipFill>
            <a:blip r:embed="rId8"/>
            <a:stretch>
              <a:fillRect l="667" r="667"/>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 name="Content Placeholder 2">
            <a:extLst>
              <a:ext uri="{FF2B5EF4-FFF2-40B4-BE49-F238E27FC236}">
                <a16:creationId xmlns:a16="http://schemas.microsoft.com/office/drawing/2014/main" id="{FD814F93-667D-3C93-F74B-201005C64CBE}"/>
              </a:ext>
            </a:extLst>
          </p:cNvPr>
          <p:cNvSpPr txBox="1">
            <a:spLocks/>
          </p:cNvSpPr>
          <p:nvPr/>
        </p:nvSpPr>
        <p:spPr>
          <a:xfrm>
            <a:off x="8273973" y="5137681"/>
            <a:ext cx="3675583" cy="1278015"/>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3600" b="1">
                <a:latin typeface="Work Sans" pitchFamily="2" charset="0"/>
              </a:rPr>
              <a:t>See the world</a:t>
            </a:r>
          </a:p>
          <a:p>
            <a:pPr algn="r"/>
            <a:r>
              <a:rPr lang="en-US" sz="3600" b="1">
                <a:latin typeface="Work Sans" pitchFamily="2" charset="0"/>
              </a:rPr>
              <a:t>differently.</a:t>
            </a:r>
          </a:p>
        </p:txBody>
      </p:sp>
      <p:pic>
        <p:nvPicPr>
          <p:cNvPr id="6" name="Graphic 5">
            <a:extLst>
              <a:ext uri="{FF2B5EF4-FFF2-40B4-BE49-F238E27FC236}">
                <a16:creationId xmlns:a16="http://schemas.microsoft.com/office/drawing/2014/main" id="{9DDD3571-E747-1150-107F-F258E2BD8F9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6236" y="4865502"/>
            <a:ext cx="1927745" cy="1927745"/>
          </a:xfrm>
          <a:prstGeom prst="rect">
            <a:avLst/>
          </a:prstGeom>
        </p:spPr>
      </p:pic>
      <p:sp>
        <p:nvSpPr>
          <p:cNvPr id="3" name="TextBox 17">
            <a:extLst>
              <a:ext uri="{FF2B5EF4-FFF2-40B4-BE49-F238E27FC236}">
                <a16:creationId xmlns:a16="http://schemas.microsoft.com/office/drawing/2014/main" id="{C40C112A-FEAF-FE96-AD81-B1E2C0CD18C8}"/>
              </a:ext>
            </a:extLst>
          </p:cNvPr>
          <p:cNvSpPr txBox="1"/>
          <p:nvPr/>
        </p:nvSpPr>
        <p:spPr>
          <a:xfrm>
            <a:off x="880790" y="2816977"/>
            <a:ext cx="10072960" cy="85921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6713"/>
              </a:lnSpc>
            </a:pPr>
            <a:r>
              <a:rPr lang="en-US" sz="6000" b="1" spc="-274">
                <a:solidFill>
                  <a:srgbClr val="191919"/>
                </a:solidFill>
                <a:latin typeface="Work Sans"/>
              </a:rPr>
              <a:t>Welcome!</a:t>
            </a:r>
            <a:endParaRPr lang="en-US"/>
          </a:p>
        </p:txBody>
      </p:sp>
      <p:sp>
        <p:nvSpPr>
          <p:cNvPr id="12" name="Content Placeholder 2">
            <a:extLst>
              <a:ext uri="{FF2B5EF4-FFF2-40B4-BE49-F238E27FC236}">
                <a16:creationId xmlns:a16="http://schemas.microsoft.com/office/drawing/2014/main" id="{B498E787-19EE-F911-9A21-2385B783462D}"/>
              </a:ext>
            </a:extLst>
          </p:cNvPr>
          <p:cNvSpPr txBox="1">
            <a:spLocks/>
          </p:cNvSpPr>
          <p:nvPr/>
        </p:nvSpPr>
        <p:spPr>
          <a:xfrm>
            <a:off x="880791" y="3780408"/>
            <a:ext cx="4902790" cy="505044"/>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solidFill>
                <a:schemeClr val="bg1"/>
              </a:solidFill>
              <a:latin typeface="Work Sans" pitchFamily="2" charset="0"/>
            </a:endParaRPr>
          </a:p>
        </p:txBody>
      </p:sp>
      <p:sp>
        <p:nvSpPr>
          <p:cNvPr id="13" name="Subtitle 2">
            <a:extLst>
              <a:ext uri="{FF2B5EF4-FFF2-40B4-BE49-F238E27FC236}">
                <a16:creationId xmlns:a16="http://schemas.microsoft.com/office/drawing/2014/main" id="{6D5908F3-2AD8-A6DB-5D54-4DC3E3CA8EDC}"/>
              </a:ext>
            </a:extLst>
          </p:cNvPr>
          <p:cNvSpPr txBox="1">
            <a:spLocks/>
          </p:cNvSpPr>
          <p:nvPr/>
        </p:nvSpPr>
        <p:spPr>
          <a:xfrm>
            <a:off x="880790" y="3314302"/>
            <a:ext cx="9872584" cy="932211"/>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7500"/>
              </a:lnSpc>
              <a:buNone/>
            </a:pPr>
            <a:r>
              <a:rPr lang="en-US" sz="3200">
                <a:solidFill>
                  <a:schemeClr val="accent4"/>
                </a:solidFill>
                <a:latin typeface="Work Sans Medium"/>
                <a:ea typeface="Roboto"/>
              </a:rPr>
              <a:t>Let’s start with a quick survey</a:t>
            </a:r>
          </a:p>
        </p:txBody>
      </p:sp>
      <p:sp>
        <p:nvSpPr>
          <p:cNvPr id="14" name="TextBox 13">
            <a:extLst>
              <a:ext uri="{FF2B5EF4-FFF2-40B4-BE49-F238E27FC236}">
                <a16:creationId xmlns:a16="http://schemas.microsoft.com/office/drawing/2014/main" id="{1B0F88CC-F9F4-ACF8-6AC5-F240156E634C}"/>
              </a:ext>
            </a:extLst>
          </p:cNvPr>
          <p:cNvSpPr txBox="1"/>
          <p:nvPr/>
        </p:nvSpPr>
        <p:spPr>
          <a:xfrm>
            <a:off x="5739728" y="547511"/>
            <a:ext cx="590476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a:solidFill>
                  <a:srgbClr val="FF0000"/>
                </a:solidFill>
                <a:highlight>
                  <a:srgbClr val="FFFF00"/>
                </a:highlight>
                <a:latin typeface="Work Sans"/>
              </a:rPr>
              <a:t>YOUR LOGO</a:t>
            </a:r>
            <a:endParaRPr lang="en-US">
              <a:solidFill>
                <a:srgbClr val="FF0000"/>
              </a:solidFill>
              <a:highlight>
                <a:srgbClr val="FFFF00"/>
              </a:highlight>
            </a:endParaRPr>
          </a:p>
        </p:txBody>
      </p:sp>
      <p:pic>
        <p:nvPicPr>
          <p:cNvPr id="16" name="Picture 15">
            <a:extLst>
              <a:ext uri="{FF2B5EF4-FFF2-40B4-BE49-F238E27FC236}">
                <a16:creationId xmlns:a16="http://schemas.microsoft.com/office/drawing/2014/main" id="{36DB9C91-FFC1-F32A-287D-42177C7496E7}"/>
              </a:ext>
            </a:extLst>
          </p:cNvPr>
          <p:cNvPicPr>
            <a:picLocks noChangeAspect="1"/>
          </p:cNvPicPr>
          <p:nvPr/>
        </p:nvPicPr>
        <p:blipFill>
          <a:blip r:embed="rId11"/>
          <a:stretch>
            <a:fillRect/>
          </a:stretch>
        </p:blipFill>
        <p:spPr>
          <a:xfrm>
            <a:off x="9661274" y="2723831"/>
            <a:ext cx="1295667" cy="1307590"/>
          </a:xfrm>
          <a:prstGeom prst="rect">
            <a:avLst/>
          </a:prstGeom>
        </p:spPr>
      </p:pic>
    </p:spTree>
    <p:custDataLst>
      <p:tags r:id="rId1"/>
    </p:custDataLst>
    <p:extLst>
      <p:ext uri="{BB962C8B-B14F-4D97-AF65-F5344CB8AC3E}">
        <p14:creationId xmlns:p14="http://schemas.microsoft.com/office/powerpoint/2010/main" val="2415943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7F7F3"/>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3F22D62-1EC3-A54C-1112-5BE69AD70FE9}"/>
              </a:ext>
            </a:extLst>
          </p:cNvPr>
          <p:cNvSpPr>
            <a:spLocks noGrp="1"/>
          </p:cNvSpPr>
          <p:nvPr>
            <p:ph type="title"/>
          </p:nvPr>
        </p:nvSpPr>
        <p:spPr/>
        <p:txBody>
          <a:bodyPr/>
          <a:lstStyle/>
          <a:p>
            <a:r>
              <a:rPr lang="en-US">
                <a:latin typeface="Work Sans" pitchFamily="2" charset="0"/>
              </a:rPr>
              <a:t>Usual Behavior</a:t>
            </a:r>
          </a:p>
        </p:txBody>
      </p:sp>
      <p:sp>
        <p:nvSpPr>
          <p:cNvPr id="16" name="TextBox 15"/>
          <p:cNvSpPr txBox="1"/>
          <p:nvPr/>
        </p:nvSpPr>
        <p:spPr>
          <a:xfrm>
            <a:off x="838200" y="1397301"/>
            <a:ext cx="10515600" cy="400110"/>
          </a:xfrm>
          <a:prstGeom prst="rect">
            <a:avLst/>
          </a:prstGeom>
          <a:noFill/>
        </p:spPr>
        <p:txBody>
          <a:bodyPr wrap="square" rtlCol="0">
            <a:spAutoFit/>
          </a:bodyPr>
          <a:lstStyle/>
          <a:p>
            <a:r>
              <a:rPr lang="en-US" sz="2000">
                <a:solidFill>
                  <a:schemeClr val="bg1"/>
                </a:solidFill>
                <a:latin typeface="Work Sans" pitchFamily="2" charset="0"/>
                <a:ea typeface="Roboto Black" pitchFamily="2" charset="0"/>
              </a:rPr>
              <a:t>Each Color has its own unique way of getting results at work.</a:t>
            </a:r>
          </a:p>
        </p:txBody>
      </p:sp>
      <p:sp>
        <p:nvSpPr>
          <p:cNvPr id="39" name="Rectangle 38">
            <a:extLst>
              <a:ext uri="{FF2B5EF4-FFF2-40B4-BE49-F238E27FC236}">
                <a16:creationId xmlns:a16="http://schemas.microsoft.com/office/drawing/2014/main" id="{671C95FD-A6E5-38B9-0803-2380901AB006}"/>
              </a:ext>
            </a:extLst>
          </p:cNvPr>
          <p:cNvSpPr/>
          <p:nvPr/>
        </p:nvSpPr>
        <p:spPr>
          <a:xfrm rot="5400000">
            <a:off x="4068137" y="4182459"/>
            <a:ext cx="4068000" cy="45719"/>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Work Sans" pitchFamily="2" charset="0"/>
              <a:ea typeface="+mn-ea"/>
              <a:cs typeface="+mn-cs"/>
            </a:endParaRPr>
          </a:p>
        </p:txBody>
      </p:sp>
      <p:sp>
        <p:nvSpPr>
          <p:cNvPr id="41" name="Rectangle 40">
            <a:extLst>
              <a:ext uri="{FF2B5EF4-FFF2-40B4-BE49-F238E27FC236}">
                <a16:creationId xmlns:a16="http://schemas.microsoft.com/office/drawing/2014/main" id="{10BC0E94-8B02-00A6-7B41-441E8CC01F44}"/>
              </a:ext>
            </a:extLst>
          </p:cNvPr>
          <p:cNvSpPr/>
          <p:nvPr/>
        </p:nvSpPr>
        <p:spPr>
          <a:xfrm>
            <a:off x="1974000" y="4230997"/>
            <a:ext cx="8244000" cy="45719"/>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Work Sans" pitchFamily="2" charset="0"/>
              <a:ea typeface="+mn-ea"/>
              <a:cs typeface="+mn-cs"/>
            </a:endParaRPr>
          </a:p>
        </p:txBody>
      </p:sp>
      <p:sp>
        <p:nvSpPr>
          <p:cNvPr id="2" name="Rectangle 1">
            <a:extLst>
              <a:ext uri="{FF2B5EF4-FFF2-40B4-BE49-F238E27FC236}">
                <a16:creationId xmlns:a16="http://schemas.microsoft.com/office/drawing/2014/main" id="{0A162A86-0E55-8537-0C23-06E77F0793A0}"/>
              </a:ext>
            </a:extLst>
          </p:cNvPr>
          <p:cNvSpPr/>
          <p:nvPr/>
        </p:nvSpPr>
        <p:spPr>
          <a:xfrm rot="2641853">
            <a:off x="11069840" y="425443"/>
            <a:ext cx="567919" cy="567919"/>
          </a:xfrm>
          <a:prstGeom prst="rect">
            <a:avLst/>
          </a:prstGeom>
          <a:solidFill>
            <a:srgbClr val="F7F7F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207"/>
          </a:p>
        </p:txBody>
      </p:sp>
      <p:sp>
        <p:nvSpPr>
          <p:cNvPr id="3" name="Rectangle 2">
            <a:extLst>
              <a:ext uri="{FF2B5EF4-FFF2-40B4-BE49-F238E27FC236}">
                <a16:creationId xmlns:a16="http://schemas.microsoft.com/office/drawing/2014/main" id="{E11445DD-D4D3-6A1F-F9F1-5DF564E468A4}"/>
              </a:ext>
            </a:extLst>
          </p:cNvPr>
          <p:cNvSpPr/>
          <p:nvPr/>
        </p:nvSpPr>
        <p:spPr>
          <a:xfrm>
            <a:off x="6380147" y="4372314"/>
            <a:ext cx="3582108" cy="1723549"/>
          </a:xfrm>
          <a:prstGeom prst="rect">
            <a:avLst/>
          </a:prstGeom>
          <a:solidFill>
            <a:srgbClr val="F7F7F3"/>
          </a:solidFill>
          <a:ln>
            <a:noFill/>
          </a:ln>
        </p:spPr>
        <p:txBody>
          <a:bodyPr wrap="square">
            <a:spAutoFit/>
          </a:bodyPr>
          <a:lstStyle/>
          <a:p>
            <a:r>
              <a:rPr lang="en-US" sz="2400" b="1">
                <a:solidFill>
                  <a:srgbClr val="205097"/>
                </a:solidFill>
                <a:latin typeface="Work Sans" pitchFamily="2" charset="0"/>
                <a:ea typeface="Roboto" pitchFamily="2" charset="0"/>
              </a:rPr>
              <a:t>BLUE USUAL</a:t>
            </a:r>
          </a:p>
          <a:p>
            <a:pPr>
              <a:spcBef>
                <a:spcPts val="336"/>
              </a:spcBef>
            </a:pPr>
            <a:r>
              <a:rPr lang="en-US">
                <a:solidFill>
                  <a:prstClr val="black"/>
                </a:solidFill>
                <a:latin typeface="Work Sans" pitchFamily="2" charset="0"/>
                <a:ea typeface="Roboto" pitchFamily="2" charset="0"/>
              </a:rPr>
              <a:t>Reflective</a:t>
            </a:r>
          </a:p>
          <a:p>
            <a:pPr>
              <a:spcBef>
                <a:spcPts val="336"/>
              </a:spcBef>
            </a:pPr>
            <a:r>
              <a:rPr lang="en-US">
                <a:solidFill>
                  <a:prstClr val="black"/>
                </a:solidFill>
                <a:latin typeface="Work Sans" pitchFamily="2" charset="0"/>
                <a:ea typeface="Roboto" pitchFamily="2" charset="0"/>
              </a:rPr>
              <a:t>Thoughtful</a:t>
            </a:r>
          </a:p>
          <a:p>
            <a:pPr>
              <a:spcBef>
                <a:spcPts val="336"/>
              </a:spcBef>
            </a:pPr>
            <a:r>
              <a:rPr lang="en-US">
                <a:solidFill>
                  <a:prstClr val="black"/>
                </a:solidFill>
                <a:latin typeface="Work Sans" pitchFamily="2" charset="0"/>
                <a:ea typeface="Roboto" pitchFamily="2" charset="0"/>
              </a:rPr>
              <a:t>Supportive </a:t>
            </a:r>
          </a:p>
          <a:p>
            <a:pPr>
              <a:spcBef>
                <a:spcPts val="336"/>
              </a:spcBef>
            </a:pPr>
            <a:r>
              <a:rPr lang="en-US">
                <a:solidFill>
                  <a:prstClr val="black"/>
                </a:solidFill>
                <a:latin typeface="Work Sans" pitchFamily="2" charset="0"/>
                <a:ea typeface="Roboto" pitchFamily="2" charset="0"/>
              </a:rPr>
              <a:t>One-on-one communicator</a:t>
            </a:r>
          </a:p>
        </p:txBody>
      </p:sp>
      <p:sp>
        <p:nvSpPr>
          <p:cNvPr id="4" name="Rectangle 3">
            <a:extLst>
              <a:ext uri="{FF2B5EF4-FFF2-40B4-BE49-F238E27FC236}">
                <a16:creationId xmlns:a16="http://schemas.microsoft.com/office/drawing/2014/main" id="{AACE82D7-F98F-82ED-02BF-81AC0C840061}"/>
              </a:ext>
            </a:extLst>
          </p:cNvPr>
          <p:cNvSpPr/>
          <p:nvPr/>
        </p:nvSpPr>
        <p:spPr>
          <a:xfrm>
            <a:off x="1898037" y="4372313"/>
            <a:ext cx="3913816" cy="1723549"/>
          </a:xfrm>
          <a:prstGeom prst="rect">
            <a:avLst/>
          </a:prstGeom>
          <a:solidFill>
            <a:srgbClr val="F7F7F3"/>
          </a:solidFill>
          <a:ln>
            <a:noFill/>
          </a:ln>
        </p:spPr>
        <p:txBody>
          <a:bodyPr wrap="square">
            <a:spAutoFit/>
          </a:bodyPr>
          <a:lstStyle/>
          <a:p>
            <a:pPr algn="r">
              <a:spcBef>
                <a:spcPts val="336"/>
              </a:spcBef>
            </a:pPr>
            <a:r>
              <a:rPr lang="en-US" sz="2400" b="1">
                <a:solidFill>
                  <a:srgbClr val="E4942E"/>
                </a:solidFill>
                <a:latin typeface="Work Sans" pitchFamily="2" charset="0"/>
                <a:ea typeface="Roboto" pitchFamily="2" charset="0"/>
              </a:rPr>
              <a:t>YELLOW USUAL</a:t>
            </a:r>
          </a:p>
          <a:p>
            <a:pPr algn="r">
              <a:spcBef>
                <a:spcPts val="336"/>
              </a:spcBef>
            </a:pPr>
            <a:r>
              <a:rPr lang="en-US">
                <a:solidFill>
                  <a:prstClr val="black"/>
                </a:solidFill>
                <a:latin typeface="Work Sans" pitchFamily="2" charset="0"/>
                <a:ea typeface="Roboto" pitchFamily="2" charset="0"/>
              </a:rPr>
              <a:t>Consistent</a:t>
            </a:r>
          </a:p>
          <a:p>
            <a:pPr algn="r">
              <a:spcBef>
                <a:spcPts val="336"/>
              </a:spcBef>
            </a:pPr>
            <a:r>
              <a:rPr lang="en-US">
                <a:solidFill>
                  <a:prstClr val="black"/>
                </a:solidFill>
                <a:latin typeface="Work Sans" pitchFamily="2" charset="0"/>
                <a:ea typeface="Roboto" pitchFamily="2" charset="0"/>
              </a:rPr>
              <a:t>Focused</a:t>
            </a:r>
          </a:p>
          <a:p>
            <a:pPr algn="r">
              <a:spcBef>
                <a:spcPts val="336"/>
              </a:spcBef>
            </a:pPr>
            <a:r>
              <a:rPr lang="en-US">
                <a:solidFill>
                  <a:prstClr val="black"/>
                </a:solidFill>
                <a:latin typeface="Work Sans" pitchFamily="2" charset="0"/>
                <a:ea typeface="Roboto" pitchFamily="2" charset="0"/>
              </a:rPr>
              <a:t>Cautious</a:t>
            </a:r>
          </a:p>
          <a:p>
            <a:pPr algn="r">
              <a:spcBef>
                <a:spcPts val="336"/>
              </a:spcBef>
            </a:pPr>
            <a:r>
              <a:rPr lang="en-US">
                <a:solidFill>
                  <a:prstClr val="black"/>
                </a:solidFill>
                <a:latin typeface="Work Sans" pitchFamily="2" charset="0"/>
                <a:ea typeface="Roboto" pitchFamily="2" charset="0"/>
              </a:rPr>
              <a:t>Fact-based communicator</a:t>
            </a:r>
            <a:endParaRPr lang="en-US" sz="1600">
              <a:solidFill>
                <a:prstClr val="black"/>
              </a:solidFill>
              <a:latin typeface="Work Sans" pitchFamily="2" charset="0"/>
              <a:ea typeface="Roboto" pitchFamily="2" charset="0"/>
            </a:endParaRPr>
          </a:p>
        </p:txBody>
      </p:sp>
      <p:sp>
        <p:nvSpPr>
          <p:cNvPr id="5" name="Content Placeholder 2">
            <a:extLst>
              <a:ext uri="{FF2B5EF4-FFF2-40B4-BE49-F238E27FC236}">
                <a16:creationId xmlns:a16="http://schemas.microsoft.com/office/drawing/2014/main" id="{78AFF613-1068-362A-D080-0428FCF2E5E7}"/>
              </a:ext>
            </a:extLst>
          </p:cNvPr>
          <p:cNvSpPr txBox="1">
            <a:spLocks/>
          </p:cNvSpPr>
          <p:nvPr/>
        </p:nvSpPr>
        <p:spPr>
          <a:xfrm>
            <a:off x="6357161" y="2326198"/>
            <a:ext cx="3758517" cy="1676400"/>
          </a:xfrm>
          <a:prstGeom prst="rect">
            <a:avLst/>
          </a:prstGeom>
          <a:solidFill>
            <a:srgbClr val="F7F7F3"/>
          </a:solid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a:solidFill>
                  <a:srgbClr val="256B3B"/>
                </a:solidFill>
                <a:latin typeface="Work Sans" pitchFamily="2" charset="0"/>
                <a:ea typeface="Roboto" pitchFamily="2" charset="0"/>
              </a:rPr>
              <a:t>GREEN USUAL</a:t>
            </a:r>
          </a:p>
          <a:p>
            <a:pPr marL="0" indent="0">
              <a:buFont typeface="Arial" pitchFamily="34" charset="0"/>
              <a:buNone/>
            </a:pPr>
            <a:r>
              <a:rPr lang="en-US" sz="1800">
                <a:solidFill>
                  <a:prstClr val="black"/>
                </a:solidFill>
                <a:latin typeface="Work Sans" pitchFamily="2" charset="0"/>
                <a:ea typeface="Roboto" pitchFamily="2" charset="0"/>
              </a:rPr>
              <a:t>Responsive</a:t>
            </a:r>
          </a:p>
          <a:p>
            <a:pPr marL="0" indent="0">
              <a:buFont typeface="Arial" pitchFamily="34" charset="0"/>
              <a:buNone/>
            </a:pPr>
            <a:r>
              <a:rPr lang="en-US" sz="1800">
                <a:solidFill>
                  <a:prstClr val="black"/>
                </a:solidFill>
                <a:latin typeface="Work Sans" pitchFamily="2" charset="0"/>
                <a:ea typeface="Roboto" pitchFamily="2" charset="0"/>
              </a:rPr>
              <a:t>Flexible</a:t>
            </a:r>
          </a:p>
          <a:p>
            <a:pPr marL="0" indent="0">
              <a:buFont typeface="Arial" pitchFamily="34" charset="0"/>
              <a:buNone/>
            </a:pPr>
            <a:r>
              <a:rPr lang="en-US" sz="1800">
                <a:solidFill>
                  <a:prstClr val="black"/>
                </a:solidFill>
                <a:latin typeface="Work Sans" pitchFamily="2" charset="0"/>
                <a:ea typeface="Roboto" pitchFamily="2" charset="0"/>
              </a:rPr>
              <a:t>Enthusiastic</a:t>
            </a:r>
          </a:p>
          <a:p>
            <a:pPr marL="0" indent="0">
              <a:buFont typeface="Arial" pitchFamily="34" charset="0"/>
              <a:buNone/>
            </a:pPr>
            <a:r>
              <a:rPr lang="en-US" sz="1800">
                <a:solidFill>
                  <a:prstClr val="black"/>
                </a:solidFill>
                <a:latin typeface="Work Sans" pitchFamily="2" charset="0"/>
                <a:ea typeface="Roboto" pitchFamily="2" charset="0"/>
              </a:rPr>
              <a:t>Group communicator</a:t>
            </a:r>
          </a:p>
        </p:txBody>
      </p:sp>
      <p:sp>
        <p:nvSpPr>
          <p:cNvPr id="6" name="Content Placeholder 2">
            <a:extLst>
              <a:ext uri="{FF2B5EF4-FFF2-40B4-BE49-F238E27FC236}">
                <a16:creationId xmlns:a16="http://schemas.microsoft.com/office/drawing/2014/main" id="{6557C1D6-C619-445E-FB99-033B8DCF23B4}"/>
              </a:ext>
            </a:extLst>
          </p:cNvPr>
          <p:cNvSpPr txBox="1">
            <a:spLocks/>
          </p:cNvSpPr>
          <p:nvPr/>
        </p:nvSpPr>
        <p:spPr>
          <a:xfrm>
            <a:off x="2175439" y="2326198"/>
            <a:ext cx="3636414" cy="1410942"/>
          </a:xfrm>
          <a:prstGeom prst="rect">
            <a:avLst/>
          </a:prstGeom>
          <a:solidFill>
            <a:srgbClr val="F7F7F3"/>
          </a:solidFill>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US" sz="2400" b="1">
                <a:solidFill>
                  <a:srgbClr val="9E0000"/>
                </a:solidFill>
                <a:latin typeface="Work Sans" pitchFamily="2" charset="0"/>
                <a:ea typeface="Roboto Light" pitchFamily="2" charset="0"/>
              </a:rPr>
              <a:t>RED USUAL </a:t>
            </a:r>
          </a:p>
          <a:p>
            <a:pPr marL="0" indent="0" algn="r">
              <a:buFont typeface="Arial" pitchFamily="34" charset="0"/>
              <a:buNone/>
            </a:pPr>
            <a:r>
              <a:rPr lang="en-US" sz="1800">
                <a:solidFill>
                  <a:prstClr val="black"/>
                </a:solidFill>
                <a:latin typeface="Work Sans" pitchFamily="2" charset="0"/>
                <a:ea typeface="Roboto Light" pitchFamily="2" charset="0"/>
              </a:rPr>
              <a:t>Active</a:t>
            </a:r>
          </a:p>
          <a:p>
            <a:pPr marL="0" indent="0" algn="r">
              <a:buFont typeface="Arial" pitchFamily="34" charset="0"/>
              <a:buNone/>
            </a:pPr>
            <a:r>
              <a:rPr lang="en-US" sz="1800">
                <a:solidFill>
                  <a:prstClr val="black"/>
                </a:solidFill>
                <a:latin typeface="Work Sans" pitchFamily="2" charset="0"/>
                <a:ea typeface="Roboto Light" pitchFamily="2" charset="0"/>
              </a:rPr>
              <a:t>Decisive</a:t>
            </a:r>
          </a:p>
          <a:p>
            <a:pPr marL="0" indent="0" algn="r">
              <a:buFont typeface="Arial" pitchFamily="34" charset="0"/>
              <a:buNone/>
            </a:pPr>
            <a:r>
              <a:rPr lang="en-US" sz="1800">
                <a:solidFill>
                  <a:prstClr val="black"/>
                </a:solidFill>
                <a:latin typeface="Work Sans" pitchFamily="2" charset="0"/>
                <a:ea typeface="Roboto Light" pitchFamily="2" charset="0"/>
              </a:rPr>
              <a:t>Practical</a:t>
            </a:r>
          </a:p>
          <a:p>
            <a:pPr marL="0" indent="0" algn="r">
              <a:buFont typeface="Arial" pitchFamily="34" charset="0"/>
              <a:buNone/>
            </a:pPr>
            <a:r>
              <a:rPr lang="en-US" sz="1800">
                <a:solidFill>
                  <a:prstClr val="black"/>
                </a:solidFill>
                <a:latin typeface="Work Sans" pitchFamily="2" charset="0"/>
                <a:ea typeface="Roboto Light" pitchFamily="2" charset="0"/>
              </a:rPr>
              <a:t>Direct communicator</a:t>
            </a:r>
            <a:endParaRPr lang="en-US" sz="2000">
              <a:solidFill>
                <a:srgbClr val="3C4647"/>
              </a:solidFill>
              <a:latin typeface="Work Sans" pitchFamily="2" charset="0"/>
              <a:ea typeface="Roboto" pitchFamily="2" charset="0"/>
            </a:endParaRPr>
          </a:p>
          <a:p>
            <a:pPr algn="r"/>
            <a:endParaRPr lang="en-US" sz="2000">
              <a:solidFill>
                <a:srgbClr val="3C4647"/>
              </a:solidFill>
              <a:latin typeface="Work Sans" pitchFamily="2" charset="0"/>
              <a:ea typeface="Roboto" pitchFamily="2" charset="0"/>
            </a:endParaRPr>
          </a:p>
          <a:p>
            <a:pPr algn="r"/>
            <a:endParaRPr lang="en-US" sz="2000">
              <a:solidFill>
                <a:srgbClr val="3C4647"/>
              </a:solidFill>
              <a:latin typeface="Work Sans" pitchFamily="2" charset="0"/>
              <a:ea typeface="Roboto" pitchFamily="2" charset="0"/>
            </a:endParaRPr>
          </a:p>
          <a:p>
            <a:pPr algn="r"/>
            <a:endParaRPr lang="en-US" sz="2000">
              <a:solidFill>
                <a:srgbClr val="3C4647"/>
              </a:solidFill>
              <a:latin typeface="Work Sans" pitchFamily="2" charset="0"/>
              <a:ea typeface="Roboto" pitchFamily="2" charset="0"/>
            </a:endParaRPr>
          </a:p>
        </p:txBody>
      </p:sp>
    </p:spTree>
    <p:custDataLst>
      <p:tags r:id="rId1"/>
    </p:custDataLst>
    <p:extLst>
      <p:ext uri="{BB962C8B-B14F-4D97-AF65-F5344CB8AC3E}">
        <p14:creationId xmlns:p14="http://schemas.microsoft.com/office/powerpoint/2010/main" val="3686500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FF296-30F2-9507-1CF0-83F5F1BAD5A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6B83FDC-BB2E-CB21-E26D-FC89754EA39C}"/>
              </a:ext>
            </a:extLst>
          </p:cNvPr>
          <p:cNvSpPr>
            <a:spLocks noGrp="1"/>
          </p:cNvSpPr>
          <p:nvPr>
            <p:ph sz="quarter" idx="10"/>
          </p:nvPr>
        </p:nvSpPr>
        <p:spPr/>
        <p:txBody>
          <a:bodyPr/>
          <a:lstStyle/>
          <a:p>
            <a:endParaRPr lang="en-US"/>
          </a:p>
        </p:txBody>
      </p:sp>
      <p:pic>
        <p:nvPicPr>
          <p:cNvPr id="4" name="Picture 3">
            <a:extLst>
              <a:ext uri="{FF2B5EF4-FFF2-40B4-BE49-F238E27FC236}">
                <a16:creationId xmlns:a16="http://schemas.microsoft.com/office/drawing/2014/main" id="{D44382B3-BFC4-AEAF-DBFC-4F6D003C2BD4}"/>
              </a:ext>
            </a:extLst>
          </p:cNvPr>
          <p:cNvPicPr>
            <a:picLocks noChangeAspect="1"/>
          </p:cNvPicPr>
          <p:nvPr/>
        </p:nvPicPr>
        <p:blipFill>
          <a:blip r:embed="rId3"/>
          <a:stretch>
            <a:fillRect/>
          </a:stretch>
        </p:blipFill>
        <p:spPr>
          <a:xfrm>
            <a:off x="0" y="-51816"/>
            <a:ext cx="12365245" cy="6961632"/>
          </a:xfrm>
          <a:prstGeom prst="rect">
            <a:avLst/>
          </a:prstGeom>
        </p:spPr>
      </p:pic>
    </p:spTree>
    <p:extLst>
      <p:ext uri="{BB962C8B-B14F-4D97-AF65-F5344CB8AC3E}">
        <p14:creationId xmlns:p14="http://schemas.microsoft.com/office/powerpoint/2010/main" val="3414640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F6E08E47-75C2-45D1-889E-A757786047F3}"/>
              </a:ext>
            </a:extLst>
          </p:cNvPr>
          <p:cNvSpPr>
            <a:spLocks noGrp="1"/>
          </p:cNvSpPr>
          <p:nvPr>
            <p:ph type="subTitle" idx="4294967295"/>
          </p:nvPr>
        </p:nvSpPr>
        <p:spPr>
          <a:xfrm>
            <a:off x="838194" y="925513"/>
            <a:ext cx="8874217" cy="933450"/>
          </a:xfrm>
        </p:spPr>
        <p:txBody>
          <a:bodyPr>
            <a:noAutofit/>
          </a:bodyPr>
          <a:lstStyle/>
          <a:p>
            <a:pPr marL="0" indent="0" algn="l">
              <a:lnSpc>
                <a:spcPts val="7500"/>
              </a:lnSpc>
              <a:buNone/>
            </a:pPr>
            <a:r>
              <a:rPr lang="en-US" sz="4400" b="1">
                <a:latin typeface="Work Sans" pitchFamily="2" charset="0"/>
                <a:ea typeface="Roboto" panose="02000000000000000000" pitchFamily="2" charset="0"/>
              </a:rPr>
              <a:t>Get curious about your Color</a:t>
            </a:r>
          </a:p>
        </p:txBody>
      </p:sp>
      <p:sp>
        <p:nvSpPr>
          <p:cNvPr id="11" name="Rectangle 10">
            <a:extLst>
              <a:ext uri="{FF2B5EF4-FFF2-40B4-BE49-F238E27FC236}">
                <a16:creationId xmlns:a16="http://schemas.microsoft.com/office/drawing/2014/main" id="{3774D534-4AE3-2D4B-90CD-7C4D2211B212}"/>
              </a:ext>
            </a:extLst>
          </p:cNvPr>
          <p:cNvSpPr/>
          <p:nvPr/>
        </p:nvSpPr>
        <p:spPr>
          <a:xfrm rot="5400000">
            <a:off x="5921612" y="-3040993"/>
            <a:ext cx="45719" cy="102125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75F41"/>
              </a:solidFill>
              <a:effectLst/>
              <a:uLnTx/>
              <a:uFillTx/>
              <a:latin typeface="Franklin Gothic Book" panose="020B0503020102020204"/>
              <a:ea typeface="+mn-ea"/>
              <a:cs typeface="+mn-cs"/>
            </a:endParaRPr>
          </a:p>
        </p:txBody>
      </p:sp>
      <p:sp>
        <p:nvSpPr>
          <p:cNvPr id="3" name="Content Placeholder 2">
            <a:extLst>
              <a:ext uri="{FF2B5EF4-FFF2-40B4-BE49-F238E27FC236}">
                <a16:creationId xmlns:a16="http://schemas.microsoft.com/office/drawing/2014/main" id="{6A346D6E-1447-7921-3F8C-3B534CFE1427}"/>
              </a:ext>
            </a:extLst>
          </p:cNvPr>
          <p:cNvSpPr txBox="1">
            <a:spLocks/>
          </p:cNvSpPr>
          <p:nvPr/>
        </p:nvSpPr>
        <p:spPr>
          <a:xfrm>
            <a:off x="838195" y="2536189"/>
            <a:ext cx="10212551" cy="3044190"/>
          </a:xfrm>
          <a:prstGeom prst="rect">
            <a:avLst/>
          </a:prstGeom>
        </p:spPr>
        <p:txBody>
          <a:bodyPr vert="horz" lIns="91440" tIns="45720" rIns="91440" bIns="45720" rtlCol="0" anchor="t">
            <a:noAutofit/>
          </a:bodyPr>
          <a:lstStyle>
            <a:defPPr>
              <a:defRPr lang="en-US"/>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Work Sans"/>
                <a:ea typeface="+mn-ea"/>
                <a:cs typeface="+mn-cs"/>
              </a:rPr>
              <a:t>Time: 5 minutes breakout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Work Sans"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000000"/>
                </a:solidFill>
                <a:effectLst/>
                <a:uLnTx/>
                <a:uFillTx/>
                <a:latin typeface="Work Sans"/>
                <a:ea typeface="+mn-ea"/>
                <a:cs typeface="+mn-cs"/>
              </a:rPr>
              <a:t>Open the team you just created. Click on the color where your Name is located.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Work San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Work Sans"/>
                <a:ea typeface="+mn-ea"/>
                <a:cs typeface="+mn-cs"/>
              </a:rPr>
              <a:t>2.  Within your group, discuss the following: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000000"/>
                </a:solidFill>
                <a:effectLst/>
                <a:uLnTx/>
                <a:uFillTx/>
                <a:latin typeface="Work Sans"/>
                <a:ea typeface="+mn-ea"/>
                <a:cs typeface="+mn-cs"/>
              </a:rPr>
              <a:t>How does your Usual Behavior reflect the strengths you bring to your role on your team?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Work Sans" pitchFamily="2" charset="0"/>
              <a:ea typeface="+mn-ea"/>
              <a:cs typeface="+mn-cs"/>
            </a:endParaRPr>
          </a:p>
        </p:txBody>
      </p:sp>
      <p:sp>
        <p:nvSpPr>
          <p:cNvPr id="2" name="Rectangle 1">
            <a:extLst>
              <a:ext uri="{FF2B5EF4-FFF2-40B4-BE49-F238E27FC236}">
                <a16:creationId xmlns:a16="http://schemas.microsoft.com/office/drawing/2014/main" id="{4FF6AF68-85C8-161B-47D5-A64767C4B7D1}"/>
              </a:ext>
            </a:extLst>
          </p:cNvPr>
          <p:cNvSpPr/>
          <p:nvPr/>
        </p:nvSpPr>
        <p:spPr>
          <a:xfrm rot="2641853">
            <a:off x="11069840" y="425443"/>
            <a:ext cx="567919" cy="567919"/>
          </a:xfrm>
          <a:prstGeom prst="rect">
            <a:avLst/>
          </a:prstGeom>
          <a:solidFill>
            <a:srgbClr val="F7F7F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207"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4" name="TextBox 3">
            <a:extLst>
              <a:ext uri="{FF2B5EF4-FFF2-40B4-BE49-F238E27FC236}">
                <a16:creationId xmlns:a16="http://schemas.microsoft.com/office/drawing/2014/main" id="{37F4DB31-B02A-03D7-E8FE-E98D5B3F8EE9}"/>
              </a:ext>
            </a:extLst>
          </p:cNvPr>
          <p:cNvSpPr txBox="1"/>
          <p:nvPr/>
        </p:nvSpPr>
        <p:spPr>
          <a:xfrm>
            <a:off x="7469945" y="5931114"/>
            <a:ext cx="4722055" cy="369332"/>
          </a:xfrm>
          <a:prstGeom prst="rect">
            <a:avLst/>
          </a:prstGeom>
          <a:solidFill>
            <a:schemeClr val="accent4"/>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Work Sans" pitchFamily="2" charset="0"/>
                <a:ea typeface="+mn-ea"/>
                <a:cs typeface="+mn-cs"/>
              </a:rPr>
              <a:t>My Birkman &gt; Connections &gt; Teams </a:t>
            </a:r>
          </a:p>
        </p:txBody>
      </p:sp>
    </p:spTree>
    <p:custDataLst>
      <p:tags r:id="rId1"/>
    </p:custDataLst>
    <p:extLst>
      <p:ext uri="{BB962C8B-B14F-4D97-AF65-F5344CB8AC3E}">
        <p14:creationId xmlns:p14="http://schemas.microsoft.com/office/powerpoint/2010/main" val="2623621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7F7F3"/>
        </a:solidFill>
        <a:effectLst/>
      </p:bgPr>
    </p:bg>
    <p:spTree>
      <p:nvGrpSpPr>
        <p:cNvPr id="1" name=""/>
        <p:cNvGrpSpPr/>
        <p:nvPr/>
      </p:nvGrpSpPr>
      <p:grpSpPr>
        <a:xfrm>
          <a:off x="0" y="0"/>
          <a:ext cx="0" cy="0"/>
          <a:chOff x="0" y="0"/>
          <a:chExt cx="0" cy="0"/>
        </a:xfrm>
      </p:grpSpPr>
      <p:grpSp>
        <p:nvGrpSpPr>
          <p:cNvPr id="18" name="Group 17"/>
          <p:cNvGrpSpPr/>
          <p:nvPr/>
        </p:nvGrpSpPr>
        <p:grpSpPr>
          <a:xfrm>
            <a:off x="4521054" y="2155883"/>
            <a:ext cx="2904573" cy="1133962"/>
            <a:chOff x="3505200" y="2000310"/>
            <a:chExt cx="2904573" cy="1133962"/>
          </a:xfrm>
        </p:grpSpPr>
        <p:sp>
          <p:nvSpPr>
            <p:cNvPr id="2" name="Rectangle 1"/>
            <p:cNvSpPr/>
            <p:nvPr/>
          </p:nvSpPr>
          <p:spPr>
            <a:xfrm>
              <a:off x="3505200" y="2487941"/>
              <a:ext cx="2904573" cy="646331"/>
            </a:xfrm>
            <a:prstGeom prst="rect">
              <a:avLst/>
            </a:prstGeom>
          </p:spPr>
          <p:txBody>
            <a:bodyPr wrap="square">
              <a:spAutoFit/>
            </a:bodyPr>
            <a:lstStyle/>
            <a:p>
              <a:pPr algn="ctr"/>
              <a:r>
                <a:rPr lang="en-CA" sz="1800" b="1">
                  <a:solidFill>
                    <a:srgbClr val="3C4647"/>
                  </a:solidFill>
                  <a:latin typeface="Work Sans" pitchFamily="2" charset="0"/>
                </a:rPr>
                <a:t>The support you require to feel your best </a:t>
              </a:r>
              <a:endParaRPr lang="en-CA" sz="1800" b="1"/>
            </a:p>
          </p:txBody>
        </p:sp>
        <p:pic>
          <p:nvPicPr>
            <p:cNvPr id="8" name="Graphic 7" descr="Heart"/>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90786" y="2000310"/>
              <a:ext cx="533400" cy="533400"/>
            </a:xfrm>
            <a:prstGeom prst="rect">
              <a:avLst/>
            </a:prstGeom>
          </p:spPr>
        </p:pic>
      </p:grpSp>
      <p:grpSp>
        <p:nvGrpSpPr>
          <p:cNvPr id="15" name="Group 14"/>
          <p:cNvGrpSpPr/>
          <p:nvPr/>
        </p:nvGrpSpPr>
        <p:grpSpPr>
          <a:xfrm>
            <a:off x="8368284" y="2692007"/>
            <a:ext cx="1922321" cy="1105607"/>
            <a:chOff x="6731853" y="2889699"/>
            <a:chExt cx="1922321" cy="1105607"/>
          </a:xfrm>
        </p:grpSpPr>
        <p:sp>
          <p:nvSpPr>
            <p:cNvPr id="5" name="Rectangle 4"/>
            <p:cNvSpPr/>
            <p:nvPr/>
          </p:nvSpPr>
          <p:spPr>
            <a:xfrm>
              <a:off x="6731853" y="3625974"/>
              <a:ext cx="1922321" cy="369332"/>
            </a:xfrm>
            <a:prstGeom prst="rect">
              <a:avLst/>
            </a:prstGeom>
          </p:spPr>
          <p:txBody>
            <a:bodyPr wrap="none">
              <a:spAutoFit/>
            </a:bodyPr>
            <a:lstStyle/>
            <a:p>
              <a:r>
                <a:rPr lang="en-CA" sz="1800" b="1">
                  <a:solidFill>
                    <a:srgbClr val="3C4647"/>
                  </a:solidFill>
                  <a:latin typeface="Work Sans" pitchFamily="2" charset="0"/>
                </a:rPr>
                <a:t>Key motivators</a:t>
              </a:r>
              <a:endParaRPr lang="en-CA" sz="1800" b="1"/>
            </a:p>
          </p:txBody>
        </p:sp>
        <p:pic>
          <p:nvPicPr>
            <p:cNvPr id="12" name="Graphic 11" descr="Podium"/>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39000" y="2889699"/>
              <a:ext cx="736275" cy="736275"/>
            </a:xfrm>
            <a:prstGeom prst="rect">
              <a:avLst/>
            </a:prstGeom>
          </p:spPr>
        </p:pic>
      </p:grpSp>
      <p:grpSp>
        <p:nvGrpSpPr>
          <p:cNvPr id="22" name="Group 21"/>
          <p:cNvGrpSpPr/>
          <p:nvPr/>
        </p:nvGrpSpPr>
        <p:grpSpPr>
          <a:xfrm>
            <a:off x="5053949" y="3948923"/>
            <a:ext cx="1468672" cy="995433"/>
            <a:chOff x="3907197" y="3868249"/>
            <a:chExt cx="1468672" cy="995433"/>
          </a:xfrm>
        </p:grpSpPr>
        <p:sp>
          <p:nvSpPr>
            <p:cNvPr id="17" name="Rectangle 16"/>
            <p:cNvSpPr/>
            <p:nvPr/>
          </p:nvSpPr>
          <p:spPr>
            <a:xfrm>
              <a:off x="3907197" y="4494350"/>
              <a:ext cx="1468672" cy="369332"/>
            </a:xfrm>
            <a:prstGeom prst="rect">
              <a:avLst/>
            </a:prstGeom>
          </p:spPr>
          <p:txBody>
            <a:bodyPr wrap="none">
              <a:spAutoFit/>
            </a:bodyPr>
            <a:lstStyle/>
            <a:p>
              <a:r>
                <a:rPr lang="en-CA" sz="1800" b="1">
                  <a:solidFill>
                    <a:srgbClr val="3C4647"/>
                  </a:solidFill>
                  <a:latin typeface="Work Sans" pitchFamily="2" charset="0"/>
                </a:rPr>
                <a:t>Rechargers</a:t>
              </a:r>
              <a:endParaRPr lang="en-CA" sz="1800" b="1"/>
            </a:p>
          </p:txBody>
        </p:sp>
        <p:pic>
          <p:nvPicPr>
            <p:cNvPr id="21" name="Graphic 20" descr="Full Battery"/>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45611" y="3868249"/>
              <a:ext cx="714901" cy="714901"/>
            </a:xfrm>
            <a:prstGeom prst="rect">
              <a:avLst/>
            </a:prstGeom>
          </p:spPr>
        </p:pic>
      </p:grpSp>
      <p:grpSp>
        <p:nvGrpSpPr>
          <p:cNvPr id="27" name="Group 26"/>
          <p:cNvGrpSpPr/>
          <p:nvPr/>
        </p:nvGrpSpPr>
        <p:grpSpPr>
          <a:xfrm>
            <a:off x="1942017" y="4915052"/>
            <a:ext cx="2249334" cy="1148497"/>
            <a:chOff x="850147" y="4795103"/>
            <a:chExt cx="2249334" cy="1148497"/>
          </a:xfrm>
        </p:grpSpPr>
        <p:sp>
          <p:nvSpPr>
            <p:cNvPr id="13" name="Rectangle 12"/>
            <p:cNvSpPr/>
            <p:nvPr/>
          </p:nvSpPr>
          <p:spPr>
            <a:xfrm>
              <a:off x="850147" y="5574268"/>
              <a:ext cx="2249334" cy="369332"/>
            </a:xfrm>
            <a:prstGeom prst="rect">
              <a:avLst/>
            </a:prstGeom>
          </p:spPr>
          <p:txBody>
            <a:bodyPr wrap="none">
              <a:spAutoFit/>
            </a:bodyPr>
            <a:lstStyle/>
            <a:p>
              <a:r>
                <a:rPr lang="en-CA" sz="1800" b="1">
                  <a:solidFill>
                    <a:srgbClr val="3C4647"/>
                  </a:solidFill>
                  <a:latin typeface="Work Sans" pitchFamily="2" charset="0"/>
                </a:rPr>
                <a:t>Invisible to others</a:t>
              </a:r>
              <a:endParaRPr lang="en-CA" sz="1800" b="1"/>
            </a:p>
          </p:txBody>
        </p:sp>
        <p:pic>
          <p:nvPicPr>
            <p:cNvPr id="26" name="Graphic 25" descr="Magnifying glass"/>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21720" y="4795103"/>
              <a:ext cx="763520" cy="763520"/>
            </a:xfrm>
            <a:prstGeom prst="rect">
              <a:avLst/>
            </a:prstGeom>
          </p:spPr>
        </p:pic>
      </p:grpSp>
      <p:grpSp>
        <p:nvGrpSpPr>
          <p:cNvPr id="34" name="Group 33"/>
          <p:cNvGrpSpPr/>
          <p:nvPr/>
        </p:nvGrpSpPr>
        <p:grpSpPr>
          <a:xfrm>
            <a:off x="1019980" y="2857025"/>
            <a:ext cx="3366627" cy="1236113"/>
            <a:chOff x="451589" y="2763018"/>
            <a:chExt cx="3366627" cy="1236113"/>
          </a:xfrm>
        </p:grpSpPr>
        <p:sp>
          <p:nvSpPr>
            <p:cNvPr id="3" name="Rectangle 2"/>
            <p:cNvSpPr/>
            <p:nvPr/>
          </p:nvSpPr>
          <p:spPr>
            <a:xfrm>
              <a:off x="451589" y="3352800"/>
              <a:ext cx="3366627" cy="646331"/>
            </a:xfrm>
            <a:prstGeom prst="rect">
              <a:avLst/>
            </a:prstGeom>
          </p:spPr>
          <p:txBody>
            <a:bodyPr wrap="none">
              <a:spAutoFit/>
            </a:bodyPr>
            <a:lstStyle/>
            <a:p>
              <a:pPr algn="ctr"/>
              <a:r>
                <a:rPr lang="en-CA" sz="1800" b="1">
                  <a:solidFill>
                    <a:srgbClr val="3C4647"/>
                  </a:solidFill>
                  <a:latin typeface="Work Sans" pitchFamily="2" charset="0"/>
                </a:rPr>
                <a:t>Expectations of people and </a:t>
              </a:r>
            </a:p>
            <a:p>
              <a:pPr algn="ctr"/>
              <a:r>
                <a:rPr lang="en-CA" sz="1800" b="1">
                  <a:solidFill>
                    <a:srgbClr val="3C4647"/>
                  </a:solidFill>
                  <a:latin typeface="Work Sans" pitchFamily="2" charset="0"/>
                </a:rPr>
                <a:t>the environment</a:t>
              </a:r>
              <a:endParaRPr lang="en-CA" sz="1800" b="1"/>
            </a:p>
          </p:txBody>
        </p:sp>
        <p:pic>
          <p:nvPicPr>
            <p:cNvPr id="33" name="Graphic 32" descr="Thought bubble"/>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828800" y="2763018"/>
              <a:ext cx="600627" cy="600627"/>
            </a:xfrm>
            <a:prstGeom prst="rect">
              <a:avLst/>
            </a:prstGeom>
          </p:spPr>
        </p:pic>
      </p:grpSp>
      <p:grpSp>
        <p:nvGrpSpPr>
          <p:cNvPr id="39" name="Group 38"/>
          <p:cNvGrpSpPr/>
          <p:nvPr/>
        </p:nvGrpSpPr>
        <p:grpSpPr>
          <a:xfrm>
            <a:off x="6193938" y="4688806"/>
            <a:ext cx="4104228" cy="1354296"/>
            <a:chOff x="4722400" y="4665504"/>
            <a:chExt cx="4104228" cy="1354296"/>
          </a:xfrm>
        </p:grpSpPr>
        <p:sp>
          <p:nvSpPr>
            <p:cNvPr id="6" name="Rectangle 5"/>
            <p:cNvSpPr/>
            <p:nvPr/>
          </p:nvSpPr>
          <p:spPr>
            <a:xfrm>
              <a:off x="4722400" y="5373469"/>
              <a:ext cx="4104228" cy="646331"/>
            </a:xfrm>
            <a:prstGeom prst="rect">
              <a:avLst/>
            </a:prstGeom>
          </p:spPr>
          <p:txBody>
            <a:bodyPr wrap="square">
              <a:spAutoFit/>
            </a:bodyPr>
            <a:lstStyle/>
            <a:p>
              <a:pPr algn="ctr"/>
              <a:r>
                <a:rPr lang="en-CA" sz="1800" b="1">
                  <a:solidFill>
                    <a:srgbClr val="3C4647"/>
                  </a:solidFill>
                  <a:latin typeface="Work Sans" pitchFamily="2" charset="0"/>
                </a:rPr>
                <a:t>The way you act is not necessarily how you want to be treated</a:t>
              </a:r>
              <a:endParaRPr lang="en-CA" sz="1800" b="1"/>
            </a:p>
          </p:txBody>
        </p:sp>
        <p:grpSp>
          <p:nvGrpSpPr>
            <p:cNvPr id="38" name="Group 37"/>
            <p:cNvGrpSpPr/>
            <p:nvPr/>
          </p:nvGrpSpPr>
          <p:grpSpPr>
            <a:xfrm>
              <a:off x="6529112" y="4665504"/>
              <a:ext cx="647996" cy="680162"/>
              <a:chOff x="6529108" y="4097192"/>
              <a:chExt cx="1189431" cy="1248475"/>
            </a:xfrm>
          </p:grpSpPr>
          <p:grpSp>
            <p:nvGrpSpPr>
              <p:cNvPr id="37" name="Group 36"/>
              <p:cNvGrpSpPr/>
              <p:nvPr/>
            </p:nvGrpSpPr>
            <p:grpSpPr>
              <a:xfrm>
                <a:off x="6529108" y="4566266"/>
                <a:ext cx="747992" cy="779401"/>
                <a:chOff x="6529108" y="4566266"/>
                <a:chExt cx="747992" cy="779401"/>
              </a:xfrm>
            </p:grpSpPr>
            <p:pic>
              <p:nvPicPr>
                <p:cNvPr id="30" name="Graphic 29" descr="Drama"/>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t="43131" r="42474"/>
                <a:stretch/>
              </p:blipFill>
              <p:spPr>
                <a:xfrm>
                  <a:off x="6529108" y="4719225"/>
                  <a:ext cx="633689" cy="626442"/>
                </a:xfrm>
                <a:prstGeom prst="rect">
                  <a:avLst/>
                </a:prstGeom>
              </p:spPr>
            </p:pic>
            <p:sp>
              <p:nvSpPr>
                <p:cNvPr id="36" name="Oval 35"/>
                <p:cNvSpPr/>
                <p:nvPr/>
              </p:nvSpPr>
              <p:spPr>
                <a:xfrm>
                  <a:off x="7048500" y="4566266"/>
                  <a:ext cx="228600" cy="266720"/>
                </a:xfrm>
                <a:prstGeom prst="ellipse">
                  <a:avLst/>
                </a:prstGeom>
                <a:solidFill>
                  <a:srgbClr val="F7F7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grpSp>
          <p:pic>
            <p:nvPicPr>
              <p:cNvPr id="35" name="Graphic 34" descr="Drama"/>
              <p:cNvPicPr>
                <a:picLocks noChangeAspect="1"/>
              </p:cNvPicPr>
              <p:nvPr/>
            </p:nvPicPr>
            <p:blipFill rotWithShape="1">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l="39404" t="-12277" r="-4673" b="39268"/>
              <a:stretch/>
            </p:blipFill>
            <p:spPr>
              <a:xfrm rot="253051">
                <a:off x="6974795" y="4097192"/>
                <a:ext cx="743744" cy="831919"/>
              </a:xfrm>
              <a:prstGeom prst="ellipse">
                <a:avLst/>
              </a:prstGeom>
            </p:spPr>
          </p:pic>
        </p:grpSp>
      </p:grpSp>
      <p:sp>
        <p:nvSpPr>
          <p:cNvPr id="4" name="Title 3">
            <a:extLst>
              <a:ext uri="{FF2B5EF4-FFF2-40B4-BE49-F238E27FC236}">
                <a16:creationId xmlns:a16="http://schemas.microsoft.com/office/drawing/2014/main" id="{9A211A61-7FFA-B6CE-C0B5-C5ED9862CF4C}"/>
              </a:ext>
            </a:extLst>
          </p:cNvPr>
          <p:cNvSpPr>
            <a:spLocks noGrp="1"/>
          </p:cNvSpPr>
          <p:nvPr>
            <p:ph type="title"/>
          </p:nvPr>
        </p:nvSpPr>
        <p:spPr/>
        <p:txBody>
          <a:bodyPr/>
          <a:lstStyle/>
          <a:p>
            <a:r>
              <a:rPr lang="en-US">
                <a:latin typeface="Work Sans" pitchFamily="2" charset="0"/>
              </a:rPr>
              <a:t>Needs</a:t>
            </a:r>
          </a:p>
        </p:txBody>
      </p:sp>
      <p:sp>
        <p:nvSpPr>
          <p:cNvPr id="10" name="TextBox 9">
            <a:extLst>
              <a:ext uri="{FF2B5EF4-FFF2-40B4-BE49-F238E27FC236}">
                <a16:creationId xmlns:a16="http://schemas.microsoft.com/office/drawing/2014/main" id="{37E34AA0-B5DA-6141-D53C-9F8050BAFAA1}"/>
              </a:ext>
            </a:extLst>
          </p:cNvPr>
          <p:cNvSpPr txBox="1"/>
          <p:nvPr/>
        </p:nvSpPr>
        <p:spPr>
          <a:xfrm>
            <a:off x="838200" y="1397301"/>
            <a:ext cx="10515600" cy="707886"/>
          </a:xfrm>
          <a:prstGeom prst="rect">
            <a:avLst/>
          </a:prstGeom>
          <a:noFill/>
        </p:spPr>
        <p:txBody>
          <a:bodyPr wrap="square" rtlCol="0">
            <a:spAutoFit/>
          </a:bodyPr>
          <a:lstStyle/>
          <a:p>
            <a:r>
              <a:rPr lang="en-US" sz="2000">
                <a:solidFill>
                  <a:schemeClr val="bg1"/>
                </a:solidFill>
                <a:latin typeface="Work Sans" pitchFamily="2" charset="0"/>
                <a:ea typeface="Roboto Black" pitchFamily="2" charset="0"/>
              </a:rPr>
              <a:t>The Circle reveals the environments or interactions with others that allow you to feel most comfortable.</a:t>
            </a:r>
          </a:p>
        </p:txBody>
      </p:sp>
      <p:sp>
        <p:nvSpPr>
          <p:cNvPr id="7" name="Oval 6">
            <a:extLst>
              <a:ext uri="{FF2B5EF4-FFF2-40B4-BE49-F238E27FC236}">
                <a16:creationId xmlns:a16="http://schemas.microsoft.com/office/drawing/2014/main" id="{046ABB62-659F-0C5B-1C81-74DEFC298582}"/>
              </a:ext>
            </a:extLst>
          </p:cNvPr>
          <p:cNvSpPr/>
          <p:nvPr/>
        </p:nvSpPr>
        <p:spPr>
          <a:xfrm>
            <a:off x="10952276" y="307879"/>
            <a:ext cx="803046" cy="803046"/>
          </a:xfrm>
          <a:prstGeom prst="ellipse">
            <a:avLst/>
          </a:prstGeom>
          <a:solidFill>
            <a:srgbClr val="F7F7F3"/>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80283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7262CC-9156-7F55-D6EB-571F92F1062D}"/>
              </a:ext>
            </a:extLst>
          </p:cNvPr>
          <p:cNvSpPr txBox="1"/>
          <p:nvPr/>
        </p:nvSpPr>
        <p:spPr>
          <a:xfrm>
            <a:off x="982980" y="876985"/>
            <a:ext cx="5703570" cy="1754326"/>
          </a:xfrm>
          <a:prstGeom prst="rect">
            <a:avLst/>
          </a:prstGeom>
          <a:noFill/>
        </p:spPr>
        <p:txBody>
          <a:bodyPr wrap="square">
            <a:spAutoFit/>
          </a:bodyPr>
          <a:lstStyle/>
          <a:p>
            <a:pPr algn="l"/>
            <a:r>
              <a:rPr lang="en-US" sz="3600" b="1" i="0">
                <a:solidFill>
                  <a:schemeClr val="accent1"/>
                </a:solidFill>
                <a:effectLst/>
                <a:latin typeface="Work Sans" pitchFamily="2" charset="0"/>
              </a:rPr>
              <a:t>It feels frustrating when your Needs go unmet.</a:t>
            </a:r>
          </a:p>
        </p:txBody>
      </p:sp>
      <p:pic>
        <p:nvPicPr>
          <p:cNvPr id="3" name="Picture 2" descr="Glass of water with bubbles">
            <a:extLst>
              <a:ext uri="{FF2B5EF4-FFF2-40B4-BE49-F238E27FC236}">
                <a16:creationId xmlns:a16="http://schemas.microsoft.com/office/drawing/2014/main" id="{55A18757-4DCC-DF0E-9C71-D18DA34CC1EA}"/>
              </a:ext>
            </a:extLst>
          </p:cNvPr>
          <p:cNvPicPr>
            <a:picLocks noChangeAspect="1"/>
          </p:cNvPicPr>
          <p:nvPr/>
        </p:nvPicPr>
        <p:blipFill>
          <a:blip r:embed="rId4">
            <a:alphaModFix/>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7620000" y="0"/>
            <a:ext cx="4572000" cy="6858000"/>
          </a:xfrm>
          <a:prstGeom prst="rect">
            <a:avLst/>
          </a:prstGeom>
        </p:spPr>
      </p:pic>
    </p:spTree>
    <p:custDataLst>
      <p:tags r:id="rId1"/>
    </p:custDataLst>
    <p:extLst>
      <p:ext uri="{BB962C8B-B14F-4D97-AF65-F5344CB8AC3E}">
        <p14:creationId xmlns:p14="http://schemas.microsoft.com/office/powerpoint/2010/main" val="341274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7F7F3"/>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211A61-7FFA-B6CE-C0B5-C5ED9862CF4C}"/>
              </a:ext>
            </a:extLst>
          </p:cNvPr>
          <p:cNvSpPr>
            <a:spLocks noGrp="1"/>
          </p:cNvSpPr>
          <p:nvPr>
            <p:ph type="title"/>
          </p:nvPr>
        </p:nvSpPr>
        <p:spPr/>
        <p:txBody>
          <a:bodyPr/>
          <a:lstStyle/>
          <a:p>
            <a:r>
              <a:rPr lang="en-US">
                <a:latin typeface="Work Sans" pitchFamily="2" charset="0"/>
              </a:rPr>
              <a:t>Needs</a:t>
            </a:r>
          </a:p>
        </p:txBody>
      </p:sp>
      <p:sp>
        <p:nvSpPr>
          <p:cNvPr id="10" name="TextBox 9">
            <a:extLst>
              <a:ext uri="{FF2B5EF4-FFF2-40B4-BE49-F238E27FC236}">
                <a16:creationId xmlns:a16="http://schemas.microsoft.com/office/drawing/2014/main" id="{37E34AA0-B5DA-6141-D53C-9F8050BAFAA1}"/>
              </a:ext>
            </a:extLst>
          </p:cNvPr>
          <p:cNvSpPr txBox="1"/>
          <p:nvPr/>
        </p:nvSpPr>
        <p:spPr>
          <a:xfrm>
            <a:off x="838200" y="1397301"/>
            <a:ext cx="10515600" cy="707886"/>
          </a:xfrm>
          <a:prstGeom prst="rect">
            <a:avLst/>
          </a:prstGeom>
          <a:noFill/>
        </p:spPr>
        <p:txBody>
          <a:bodyPr wrap="square" rtlCol="0">
            <a:spAutoFit/>
          </a:bodyPr>
          <a:lstStyle/>
          <a:p>
            <a:r>
              <a:rPr lang="en-US" sz="2000">
                <a:solidFill>
                  <a:schemeClr val="bg1"/>
                </a:solidFill>
                <a:latin typeface="Work Sans" pitchFamily="2" charset="0"/>
                <a:ea typeface="Roboto Black" pitchFamily="2" charset="0"/>
              </a:rPr>
              <a:t>The Circle reveals the environments or interactions with others that allow you to feel most comfortable.</a:t>
            </a:r>
          </a:p>
        </p:txBody>
      </p:sp>
      <p:sp>
        <p:nvSpPr>
          <p:cNvPr id="24" name="Rectangle 23">
            <a:extLst>
              <a:ext uri="{FF2B5EF4-FFF2-40B4-BE49-F238E27FC236}">
                <a16:creationId xmlns:a16="http://schemas.microsoft.com/office/drawing/2014/main" id="{F2327487-CD5C-3B72-D946-ABF29D51C4C1}"/>
              </a:ext>
            </a:extLst>
          </p:cNvPr>
          <p:cNvSpPr/>
          <p:nvPr/>
        </p:nvSpPr>
        <p:spPr>
          <a:xfrm rot="5400000">
            <a:off x="4224000" y="4261222"/>
            <a:ext cx="3744000" cy="45719"/>
          </a:xfrm>
          <a:prstGeom prst="rect">
            <a:avLst/>
          </a:pr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Work Sans" pitchFamily="2" charset="0"/>
              <a:ea typeface="+mn-ea"/>
              <a:cs typeface="+mn-cs"/>
            </a:endParaRPr>
          </a:p>
        </p:txBody>
      </p:sp>
      <p:sp>
        <p:nvSpPr>
          <p:cNvPr id="25" name="Rectangle 24">
            <a:extLst>
              <a:ext uri="{FF2B5EF4-FFF2-40B4-BE49-F238E27FC236}">
                <a16:creationId xmlns:a16="http://schemas.microsoft.com/office/drawing/2014/main" id="{FF41A66A-47A4-06F8-0737-D1253E14AD72}"/>
              </a:ext>
            </a:extLst>
          </p:cNvPr>
          <p:cNvSpPr/>
          <p:nvPr/>
        </p:nvSpPr>
        <p:spPr>
          <a:xfrm>
            <a:off x="2262000" y="4267201"/>
            <a:ext cx="7668000" cy="45719"/>
          </a:xfrm>
          <a:prstGeom prst="rect">
            <a:avLst/>
          </a:pr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Work Sans" pitchFamily="2" charset="0"/>
              <a:ea typeface="+mn-ea"/>
              <a:cs typeface="+mn-cs"/>
            </a:endParaRPr>
          </a:p>
        </p:txBody>
      </p:sp>
      <p:sp>
        <p:nvSpPr>
          <p:cNvPr id="2" name="Oval 1">
            <a:extLst>
              <a:ext uri="{FF2B5EF4-FFF2-40B4-BE49-F238E27FC236}">
                <a16:creationId xmlns:a16="http://schemas.microsoft.com/office/drawing/2014/main" id="{163DCE26-9CA1-BD0C-991B-E0E0B6028F06}"/>
              </a:ext>
            </a:extLst>
          </p:cNvPr>
          <p:cNvSpPr/>
          <p:nvPr/>
        </p:nvSpPr>
        <p:spPr>
          <a:xfrm>
            <a:off x="10952276" y="307879"/>
            <a:ext cx="803046" cy="803046"/>
          </a:xfrm>
          <a:prstGeom prst="ellipse">
            <a:avLst/>
          </a:prstGeom>
          <a:solidFill>
            <a:srgbClr val="F7F7F3"/>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C235A11-9170-A82A-27BF-04A42B39563F}"/>
              </a:ext>
            </a:extLst>
          </p:cNvPr>
          <p:cNvSpPr/>
          <p:nvPr/>
        </p:nvSpPr>
        <p:spPr>
          <a:xfrm>
            <a:off x="6347587" y="4572001"/>
            <a:ext cx="4823333" cy="1685077"/>
          </a:xfrm>
          <a:prstGeom prst="rect">
            <a:avLst/>
          </a:prstGeom>
          <a:solidFill>
            <a:srgbClr val="F7F7F3"/>
          </a:solidFill>
        </p:spPr>
        <p:txBody>
          <a:bodyPr wrap="square">
            <a:spAutoFit/>
          </a:bodyPr>
          <a:lstStyle/>
          <a:p>
            <a:r>
              <a:rPr lang="en-US" sz="2400" b="1">
                <a:solidFill>
                  <a:srgbClr val="205097"/>
                </a:solidFill>
                <a:latin typeface="Work Sans" pitchFamily="2" charset="0"/>
                <a:ea typeface="Roboto" pitchFamily="2" charset="0"/>
              </a:rPr>
              <a:t>BLUE NEEDS</a:t>
            </a:r>
          </a:p>
          <a:p>
            <a:pPr>
              <a:spcBef>
                <a:spcPts val="336"/>
              </a:spcBef>
            </a:pPr>
            <a:r>
              <a:rPr lang="en-US">
                <a:solidFill>
                  <a:srgbClr val="3C4647"/>
                </a:solidFill>
                <a:latin typeface="Work Sans" pitchFamily="2" charset="0"/>
                <a:ea typeface="Roboto" pitchFamily="2" charset="0"/>
              </a:rPr>
              <a:t>Time to reflect</a:t>
            </a:r>
          </a:p>
          <a:p>
            <a:pPr>
              <a:spcBef>
                <a:spcPts val="336"/>
              </a:spcBef>
            </a:pPr>
            <a:r>
              <a:rPr lang="en-US">
                <a:solidFill>
                  <a:srgbClr val="3C4647"/>
                </a:solidFill>
                <a:latin typeface="Work Sans" pitchFamily="2" charset="0"/>
                <a:ea typeface="Roboto" pitchFamily="2" charset="0"/>
              </a:rPr>
              <a:t>Individual connection</a:t>
            </a:r>
          </a:p>
          <a:p>
            <a:pPr>
              <a:spcBef>
                <a:spcPts val="336"/>
              </a:spcBef>
            </a:pPr>
            <a:r>
              <a:rPr lang="en-US">
                <a:solidFill>
                  <a:srgbClr val="3C4647"/>
                </a:solidFill>
                <a:latin typeface="Work Sans" pitchFamily="2" charset="0"/>
                <a:ea typeface="Roboto" pitchFamily="2" charset="0"/>
              </a:rPr>
              <a:t>Opportunities to express thoughts, feelings, or concerns</a:t>
            </a:r>
          </a:p>
        </p:txBody>
      </p:sp>
      <p:sp>
        <p:nvSpPr>
          <p:cNvPr id="5" name="Rectangle 4">
            <a:extLst>
              <a:ext uri="{FF2B5EF4-FFF2-40B4-BE49-F238E27FC236}">
                <a16:creationId xmlns:a16="http://schemas.microsoft.com/office/drawing/2014/main" id="{32249F28-6431-8059-E6D8-B1B75F4CDDF9}"/>
              </a:ext>
            </a:extLst>
          </p:cNvPr>
          <p:cNvSpPr/>
          <p:nvPr/>
        </p:nvSpPr>
        <p:spPr>
          <a:xfrm>
            <a:off x="2352484" y="4572001"/>
            <a:ext cx="3514917" cy="1661993"/>
          </a:xfrm>
          <a:prstGeom prst="rect">
            <a:avLst/>
          </a:prstGeom>
          <a:solidFill>
            <a:srgbClr val="F7F7F3"/>
          </a:solidFill>
        </p:spPr>
        <p:txBody>
          <a:bodyPr wrap="square">
            <a:spAutoFit/>
          </a:bodyPr>
          <a:lstStyle/>
          <a:p>
            <a:pPr algn="r">
              <a:spcBef>
                <a:spcPts val="336"/>
              </a:spcBef>
            </a:pPr>
            <a:r>
              <a:rPr lang="en-US" sz="2400" b="1">
                <a:solidFill>
                  <a:srgbClr val="E4942E"/>
                </a:solidFill>
                <a:latin typeface="Work Sans" pitchFamily="2" charset="0"/>
                <a:ea typeface="Roboto" pitchFamily="2" charset="0"/>
              </a:rPr>
              <a:t>YELLOW NEEDS</a:t>
            </a:r>
          </a:p>
          <a:p>
            <a:pPr algn="r">
              <a:spcBef>
                <a:spcPts val="336"/>
              </a:spcBef>
            </a:pPr>
            <a:r>
              <a:rPr lang="en-US">
                <a:solidFill>
                  <a:srgbClr val="3C4647"/>
                </a:solidFill>
                <a:latin typeface="Work Sans" pitchFamily="2" charset="0"/>
                <a:ea typeface="Roboto" pitchFamily="2" charset="0"/>
              </a:rPr>
              <a:t>Protection from interruptions</a:t>
            </a:r>
          </a:p>
          <a:p>
            <a:pPr algn="r">
              <a:spcBef>
                <a:spcPts val="336"/>
              </a:spcBef>
            </a:pPr>
            <a:r>
              <a:rPr lang="en-US">
                <a:solidFill>
                  <a:srgbClr val="3C4647"/>
                </a:solidFill>
                <a:latin typeface="Work Sans" pitchFamily="2" charset="0"/>
                <a:ea typeface="Roboto" pitchFamily="2" charset="0"/>
              </a:rPr>
              <a:t>Detailed directions</a:t>
            </a:r>
          </a:p>
          <a:p>
            <a:pPr algn="r">
              <a:spcBef>
                <a:spcPts val="336"/>
              </a:spcBef>
            </a:pPr>
            <a:r>
              <a:rPr lang="en-US">
                <a:solidFill>
                  <a:srgbClr val="3C4647"/>
                </a:solidFill>
                <a:latin typeface="Work Sans" pitchFamily="2" charset="0"/>
                <a:ea typeface="Roboto" pitchFamily="2" charset="0"/>
              </a:rPr>
              <a:t>Consistency</a:t>
            </a:r>
          </a:p>
          <a:p>
            <a:pPr algn="r">
              <a:spcBef>
                <a:spcPts val="336"/>
              </a:spcBef>
            </a:pPr>
            <a:endParaRPr lang="en-US" sz="1400">
              <a:solidFill>
                <a:srgbClr val="3C4647"/>
              </a:solidFill>
              <a:latin typeface="Work Sans" pitchFamily="2" charset="0"/>
              <a:ea typeface="Roboto" pitchFamily="2" charset="0"/>
            </a:endParaRPr>
          </a:p>
        </p:txBody>
      </p:sp>
      <p:sp>
        <p:nvSpPr>
          <p:cNvPr id="6" name="Content Placeholder 2">
            <a:extLst>
              <a:ext uri="{FF2B5EF4-FFF2-40B4-BE49-F238E27FC236}">
                <a16:creationId xmlns:a16="http://schemas.microsoft.com/office/drawing/2014/main" id="{B540541D-BFB6-8C47-7033-6AF1F4BBEFF8}"/>
              </a:ext>
            </a:extLst>
          </p:cNvPr>
          <p:cNvSpPr txBox="1">
            <a:spLocks/>
          </p:cNvSpPr>
          <p:nvPr/>
        </p:nvSpPr>
        <p:spPr>
          <a:xfrm>
            <a:off x="6324600" y="2590800"/>
            <a:ext cx="3765418" cy="1676400"/>
          </a:xfrm>
          <a:prstGeom prst="rect">
            <a:avLst/>
          </a:prstGeom>
          <a:solidFill>
            <a:srgbClr val="F7F7F3"/>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a:solidFill>
                  <a:srgbClr val="256B3B"/>
                </a:solidFill>
                <a:latin typeface="Work Sans" pitchFamily="2" charset="0"/>
                <a:ea typeface="Roboto" pitchFamily="2" charset="0"/>
              </a:rPr>
              <a:t>GREEN NEEDS</a:t>
            </a:r>
          </a:p>
          <a:p>
            <a:pPr marL="0" indent="0">
              <a:buFont typeface="Arial" pitchFamily="34" charset="0"/>
              <a:buNone/>
            </a:pPr>
            <a:r>
              <a:rPr lang="en-US" sz="1800">
                <a:solidFill>
                  <a:srgbClr val="3C4647"/>
                </a:solidFill>
                <a:latin typeface="Work Sans" pitchFamily="2" charset="0"/>
                <a:ea typeface="Roboto" pitchFamily="2" charset="0"/>
              </a:rPr>
              <a:t>Competition</a:t>
            </a:r>
          </a:p>
          <a:p>
            <a:pPr marL="0" indent="0">
              <a:buFont typeface="Arial" pitchFamily="34" charset="0"/>
              <a:buNone/>
            </a:pPr>
            <a:r>
              <a:rPr lang="en-US" sz="1800">
                <a:solidFill>
                  <a:srgbClr val="3C4647"/>
                </a:solidFill>
                <a:latin typeface="Work Sans" pitchFamily="2" charset="0"/>
                <a:ea typeface="Roboto" pitchFamily="2" charset="0"/>
              </a:rPr>
              <a:t>Group interaction</a:t>
            </a:r>
          </a:p>
          <a:p>
            <a:pPr marL="0" indent="0">
              <a:buFont typeface="Arial" pitchFamily="34" charset="0"/>
              <a:buNone/>
            </a:pPr>
            <a:r>
              <a:rPr lang="en-US" sz="1800">
                <a:solidFill>
                  <a:srgbClr val="3C4647"/>
                </a:solidFill>
                <a:latin typeface="Work Sans" pitchFamily="2" charset="0"/>
                <a:ea typeface="Roboto" pitchFamily="2" charset="0"/>
              </a:rPr>
              <a:t>Flexibility and varied activities</a:t>
            </a:r>
          </a:p>
        </p:txBody>
      </p:sp>
      <p:sp>
        <p:nvSpPr>
          <p:cNvPr id="8" name="Content Placeholder 2">
            <a:extLst>
              <a:ext uri="{FF2B5EF4-FFF2-40B4-BE49-F238E27FC236}">
                <a16:creationId xmlns:a16="http://schemas.microsoft.com/office/drawing/2014/main" id="{5472F559-F6C7-88DB-D9DB-40E0CE4C7B0B}"/>
              </a:ext>
            </a:extLst>
          </p:cNvPr>
          <p:cNvSpPr txBox="1">
            <a:spLocks/>
          </p:cNvSpPr>
          <p:nvPr/>
        </p:nvSpPr>
        <p:spPr>
          <a:xfrm>
            <a:off x="2948814" y="2590800"/>
            <a:ext cx="2895600" cy="1447800"/>
          </a:xfrm>
          <a:prstGeom prst="rect">
            <a:avLst/>
          </a:prstGeom>
          <a:solidFill>
            <a:srgbClr val="F7F7F3"/>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US" sz="2400" b="1">
                <a:solidFill>
                  <a:srgbClr val="9E0000"/>
                </a:solidFill>
                <a:latin typeface="Work Sans" pitchFamily="2" charset="0"/>
                <a:ea typeface="Roboto Light" pitchFamily="2" charset="0"/>
              </a:rPr>
              <a:t>RED NEEDS</a:t>
            </a:r>
          </a:p>
          <a:p>
            <a:pPr marL="0" indent="0" algn="r">
              <a:buFont typeface="Arial" pitchFamily="34" charset="0"/>
              <a:buNone/>
            </a:pPr>
            <a:r>
              <a:rPr lang="en-US" sz="1800">
                <a:solidFill>
                  <a:srgbClr val="3C4647"/>
                </a:solidFill>
                <a:latin typeface="Work Sans" pitchFamily="2" charset="0"/>
                <a:ea typeface="Roboto Light" pitchFamily="2" charset="0"/>
              </a:rPr>
              <a:t>Direct authority</a:t>
            </a:r>
          </a:p>
          <a:p>
            <a:pPr marL="0" indent="0" algn="r">
              <a:buFont typeface="Arial" pitchFamily="34" charset="0"/>
              <a:buNone/>
            </a:pPr>
            <a:r>
              <a:rPr lang="en-US" sz="1800">
                <a:solidFill>
                  <a:srgbClr val="3C4647"/>
                </a:solidFill>
                <a:latin typeface="Work Sans" pitchFamily="2" charset="0"/>
                <a:ea typeface="Roboto Light" pitchFamily="2" charset="0"/>
              </a:rPr>
              <a:t>Outlet for energy</a:t>
            </a:r>
          </a:p>
          <a:p>
            <a:pPr marL="0" indent="0" algn="r">
              <a:buFont typeface="Arial" pitchFamily="34" charset="0"/>
              <a:buNone/>
            </a:pPr>
            <a:r>
              <a:rPr lang="en-US" sz="1800">
                <a:solidFill>
                  <a:srgbClr val="3C4647"/>
                </a:solidFill>
                <a:latin typeface="Work Sans" pitchFamily="2" charset="0"/>
                <a:ea typeface="Roboto Light" pitchFamily="2" charset="0"/>
              </a:rPr>
              <a:t>Clear-cut situations</a:t>
            </a:r>
            <a:endParaRPr lang="en-US" sz="2000">
              <a:solidFill>
                <a:srgbClr val="3C4647"/>
              </a:solidFill>
              <a:latin typeface="Work Sans" pitchFamily="2" charset="0"/>
              <a:ea typeface="Roboto" pitchFamily="2" charset="0"/>
            </a:endParaRPr>
          </a:p>
        </p:txBody>
      </p:sp>
    </p:spTree>
    <p:custDataLst>
      <p:tags r:id="rId1"/>
    </p:custDataLst>
    <p:extLst>
      <p:ext uri="{BB962C8B-B14F-4D97-AF65-F5344CB8AC3E}">
        <p14:creationId xmlns:p14="http://schemas.microsoft.com/office/powerpoint/2010/main" val="1678205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F6E08E47-75C2-45D1-889E-A757786047F3}"/>
              </a:ext>
            </a:extLst>
          </p:cNvPr>
          <p:cNvSpPr>
            <a:spLocks noGrp="1"/>
          </p:cNvSpPr>
          <p:nvPr>
            <p:ph type="subTitle" idx="1"/>
          </p:nvPr>
        </p:nvSpPr>
        <p:spPr>
          <a:xfrm>
            <a:off x="711200" y="837192"/>
            <a:ext cx="9983074" cy="932211"/>
          </a:xfrm>
        </p:spPr>
        <p:txBody>
          <a:bodyPr>
            <a:noAutofit/>
          </a:bodyPr>
          <a:lstStyle/>
          <a:p>
            <a:pPr algn="l">
              <a:lnSpc>
                <a:spcPts val="7500"/>
              </a:lnSpc>
            </a:pPr>
            <a:r>
              <a:rPr lang="en-US" sz="4400" b="1">
                <a:latin typeface="Work Sans" pitchFamily="2" charset="0"/>
                <a:ea typeface="Roboto" panose="02000000000000000000" pitchFamily="2" charset="0"/>
              </a:rPr>
              <a:t>Voicing Your Needs</a:t>
            </a:r>
          </a:p>
        </p:txBody>
      </p:sp>
      <p:sp>
        <p:nvSpPr>
          <p:cNvPr id="11" name="Rectangle 10">
            <a:extLst>
              <a:ext uri="{FF2B5EF4-FFF2-40B4-BE49-F238E27FC236}">
                <a16:creationId xmlns:a16="http://schemas.microsoft.com/office/drawing/2014/main" id="{3774D534-4AE3-2D4B-90CD-7C4D2211B212}"/>
              </a:ext>
            </a:extLst>
          </p:cNvPr>
          <p:cNvSpPr/>
          <p:nvPr/>
        </p:nvSpPr>
        <p:spPr>
          <a:xfrm rot="5400000">
            <a:off x="5794612" y="-3129893"/>
            <a:ext cx="45719" cy="102125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3" name="Content Placeholder 2">
            <a:extLst>
              <a:ext uri="{FF2B5EF4-FFF2-40B4-BE49-F238E27FC236}">
                <a16:creationId xmlns:a16="http://schemas.microsoft.com/office/drawing/2014/main" id="{6A346D6E-1447-7921-3F8C-3B534CFE1427}"/>
              </a:ext>
            </a:extLst>
          </p:cNvPr>
          <p:cNvSpPr txBox="1">
            <a:spLocks/>
          </p:cNvSpPr>
          <p:nvPr/>
        </p:nvSpPr>
        <p:spPr>
          <a:xfrm>
            <a:off x="711195" y="2447289"/>
            <a:ext cx="10212551" cy="3679190"/>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solidFill>
                  <a:schemeClr val="bg1"/>
                </a:solidFill>
                <a:latin typeface="Work Sans" pitchFamily="2" charset="0"/>
              </a:rPr>
              <a:t>Time: 10 minutes</a:t>
            </a:r>
            <a:endParaRPr lang="en-US" sz="1800" dirty="0">
              <a:solidFill>
                <a:schemeClr val="bg1"/>
              </a:solidFill>
              <a:latin typeface="Work Sans"/>
            </a:endParaRPr>
          </a:p>
          <a:p>
            <a:endParaRPr lang="en-US" sz="1800" dirty="0">
              <a:solidFill>
                <a:schemeClr val="bg1"/>
              </a:solidFill>
              <a:latin typeface="Work Sans"/>
            </a:endParaRPr>
          </a:p>
          <a:p>
            <a:pPr marL="342900" indent="-342900">
              <a:buFont typeface="+mj-lt"/>
              <a:buAutoNum type="arabicPeriod"/>
            </a:pPr>
            <a:r>
              <a:rPr lang="en-US" sz="1800" dirty="0">
                <a:solidFill>
                  <a:schemeClr val="bg1"/>
                </a:solidFill>
                <a:latin typeface="Work Sans" pitchFamily="2" charset="0"/>
              </a:rPr>
              <a:t>Open the </a:t>
            </a:r>
            <a:r>
              <a:rPr lang="en-US" sz="1800" dirty="0" err="1">
                <a:solidFill>
                  <a:schemeClr val="bg1"/>
                </a:solidFill>
                <a:latin typeface="Work Sans" pitchFamily="2" charset="0"/>
              </a:rPr>
              <a:t>Birkman</a:t>
            </a:r>
            <a:r>
              <a:rPr lang="en-US" sz="1800" dirty="0">
                <a:solidFill>
                  <a:schemeClr val="bg1"/>
                </a:solidFill>
                <a:latin typeface="Work Sans" pitchFamily="2" charset="0"/>
              </a:rPr>
              <a:t> app to your Needs page. Note the color of your Circle.</a:t>
            </a:r>
          </a:p>
          <a:p>
            <a:pPr marL="342900" indent="-342900">
              <a:buFont typeface="+mj-lt"/>
              <a:buAutoNum type="arabicPeriod"/>
            </a:pPr>
            <a:r>
              <a:rPr lang="en-US" sz="1800" dirty="0">
                <a:solidFill>
                  <a:schemeClr val="bg1"/>
                </a:solidFill>
                <a:latin typeface="Work Sans" pitchFamily="2" charset="0"/>
              </a:rPr>
              <a:t>Join the group that reflects your Needs Circle.</a:t>
            </a:r>
          </a:p>
          <a:p>
            <a:pPr marL="342900" indent="-342900">
              <a:buFont typeface="+mj-lt"/>
              <a:buAutoNum type="arabicPeriod"/>
            </a:pPr>
            <a:r>
              <a:rPr lang="en-US" sz="1800" dirty="0">
                <a:solidFill>
                  <a:schemeClr val="bg1"/>
                </a:solidFill>
                <a:latin typeface="Work Sans" pitchFamily="2" charset="0"/>
              </a:rPr>
              <a:t>Within your group, complete the following prompt:</a:t>
            </a:r>
            <a:endParaRPr lang="en-US" sz="1800" dirty="0">
              <a:solidFill>
                <a:schemeClr val="bg1"/>
              </a:solidFill>
              <a:latin typeface="Work Sans"/>
            </a:endParaRPr>
          </a:p>
          <a:p>
            <a:pPr marL="800100" lvl="1" indent="-342900">
              <a:buFont typeface="Arial" panose="020B0604020202020204" pitchFamily="34" charset="0"/>
              <a:buChar char="•"/>
            </a:pPr>
            <a:r>
              <a:rPr lang="en-US" sz="1900" dirty="0">
                <a:solidFill>
                  <a:schemeClr val="bg1"/>
                </a:solidFill>
                <a:latin typeface="Work Sans"/>
              </a:rPr>
              <a:t>It is frustrating when ________ (stressor), it would be helpful if _____ (Needs)</a:t>
            </a:r>
          </a:p>
          <a:p>
            <a:endParaRPr lang="en-US" sz="1800" dirty="0">
              <a:solidFill>
                <a:schemeClr val="bg1"/>
              </a:solidFill>
              <a:latin typeface="Work Sans"/>
            </a:endParaRPr>
          </a:p>
          <a:p>
            <a:r>
              <a:rPr lang="en-US" sz="1800" i="1" dirty="0">
                <a:solidFill>
                  <a:schemeClr val="bg1"/>
                </a:solidFill>
                <a:latin typeface="Work Sans"/>
              </a:rPr>
              <a:t>Example: It is frustrating when others ignore my concerns, it would be helpful if instead of brushing them aside, we had a space or time to discuss them.</a:t>
            </a:r>
          </a:p>
          <a:p>
            <a:endParaRPr lang="en-US" sz="1800" dirty="0">
              <a:solidFill>
                <a:schemeClr val="bg1"/>
              </a:solidFill>
              <a:latin typeface="Work Sans"/>
            </a:endParaRPr>
          </a:p>
          <a:p>
            <a:pPr marL="342900" indent="-342900">
              <a:buFont typeface="+mj-lt"/>
              <a:buAutoNum type="arabicPeriod" startAt="5"/>
            </a:pPr>
            <a:r>
              <a:rPr lang="en-US" sz="1800" dirty="0">
                <a:solidFill>
                  <a:schemeClr val="bg1"/>
                </a:solidFill>
                <a:latin typeface="Work Sans" pitchFamily="2" charset="0"/>
              </a:rPr>
              <a:t>Select someone to be the spokesperson for your Needs Color group to share your group’s response to the prompt above.</a:t>
            </a:r>
          </a:p>
        </p:txBody>
      </p:sp>
      <p:sp>
        <p:nvSpPr>
          <p:cNvPr id="2" name="Oval 1">
            <a:extLst>
              <a:ext uri="{FF2B5EF4-FFF2-40B4-BE49-F238E27FC236}">
                <a16:creationId xmlns:a16="http://schemas.microsoft.com/office/drawing/2014/main" id="{7C5AD6D3-7B82-441F-0921-A70FBCF13756}"/>
              </a:ext>
            </a:extLst>
          </p:cNvPr>
          <p:cNvSpPr/>
          <p:nvPr/>
        </p:nvSpPr>
        <p:spPr>
          <a:xfrm>
            <a:off x="10952276" y="307879"/>
            <a:ext cx="803046" cy="803046"/>
          </a:xfrm>
          <a:prstGeom prst="ellipse">
            <a:avLst/>
          </a:prstGeom>
          <a:solidFill>
            <a:srgbClr val="F7F7F3"/>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CA124CA-A73F-A0BC-1C28-51E5F24F44C5}"/>
              </a:ext>
            </a:extLst>
          </p:cNvPr>
          <p:cNvSpPr txBox="1"/>
          <p:nvPr/>
        </p:nvSpPr>
        <p:spPr>
          <a:xfrm>
            <a:off x="5108448" y="6126479"/>
            <a:ext cx="7083552" cy="369332"/>
          </a:xfrm>
          <a:prstGeom prst="rect">
            <a:avLst/>
          </a:prstGeom>
          <a:solidFill>
            <a:schemeClr val="accent4"/>
          </a:solidFill>
        </p:spPr>
        <p:txBody>
          <a:bodyPr wrap="square">
            <a:spAutoFit/>
          </a:bodyPr>
          <a:lstStyle/>
          <a:p>
            <a:pPr algn="ctr"/>
            <a:r>
              <a:rPr lang="en-US" b="1">
                <a:latin typeface="Work Sans" pitchFamily="2" charset="0"/>
              </a:rPr>
              <a:t>Needs &gt; Shape Your Environment &gt; Explore Stressors</a:t>
            </a:r>
          </a:p>
        </p:txBody>
      </p:sp>
      <p:sp>
        <p:nvSpPr>
          <p:cNvPr id="5" name="Rectangle: Folded Corner 4">
            <a:extLst>
              <a:ext uri="{FF2B5EF4-FFF2-40B4-BE49-F238E27FC236}">
                <a16:creationId xmlns:a16="http://schemas.microsoft.com/office/drawing/2014/main" id="{4F54ADFA-3128-249C-ECDA-83ED2658300A}"/>
              </a:ext>
            </a:extLst>
          </p:cNvPr>
          <p:cNvSpPr/>
          <p:nvPr/>
        </p:nvSpPr>
        <p:spPr>
          <a:xfrm>
            <a:off x="9275095" y="731521"/>
            <a:ext cx="2282778" cy="1983432"/>
          </a:xfrm>
          <a:prstGeom prst="foldedCorne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ct val="0"/>
              </a:spcAft>
            </a:pPr>
            <a:r>
              <a:rPr lang="en-US" sz="2000" b="1" dirty="0">
                <a:solidFill>
                  <a:schemeClr val="bg1"/>
                </a:solidFill>
                <a:latin typeface="Work Sans SemiBold"/>
                <a:ea typeface="+mj-ea"/>
                <a:cs typeface="+mj-cs"/>
              </a:rPr>
              <a:t>“Needs” Activity Option 1</a:t>
            </a:r>
          </a:p>
          <a:p>
            <a:pPr>
              <a:spcAft>
                <a:spcPct val="0"/>
              </a:spcAft>
            </a:pPr>
            <a:endParaRPr lang="en-US" sz="2000" b="1" dirty="0">
              <a:solidFill>
                <a:schemeClr val="bg1"/>
              </a:solidFill>
              <a:latin typeface="Work Sans SemiBold"/>
              <a:ea typeface="+mj-ea"/>
              <a:cs typeface="+mj-cs"/>
            </a:endParaRPr>
          </a:p>
          <a:p>
            <a:pPr>
              <a:spcAft>
                <a:spcPct val="0"/>
              </a:spcAft>
            </a:pPr>
            <a:r>
              <a:rPr lang="en-US" sz="2000" b="1" dirty="0">
                <a:solidFill>
                  <a:schemeClr val="bg1"/>
                </a:solidFill>
                <a:latin typeface="Work Sans SemiBold"/>
                <a:ea typeface="+mj-ea"/>
                <a:cs typeface="+mj-cs"/>
              </a:rPr>
              <a:t>Delete this note.</a:t>
            </a:r>
          </a:p>
        </p:txBody>
      </p:sp>
    </p:spTree>
    <p:custDataLst>
      <p:tags r:id="rId1"/>
    </p:custDataLst>
    <p:extLst>
      <p:ext uri="{BB962C8B-B14F-4D97-AF65-F5344CB8AC3E}">
        <p14:creationId xmlns:p14="http://schemas.microsoft.com/office/powerpoint/2010/main" val="1063011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F6E08E47-75C2-45D1-889E-A757786047F3}"/>
              </a:ext>
            </a:extLst>
          </p:cNvPr>
          <p:cNvSpPr>
            <a:spLocks noGrp="1"/>
          </p:cNvSpPr>
          <p:nvPr>
            <p:ph type="subTitle" idx="1"/>
          </p:nvPr>
        </p:nvSpPr>
        <p:spPr>
          <a:xfrm>
            <a:off x="711200" y="837192"/>
            <a:ext cx="9983074" cy="932211"/>
          </a:xfrm>
        </p:spPr>
        <p:txBody>
          <a:bodyPr>
            <a:noAutofit/>
          </a:bodyPr>
          <a:lstStyle/>
          <a:p>
            <a:pPr algn="l">
              <a:lnSpc>
                <a:spcPts val="7500"/>
              </a:lnSpc>
            </a:pPr>
            <a:r>
              <a:rPr lang="en-US" sz="4400" b="1" dirty="0">
                <a:latin typeface="Work Sans" pitchFamily="2" charset="0"/>
                <a:ea typeface="Roboto" panose="02000000000000000000" pitchFamily="2" charset="0"/>
              </a:rPr>
              <a:t>Needs Activity</a:t>
            </a:r>
          </a:p>
        </p:txBody>
      </p:sp>
      <p:sp>
        <p:nvSpPr>
          <p:cNvPr id="11" name="Rectangle 10">
            <a:extLst>
              <a:ext uri="{FF2B5EF4-FFF2-40B4-BE49-F238E27FC236}">
                <a16:creationId xmlns:a16="http://schemas.microsoft.com/office/drawing/2014/main" id="{3774D534-4AE3-2D4B-90CD-7C4D2211B212}"/>
              </a:ext>
            </a:extLst>
          </p:cNvPr>
          <p:cNvSpPr/>
          <p:nvPr/>
        </p:nvSpPr>
        <p:spPr>
          <a:xfrm rot="5400000">
            <a:off x="5794612" y="-3129893"/>
            <a:ext cx="45719" cy="102125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75F41"/>
              </a:solidFill>
              <a:effectLst/>
              <a:uLnTx/>
              <a:uFillTx/>
              <a:latin typeface="Franklin Gothic Book" panose="020B0503020102020204"/>
              <a:ea typeface="+mn-ea"/>
              <a:cs typeface="+mn-cs"/>
            </a:endParaRPr>
          </a:p>
        </p:txBody>
      </p:sp>
      <p:sp>
        <p:nvSpPr>
          <p:cNvPr id="3" name="Content Placeholder 2">
            <a:extLst>
              <a:ext uri="{FF2B5EF4-FFF2-40B4-BE49-F238E27FC236}">
                <a16:creationId xmlns:a16="http://schemas.microsoft.com/office/drawing/2014/main" id="{6A346D6E-1447-7921-3F8C-3B534CFE1427}"/>
              </a:ext>
            </a:extLst>
          </p:cNvPr>
          <p:cNvSpPr txBox="1">
            <a:spLocks/>
          </p:cNvSpPr>
          <p:nvPr/>
        </p:nvSpPr>
        <p:spPr>
          <a:xfrm>
            <a:off x="711195" y="2447289"/>
            <a:ext cx="10212551" cy="3679190"/>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Work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Work Sans"/>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000000"/>
                </a:solidFill>
                <a:effectLst/>
                <a:uLnTx/>
                <a:uFillTx/>
                <a:latin typeface="Work Sans" pitchFamily="2" charset="0"/>
                <a:ea typeface="+mn-ea"/>
                <a:cs typeface="+mn-cs"/>
              </a:rPr>
              <a:t>Open the PDF “Respecting Needs Tip Sheet”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a:solidFill>
                  <a:srgbClr val="000000"/>
                </a:solidFill>
                <a:latin typeface="Work Sans" pitchFamily="2" charset="0"/>
              </a:rPr>
              <a:t>Read through Needs in your color quadrant</a:t>
            </a:r>
            <a:endParaRPr kumimoji="0" lang="en-US" sz="1800" b="0" i="0" u="none" strike="noStrike" kern="1200" cap="none" spc="0" normalizeH="0" baseline="0" noProof="0" dirty="0">
              <a:ln>
                <a:noFill/>
              </a:ln>
              <a:solidFill>
                <a:srgbClr val="000000"/>
              </a:solidFill>
              <a:effectLst/>
              <a:uLnTx/>
              <a:uFillTx/>
              <a:latin typeface="Work Sans"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000000"/>
                </a:solidFill>
                <a:effectLst/>
                <a:uLnTx/>
                <a:uFillTx/>
                <a:latin typeface="Work Sans" pitchFamily="2" charset="0"/>
                <a:ea typeface="+mn-ea"/>
                <a:cs typeface="+mn-cs"/>
              </a:rPr>
              <a:t>Discuss the following questions:</a:t>
            </a:r>
            <a:endParaRPr kumimoji="0" lang="en-US" sz="1800" b="0" i="0" u="none" strike="noStrike" kern="1200" cap="none" spc="0" normalizeH="0" baseline="0" noProof="0" dirty="0">
              <a:ln>
                <a:noFill/>
              </a:ln>
              <a:solidFill>
                <a:srgbClr val="000000"/>
              </a:solidFill>
              <a:effectLst/>
              <a:uLnTx/>
              <a:uFillTx/>
              <a:latin typeface="Work Sans"/>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Work Sans"/>
                <a:ea typeface="+mn-ea"/>
                <a:cs typeface="+mn-cs"/>
              </a:rPr>
              <a:t>Which Needs feel true for you?</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dirty="0">
                <a:solidFill>
                  <a:srgbClr val="000000"/>
                </a:solidFill>
                <a:latin typeface="Work Sans"/>
              </a:rPr>
              <a:t>Can you recall a time in which a Need was or wasn’t met?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dirty="0">
                <a:solidFill>
                  <a:srgbClr val="000000"/>
                </a:solidFill>
                <a:latin typeface="Work Sans"/>
              </a:rPr>
              <a:t>How can you get your Needs met going forward? </a:t>
            </a:r>
            <a:endParaRPr kumimoji="0" lang="en-US" sz="1900" b="0" i="0" u="none" strike="noStrike" kern="1200" cap="none" spc="0" normalizeH="0" baseline="0" noProof="0" dirty="0">
              <a:ln>
                <a:noFill/>
              </a:ln>
              <a:solidFill>
                <a:srgbClr val="000000"/>
              </a:solidFill>
              <a:effectLst/>
              <a:uLnTx/>
              <a:uFillTx/>
              <a:latin typeface="Work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Work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Work Sans"/>
              <a:ea typeface="+mn-ea"/>
              <a:cs typeface="+mn-cs"/>
            </a:endParaRPr>
          </a:p>
        </p:txBody>
      </p:sp>
      <p:sp>
        <p:nvSpPr>
          <p:cNvPr id="2" name="Oval 1">
            <a:extLst>
              <a:ext uri="{FF2B5EF4-FFF2-40B4-BE49-F238E27FC236}">
                <a16:creationId xmlns:a16="http://schemas.microsoft.com/office/drawing/2014/main" id="{7C5AD6D3-7B82-441F-0921-A70FBCF13756}"/>
              </a:ext>
            </a:extLst>
          </p:cNvPr>
          <p:cNvSpPr/>
          <p:nvPr/>
        </p:nvSpPr>
        <p:spPr>
          <a:xfrm>
            <a:off x="10262163" y="911728"/>
            <a:ext cx="803046" cy="803046"/>
          </a:xfrm>
          <a:prstGeom prst="ellipse">
            <a:avLst/>
          </a:prstGeom>
          <a:solidFill>
            <a:srgbClr val="F7F7F3"/>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4" name="TextBox 3">
            <a:extLst>
              <a:ext uri="{FF2B5EF4-FFF2-40B4-BE49-F238E27FC236}">
                <a16:creationId xmlns:a16="http://schemas.microsoft.com/office/drawing/2014/main" id="{0CA124CA-A73F-A0BC-1C28-51E5F24F44C5}"/>
              </a:ext>
            </a:extLst>
          </p:cNvPr>
          <p:cNvSpPr txBox="1"/>
          <p:nvPr/>
        </p:nvSpPr>
        <p:spPr>
          <a:xfrm>
            <a:off x="5757333" y="6126479"/>
            <a:ext cx="6434667" cy="369332"/>
          </a:xfrm>
          <a:prstGeom prst="rect">
            <a:avLst/>
          </a:prstGeom>
          <a:solidFill>
            <a:schemeClr val="accent4"/>
          </a:solid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FFFFFF"/>
                </a:solidFill>
                <a:effectLst/>
                <a:uLnTx/>
                <a:uFillTx/>
                <a:latin typeface="Work Sans"/>
                <a:ea typeface="+mn-ea"/>
                <a:cs typeface="+mn-cs"/>
              </a:rPr>
              <a:t>MyBirkman</a:t>
            </a:r>
            <a:r>
              <a:rPr kumimoji="0" lang="en-US" sz="1800" b="1" i="0" u="none" strike="noStrike" kern="1200" cap="none" spc="0" normalizeH="0" baseline="0" noProof="0" dirty="0">
                <a:ln>
                  <a:noFill/>
                </a:ln>
                <a:solidFill>
                  <a:srgbClr val="FFFFFF"/>
                </a:solidFill>
                <a:effectLst/>
                <a:uLnTx/>
                <a:uFillTx/>
                <a:latin typeface="Work Sans"/>
                <a:ea typeface="+mn-ea"/>
                <a:cs typeface="+mn-cs"/>
              </a:rPr>
              <a:t> &gt; Action &gt; Respecting Needs Tip Sheet</a:t>
            </a:r>
            <a:endParaRPr kumimoji="0" lang="en-US" sz="1800" b="1" i="0" u="none" strike="noStrike" kern="1200" cap="none" spc="0" normalizeH="0" baseline="0" noProof="0" dirty="0">
              <a:ln>
                <a:noFill/>
              </a:ln>
              <a:solidFill>
                <a:srgbClr val="FFFFFF"/>
              </a:solidFill>
              <a:effectLst/>
              <a:uLnTx/>
              <a:uFillTx/>
              <a:latin typeface="Work Sans" pitchFamily="2" charset="0"/>
              <a:ea typeface="+mn-ea"/>
              <a:cs typeface="+mn-cs"/>
            </a:endParaRPr>
          </a:p>
        </p:txBody>
      </p:sp>
      <p:pic>
        <p:nvPicPr>
          <p:cNvPr id="6" name="Picture 5">
            <a:extLst>
              <a:ext uri="{FF2B5EF4-FFF2-40B4-BE49-F238E27FC236}">
                <a16:creationId xmlns:a16="http://schemas.microsoft.com/office/drawing/2014/main" id="{2CCBA5CB-51FF-C41E-1FB4-F0AC7364B5D7}"/>
              </a:ext>
            </a:extLst>
          </p:cNvPr>
          <p:cNvPicPr>
            <a:picLocks noChangeAspect="1"/>
          </p:cNvPicPr>
          <p:nvPr/>
        </p:nvPicPr>
        <p:blipFill>
          <a:blip r:embed="rId4"/>
          <a:stretch>
            <a:fillRect/>
          </a:stretch>
        </p:blipFill>
        <p:spPr>
          <a:xfrm>
            <a:off x="8974666" y="2237991"/>
            <a:ext cx="2704985" cy="3526965"/>
          </a:xfrm>
          <a:prstGeom prst="rect">
            <a:avLst/>
          </a:prstGeom>
          <a:effectLst>
            <a:outerShdw blurRad="50800" dist="38100" dir="2700000" algn="tl" rotWithShape="0">
              <a:prstClr val="black">
                <a:alpha val="40000"/>
              </a:prstClr>
            </a:outerShdw>
          </a:effectLst>
        </p:spPr>
      </p:pic>
      <p:sp>
        <p:nvSpPr>
          <p:cNvPr id="5" name="Rectangle: Folded Corner 4">
            <a:extLst>
              <a:ext uri="{FF2B5EF4-FFF2-40B4-BE49-F238E27FC236}">
                <a16:creationId xmlns:a16="http://schemas.microsoft.com/office/drawing/2014/main" id="{6496DE55-3963-6EDB-4DBD-BA6AAF9B3698}"/>
              </a:ext>
            </a:extLst>
          </p:cNvPr>
          <p:cNvSpPr/>
          <p:nvPr/>
        </p:nvSpPr>
        <p:spPr>
          <a:xfrm>
            <a:off x="8044380" y="461282"/>
            <a:ext cx="2282778" cy="1983432"/>
          </a:xfrm>
          <a:prstGeom prst="foldedCorne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ct val="0"/>
              </a:spcAft>
            </a:pPr>
            <a:r>
              <a:rPr lang="en-US" sz="2000" b="1" dirty="0">
                <a:solidFill>
                  <a:schemeClr val="bg1"/>
                </a:solidFill>
                <a:latin typeface="Work Sans SemiBold"/>
                <a:ea typeface="+mj-ea"/>
                <a:cs typeface="+mj-cs"/>
              </a:rPr>
              <a:t>“Needs” Activity Option 2</a:t>
            </a:r>
          </a:p>
          <a:p>
            <a:pPr>
              <a:spcAft>
                <a:spcPct val="0"/>
              </a:spcAft>
            </a:pPr>
            <a:endParaRPr lang="en-US" sz="2000" b="1" dirty="0">
              <a:solidFill>
                <a:schemeClr val="bg1"/>
              </a:solidFill>
              <a:latin typeface="Work Sans SemiBold"/>
              <a:ea typeface="+mj-ea"/>
              <a:cs typeface="+mj-cs"/>
            </a:endParaRPr>
          </a:p>
          <a:p>
            <a:pPr>
              <a:spcAft>
                <a:spcPct val="0"/>
              </a:spcAft>
            </a:pPr>
            <a:r>
              <a:rPr lang="en-US" sz="2000" b="1" dirty="0">
                <a:solidFill>
                  <a:schemeClr val="bg1"/>
                </a:solidFill>
                <a:latin typeface="Work Sans SemiBold"/>
                <a:ea typeface="+mj-ea"/>
                <a:cs typeface="+mj-cs"/>
              </a:rPr>
              <a:t>Delete this note.</a:t>
            </a:r>
          </a:p>
        </p:txBody>
      </p:sp>
    </p:spTree>
    <p:custDataLst>
      <p:tags r:id="rId1"/>
    </p:custDataLst>
    <p:extLst>
      <p:ext uri="{BB962C8B-B14F-4D97-AF65-F5344CB8AC3E}">
        <p14:creationId xmlns:p14="http://schemas.microsoft.com/office/powerpoint/2010/main" val="2866532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7F7F3"/>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C7D12D-B15B-4A42-2279-CCE6262B5AB5}"/>
              </a:ext>
            </a:extLst>
          </p:cNvPr>
          <p:cNvPicPr>
            <a:picLocks noChangeAspect="1"/>
          </p:cNvPicPr>
          <p:nvPr/>
        </p:nvPicPr>
        <p:blipFill>
          <a:blip r:embed="rId4"/>
          <a:stretch>
            <a:fillRect/>
          </a:stretch>
        </p:blipFill>
        <p:spPr>
          <a:xfrm>
            <a:off x="938290" y="2318883"/>
            <a:ext cx="1189052" cy="1189052"/>
          </a:xfrm>
          <a:prstGeom prst="ellipse">
            <a:avLst/>
          </a:prstGeom>
          <a:solidFill>
            <a:srgbClr val="9D0B0F"/>
          </a:solidFill>
        </p:spPr>
      </p:pic>
      <p:pic>
        <p:nvPicPr>
          <p:cNvPr id="9" name="Picture 8">
            <a:extLst>
              <a:ext uri="{FF2B5EF4-FFF2-40B4-BE49-F238E27FC236}">
                <a16:creationId xmlns:a16="http://schemas.microsoft.com/office/drawing/2014/main" id="{76DE0944-F592-B137-C7D8-DDAECFAB5DE1}"/>
              </a:ext>
            </a:extLst>
          </p:cNvPr>
          <p:cNvPicPr>
            <a:picLocks noChangeAspect="1"/>
          </p:cNvPicPr>
          <p:nvPr/>
        </p:nvPicPr>
        <p:blipFill>
          <a:blip r:embed="rId5"/>
          <a:stretch>
            <a:fillRect/>
          </a:stretch>
        </p:blipFill>
        <p:spPr>
          <a:xfrm>
            <a:off x="3185870" y="2350237"/>
            <a:ext cx="1186264" cy="1188720"/>
          </a:xfrm>
          <a:prstGeom prst="ellipse">
            <a:avLst/>
          </a:prstGeom>
        </p:spPr>
      </p:pic>
      <p:pic>
        <p:nvPicPr>
          <p:cNvPr id="10" name="Picture 9">
            <a:extLst>
              <a:ext uri="{FF2B5EF4-FFF2-40B4-BE49-F238E27FC236}">
                <a16:creationId xmlns:a16="http://schemas.microsoft.com/office/drawing/2014/main" id="{C54814DF-874B-AF53-0BE8-EFD622D7E2A8}"/>
              </a:ext>
            </a:extLst>
          </p:cNvPr>
          <p:cNvPicPr>
            <a:picLocks noChangeAspect="1"/>
          </p:cNvPicPr>
          <p:nvPr/>
        </p:nvPicPr>
        <p:blipFill>
          <a:blip r:embed="rId6"/>
          <a:stretch>
            <a:fillRect/>
          </a:stretch>
        </p:blipFill>
        <p:spPr>
          <a:xfrm>
            <a:off x="5419980" y="2342039"/>
            <a:ext cx="1188720" cy="1188720"/>
          </a:xfrm>
          <a:prstGeom prst="ellipse">
            <a:avLst/>
          </a:prstGeom>
        </p:spPr>
      </p:pic>
      <p:sp>
        <p:nvSpPr>
          <p:cNvPr id="11" name="TextBox 10">
            <a:extLst>
              <a:ext uri="{FF2B5EF4-FFF2-40B4-BE49-F238E27FC236}">
                <a16:creationId xmlns:a16="http://schemas.microsoft.com/office/drawing/2014/main" id="{36D5C6EF-849A-736B-4BBD-65F43166A153}"/>
              </a:ext>
            </a:extLst>
          </p:cNvPr>
          <p:cNvSpPr txBox="1"/>
          <p:nvPr/>
        </p:nvSpPr>
        <p:spPr>
          <a:xfrm>
            <a:off x="7152282" y="3655575"/>
            <a:ext cx="2310909" cy="369332"/>
          </a:xfrm>
          <a:prstGeom prst="rect">
            <a:avLst/>
          </a:prstGeom>
          <a:noFill/>
        </p:spPr>
        <p:txBody>
          <a:bodyPr wrap="square" rtlCol="0">
            <a:spAutoFit/>
          </a:bodyPr>
          <a:lstStyle/>
          <a:p>
            <a:pPr algn="ctr"/>
            <a:r>
              <a:rPr lang="en-US" b="1">
                <a:solidFill>
                  <a:srgbClr val="00734A"/>
                </a:solidFill>
                <a:latin typeface="Work Sans" pitchFamily="2" charset="0"/>
              </a:rPr>
              <a:t>Social Service</a:t>
            </a:r>
          </a:p>
        </p:txBody>
      </p:sp>
      <p:sp>
        <p:nvSpPr>
          <p:cNvPr id="12" name="TextBox 11">
            <a:extLst>
              <a:ext uri="{FF2B5EF4-FFF2-40B4-BE49-F238E27FC236}">
                <a16:creationId xmlns:a16="http://schemas.microsoft.com/office/drawing/2014/main" id="{9C4E28D3-B693-9433-13E3-79F3FD21799E}"/>
              </a:ext>
            </a:extLst>
          </p:cNvPr>
          <p:cNvSpPr txBox="1"/>
          <p:nvPr/>
        </p:nvSpPr>
        <p:spPr>
          <a:xfrm>
            <a:off x="9857929" y="3620723"/>
            <a:ext cx="1560180" cy="369332"/>
          </a:xfrm>
          <a:prstGeom prst="rect">
            <a:avLst/>
          </a:prstGeom>
          <a:noFill/>
        </p:spPr>
        <p:txBody>
          <a:bodyPr wrap="square" rtlCol="0">
            <a:spAutoFit/>
          </a:bodyPr>
          <a:lstStyle/>
          <a:p>
            <a:pPr algn="ctr"/>
            <a:r>
              <a:rPr lang="en-US" b="1">
                <a:solidFill>
                  <a:srgbClr val="00734A"/>
                </a:solidFill>
                <a:latin typeface="Work Sans" pitchFamily="2" charset="0"/>
              </a:rPr>
              <a:t>Persuasive</a:t>
            </a:r>
          </a:p>
        </p:txBody>
      </p:sp>
      <p:pic>
        <p:nvPicPr>
          <p:cNvPr id="13" name="Picture 12">
            <a:extLst>
              <a:ext uri="{FF2B5EF4-FFF2-40B4-BE49-F238E27FC236}">
                <a16:creationId xmlns:a16="http://schemas.microsoft.com/office/drawing/2014/main" id="{0B2A3AEA-15B8-0DDC-2799-B7B21578F2C8}"/>
              </a:ext>
            </a:extLst>
          </p:cNvPr>
          <p:cNvPicPr>
            <a:picLocks noChangeAspect="1"/>
          </p:cNvPicPr>
          <p:nvPr/>
        </p:nvPicPr>
        <p:blipFill>
          <a:blip r:embed="rId7"/>
          <a:stretch>
            <a:fillRect/>
          </a:stretch>
        </p:blipFill>
        <p:spPr>
          <a:xfrm>
            <a:off x="10043659" y="2318883"/>
            <a:ext cx="1188720" cy="1188720"/>
          </a:xfrm>
          <a:prstGeom prst="ellipse">
            <a:avLst/>
          </a:prstGeom>
        </p:spPr>
      </p:pic>
      <p:pic>
        <p:nvPicPr>
          <p:cNvPr id="14" name="Picture 13">
            <a:extLst>
              <a:ext uri="{FF2B5EF4-FFF2-40B4-BE49-F238E27FC236}">
                <a16:creationId xmlns:a16="http://schemas.microsoft.com/office/drawing/2014/main" id="{BD5F6146-0B4D-2DE5-6C4D-1450B11585C3}"/>
              </a:ext>
            </a:extLst>
          </p:cNvPr>
          <p:cNvPicPr>
            <a:picLocks noChangeAspect="1"/>
          </p:cNvPicPr>
          <p:nvPr/>
        </p:nvPicPr>
        <p:blipFill>
          <a:blip r:embed="rId8"/>
          <a:stretch>
            <a:fillRect/>
          </a:stretch>
        </p:blipFill>
        <p:spPr>
          <a:xfrm>
            <a:off x="7756240" y="2344889"/>
            <a:ext cx="1188720" cy="1188720"/>
          </a:xfrm>
          <a:prstGeom prst="ellipse">
            <a:avLst/>
          </a:prstGeom>
        </p:spPr>
      </p:pic>
      <p:sp>
        <p:nvSpPr>
          <p:cNvPr id="15" name="TextBox 14">
            <a:extLst>
              <a:ext uri="{FF2B5EF4-FFF2-40B4-BE49-F238E27FC236}">
                <a16:creationId xmlns:a16="http://schemas.microsoft.com/office/drawing/2014/main" id="{A4DE8C18-5DDF-0711-7DFE-1F2C094FD5E3}"/>
              </a:ext>
            </a:extLst>
          </p:cNvPr>
          <p:cNvSpPr txBox="1"/>
          <p:nvPr/>
        </p:nvSpPr>
        <p:spPr>
          <a:xfrm>
            <a:off x="9896846" y="5398250"/>
            <a:ext cx="1482346" cy="369332"/>
          </a:xfrm>
          <a:prstGeom prst="rect">
            <a:avLst/>
          </a:prstGeom>
          <a:noFill/>
        </p:spPr>
        <p:txBody>
          <a:bodyPr wrap="square" rtlCol="0">
            <a:spAutoFit/>
          </a:bodyPr>
          <a:lstStyle/>
          <a:p>
            <a:pPr algn="ctr"/>
            <a:r>
              <a:rPr lang="en-US" b="1">
                <a:solidFill>
                  <a:srgbClr val="005DA3"/>
                </a:solidFill>
                <a:latin typeface="Work Sans" pitchFamily="2" charset="0"/>
              </a:rPr>
              <a:t>Musical</a:t>
            </a:r>
          </a:p>
        </p:txBody>
      </p:sp>
      <p:sp>
        <p:nvSpPr>
          <p:cNvPr id="16" name="TextBox 15">
            <a:extLst>
              <a:ext uri="{FF2B5EF4-FFF2-40B4-BE49-F238E27FC236}">
                <a16:creationId xmlns:a16="http://schemas.microsoft.com/office/drawing/2014/main" id="{B27023BE-B583-C46B-7166-68D99E2E58B8}"/>
              </a:ext>
            </a:extLst>
          </p:cNvPr>
          <p:cNvSpPr txBox="1"/>
          <p:nvPr/>
        </p:nvSpPr>
        <p:spPr>
          <a:xfrm>
            <a:off x="7482416" y="5402270"/>
            <a:ext cx="1728473" cy="369332"/>
          </a:xfrm>
          <a:prstGeom prst="rect">
            <a:avLst/>
          </a:prstGeom>
          <a:noFill/>
        </p:spPr>
        <p:txBody>
          <a:bodyPr wrap="square" rtlCol="0">
            <a:spAutoFit/>
          </a:bodyPr>
          <a:lstStyle/>
          <a:p>
            <a:pPr algn="ctr"/>
            <a:r>
              <a:rPr lang="en-US" b="1">
                <a:solidFill>
                  <a:srgbClr val="005DA3"/>
                </a:solidFill>
                <a:latin typeface="Work Sans" pitchFamily="2" charset="0"/>
              </a:rPr>
              <a:t>Literary</a:t>
            </a:r>
          </a:p>
        </p:txBody>
      </p:sp>
      <p:sp>
        <p:nvSpPr>
          <p:cNvPr id="17" name="TextBox 16">
            <a:extLst>
              <a:ext uri="{FF2B5EF4-FFF2-40B4-BE49-F238E27FC236}">
                <a16:creationId xmlns:a16="http://schemas.microsoft.com/office/drawing/2014/main" id="{DF69070E-FF9F-0700-C6AC-7E79A3236122}"/>
              </a:ext>
            </a:extLst>
          </p:cNvPr>
          <p:cNvSpPr txBox="1"/>
          <p:nvPr/>
        </p:nvSpPr>
        <p:spPr>
          <a:xfrm>
            <a:off x="5357816" y="5399420"/>
            <a:ext cx="1390882" cy="369332"/>
          </a:xfrm>
          <a:prstGeom prst="rect">
            <a:avLst/>
          </a:prstGeom>
          <a:noFill/>
        </p:spPr>
        <p:txBody>
          <a:bodyPr wrap="square" rtlCol="0">
            <a:spAutoFit/>
          </a:bodyPr>
          <a:lstStyle/>
          <a:p>
            <a:pPr algn="ctr"/>
            <a:r>
              <a:rPr lang="en-US" b="1">
                <a:solidFill>
                  <a:srgbClr val="005DA3"/>
                </a:solidFill>
                <a:latin typeface="Work Sans" pitchFamily="2" charset="0"/>
              </a:rPr>
              <a:t>Artistic</a:t>
            </a:r>
          </a:p>
        </p:txBody>
      </p:sp>
      <p:pic>
        <p:nvPicPr>
          <p:cNvPr id="18" name="Picture 17">
            <a:extLst>
              <a:ext uri="{FF2B5EF4-FFF2-40B4-BE49-F238E27FC236}">
                <a16:creationId xmlns:a16="http://schemas.microsoft.com/office/drawing/2014/main" id="{155F1E79-5966-BE93-1BE9-BAC755342A7B}"/>
              </a:ext>
            </a:extLst>
          </p:cNvPr>
          <p:cNvPicPr>
            <a:picLocks noChangeAspect="1"/>
          </p:cNvPicPr>
          <p:nvPr/>
        </p:nvPicPr>
        <p:blipFill>
          <a:blip r:embed="rId9"/>
          <a:stretch>
            <a:fillRect/>
          </a:stretch>
        </p:blipFill>
        <p:spPr>
          <a:xfrm>
            <a:off x="10043659" y="4174861"/>
            <a:ext cx="1188720" cy="1188720"/>
          </a:xfrm>
          <a:prstGeom prst="ellipse">
            <a:avLst/>
          </a:prstGeom>
        </p:spPr>
      </p:pic>
      <p:pic>
        <p:nvPicPr>
          <p:cNvPr id="19" name="Picture 18">
            <a:extLst>
              <a:ext uri="{FF2B5EF4-FFF2-40B4-BE49-F238E27FC236}">
                <a16:creationId xmlns:a16="http://schemas.microsoft.com/office/drawing/2014/main" id="{83830510-E0CA-9811-9708-FFA52457C9DA}"/>
              </a:ext>
            </a:extLst>
          </p:cNvPr>
          <p:cNvPicPr>
            <a:picLocks noChangeAspect="1"/>
          </p:cNvPicPr>
          <p:nvPr/>
        </p:nvPicPr>
        <p:blipFill>
          <a:blip r:embed="rId10"/>
          <a:stretch>
            <a:fillRect/>
          </a:stretch>
        </p:blipFill>
        <p:spPr>
          <a:xfrm>
            <a:off x="5460877" y="4187544"/>
            <a:ext cx="1188720" cy="1188720"/>
          </a:xfrm>
          <a:prstGeom prst="ellipse">
            <a:avLst/>
          </a:prstGeom>
        </p:spPr>
      </p:pic>
      <p:pic>
        <p:nvPicPr>
          <p:cNvPr id="20" name="Picture 19">
            <a:extLst>
              <a:ext uri="{FF2B5EF4-FFF2-40B4-BE49-F238E27FC236}">
                <a16:creationId xmlns:a16="http://schemas.microsoft.com/office/drawing/2014/main" id="{4883C689-4E5B-A45F-EBA3-B368B94CF3E8}"/>
              </a:ext>
            </a:extLst>
          </p:cNvPr>
          <p:cNvPicPr>
            <a:picLocks noChangeAspect="1"/>
          </p:cNvPicPr>
          <p:nvPr/>
        </p:nvPicPr>
        <p:blipFill>
          <a:blip r:embed="rId11"/>
          <a:stretch>
            <a:fillRect/>
          </a:stretch>
        </p:blipFill>
        <p:spPr>
          <a:xfrm>
            <a:off x="7752268" y="4190394"/>
            <a:ext cx="1188720" cy="1188720"/>
          </a:xfrm>
          <a:prstGeom prst="ellipse">
            <a:avLst/>
          </a:prstGeom>
        </p:spPr>
      </p:pic>
      <p:sp>
        <p:nvSpPr>
          <p:cNvPr id="21" name="TextBox 20">
            <a:extLst>
              <a:ext uri="{FF2B5EF4-FFF2-40B4-BE49-F238E27FC236}">
                <a16:creationId xmlns:a16="http://schemas.microsoft.com/office/drawing/2014/main" id="{3CB7F8D4-2A9F-F121-9A90-FCDC73745EBA}"/>
              </a:ext>
            </a:extLst>
          </p:cNvPr>
          <p:cNvSpPr txBox="1"/>
          <p:nvPr/>
        </p:nvSpPr>
        <p:spPr>
          <a:xfrm>
            <a:off x="3019442" y="5407618"/>
            <a:ext cx="1596954" cy="369332"/>
          </a:xfrm>
          <a:prstGeom prst="rect">
            <a:avLst/>
          </a:prstGeom>
          <a:noFill/>
        </p:spPr>
        <p:txBody>
          <a:bodyPr wrap="square" rtlCol="0">
            <a:spAutoFit/>
          </a:bodyPr>
          <a:lstStyle/>
          <a:p>
            <a:pPr algn="ctr"/>
            <a:r>
              <a:rPr lang="en-US" b="1">
                <a:solidFill>
                  <a:srgbClr val="EF9101"/>
                </a:solidFill>
                <a:latin typeface="Work Sans" pitchFamily="2" charset="0"/>
              </a:rPr>
              <a:t>Numerical</a:t>
            </a:r>
          </a:p>
        </p:txBody>
      </p:sp>
      <p:sp>
        <p:nvSpPr>
          <p:cNvPr id="22" name="TextBox 21">
            <a:extLst>
              <a:ext uri="{FF2B5EF4-FFF2-40B4-BE49-F238E27FC236}">
                <a16:creationId xmlns:a16="http://schemas.microsoft.com/office/drawing/2014/main" id="{9753206E-85C5-2AD0-9820-B3DBBCEDAD61}"/>
              </a:ext>
            </a:extLst>
          </p:cNvPr>
          <p:cNvSpPr txBox="1"/>
          <p:nvPr/>
        </p:nvSpPr>
        <p:spPr>
          <a:xfrm>
            <a:off x="556517" y="5376264"/>
            <a:ext cx="2030100" cy="369332"/>
          </a:xfrm>
          <a:prstGeom prst="rect">
            <a:avLst/>
          </a:prstGeom>
          <a:noFill/>
        </p:spPr>
        <p:txBody>
          <a:bodyPr wrap="square" rtlCol="0">
            <a:spAutoFit/>
          </a:bodyPr>
          <a:lstStyle/>
          <a:p>
            <a:pPr algn="ctr"/>
            <a:r>
              <a:rPr lang="en-US" b="1">
                <a:solidFill>
                  <a:srgbClr val="EF9101"/>
                </a:solidFill>
                <a:latin typeface="Work Sans" pitchFamily="2" charset="0"/>
              </a:rPr>
              <a:t>Administrative</a:t>
            </a:r>
          </a:p>
        </p:txBody>
      </p:sp>
      <p:pic>
        <p:nvPicPr>
          <p:cNvPr id="23" name="Picture 22">
            <a:extLst>
              <a:ext uri="{FF2B5EF4-FFF2-40B4-BE49-F238E27FC236}">
                <a16:creationId xmlns:a16="http://schemas.microsoft.com/office/drawing/2014/main" id="{AECB0714-9483-2CC9-788C-11EA08E80737}"/>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975175" y="4164388"/>
            <a:ext cx="1188720" cy="1188720"/>
          </a:xfrm>
          <a:prstGeom prst="ellipse">
            <a:avLst/>
          </a:prstGeom>
        </p:spPr>
      </p:pic>
      <p:pic>
        <p:nvPicPr>
          <p:cNvPr id="24" name="Picture 23" descr="A white and orange calculator with numbers&#10;&#10;Description automatically generated">
            <a:extLst>
              <a:ext uri="{FF2B5EF4-FFF2-40B4-BE49-F238E27FC236}">
                <a16:creationId xmlns:a16="http://schemas.microsoft.com/office/drawing/2014/main" id="{9574EEFC-B8E2-6389-6527-961757DE1D7E}"/>
              </a:ext>
            </a:extLst>
          </p:cNvPr>
          <p:cNvPicPr>
            <a:picLocks noChangeAspect="1"/>
          </p:cNvPicPr>
          <p:nvPr/>
        </p:nvPicPr>
        <p:blipFill>
          <a:blip r:embed="rId13"/>
          <a:stretch>
            <a:fillRect/>
          </a:stretch>
        </p:blipFill>
        <p:spPr>
          <a:xfrm>
            <a:off x="3220417" y="4195742"/>
            <a:ext cx="1194620" cy="1185167"/>
          </a:xfrm>
          <a:prstGeom prst="ellipse">
            <a:avLst/>
          </a:prstGeom>
        </p:spPr>
      </p:pic>
      <p:sp>
        <p:nvSpPr>
          <p:cNvPr id="25" name="Title 24">
            <a:extLst>
              <a:ext uri="{FF2B5EF4-FFF2-40B4-BE49-F238E27FC236}">
                <a16:creationId xmlns:a16="http://schemas.microsoft.com/office/drawing/2014/main" id="{583F3B0D-6771-88C6-F823-188E4682DE1E}"/>
              </a:ext>
            </a:extLst>
          </p:cNvPr>
          <p:cNvSpPr>
            <a:spLocks noGrp="1"/>
          </p:cNvSpPr>
          <p:nvPr>
            <p:ph type="title"/>
          </p:nvPr>
        </p:nvSpPr>
        <p:spPr/>
        <p:txBody>
          <a:bodyPr/>
          <a:lstStyle/>
          <a:p>
            <a:r>
              <a:rPr lang="en-US">
                <a:latin typeface="Work Sans" pitchFamily="2" charset="0"/>
              </a:rPr>
              <a:t>Interests</a:t>
            </a:r>
          </a:p>
        </p:txBody>
      </p:sp>
      <p:sp>
        <p:nvSpPr>
          <p:cNvPr id="27" name="TextBox 26">
            <a:extLst>
              <a:ext uri="{FF2B5EF4-FFF2-40B4-BE49-F238E27FC236}">
                <a16:creationId xmlns:a16="http://schemas.microsoft.com/office/drawing/2014/main" id="{06198920-6BE3-BAFB-F98B-C117FC08A41C}"/>
              </a:ext>
            </a:extLst>
          </p:cNvPr>
          <p:cNvSpPr txBox="1"/>
          <p:nvPr/>
        </p:nvSpPr>
        <p:spPr>
          <a:xfrm>
            <a:off x="799283" y="3633709"/>
            <a:ext cx="1482346" cy="369332"/>
          </a:xfrm>
          <a:prstGeom prst="rect">
            <a:avLst/>
          </a:prstGeom>
          <a:noFill/>
        </p:spPr>
        <p:txBody>
          <a:bodyPr wrap="square" rtlCol="0">
            <a:spAutoFit/>
          </a:bodyPr>
          <a:lstStyle/>
          <a:p>
            <a:pPr algn="ctr"/>
            <a:r>
              <a:rPr lang="en-US" b="1">
                <a:solidFill>
                  <a:srgbClr val="9D0B0F"/>
                </a:solidFill>
                <a:latin typeface="Work Sans" pitchFamily="2" charset="0"/>
              </a:rPr>
              <a:t>Outdoor</a:t>
            </a:r>
          </a:p>
        </p:txBody>
      </p:sp>
      <p:sp>
        <p:nvSpPr>
          <p:cNvPr id="28" name="TextBox 27">
            <a:extLst>
              <a:ext uri="{FF2B5EF4-FFF2-40B4-BE49-F238E27FC236}">
                <a16:creationId xmlns:a16="http://schemas.microsoft.com/office/drawing/2014/main" id="{A3BD2E7A-28A3-E35E-7983-DA010841AE5B}"/>
              </a:ext>
            </a:extLst>
          </p:cNvPr>
          <p:cNvSpPr txBox="1"/>
          <p:nvPr/>
        </p:nvSpPr>
        <p:spPr>
          <a:xfrm>
            <a:off x="5150103" y="3652725"/>
            <a:ext cx="1728473" cy="369332"/>
          </a:xfrm>
          <a:prstGeom prst="rect">
            <a:avLst/>
          </a:prstGeom>
          <a:noFill/>
        </p:spPr>
        <p:txBody>
          <a:bodyPr wrap="square" rtlCol="0">
            <a:spAutoFit/>
          </a:bodyPr>
          <a:lstStyle/>
          <a:p>
            <a:pPr algn="ctr"/>
            <a:r>
              <a:rPr lang="en-US" b="1">
                <a:solidFill>
                  <a:srgbClr val="9D0B0F"/>
                </a:solidFill>
                <a:latin typeface="Work Sans" pitchFamily="2" charset="0"/>
              </a:rPr>
              <a:t>Technical</a:t>
            </a:r>
          </a:p>
        </p:txBody>
      </p:sp>
      <p:sp>
        <p:nvSpPr>
          <p:cNvPr id="29" name="TextBox 28">
            <a:extLst>
              <a:ext uri="{FF2B5EF4-FFF2-40B4-BE49-F238E27FC236}">
                <a16:creationId xmlns:a16="http://schemas.microsoft.com/office/drawing/2014/main" id="{CC43E6BE-A8EA-626C-45A7-DD82BB85A923}"/>
              </a:ext>
            </a:extLst>
          </p:cNvPr>
          <p:cNvSpPr txBox="1"/>
          <p:nvPr/>
        </p:nvSpPr>
        <p:spPr>
          <a:xfrm>
            <a:off x="2912701" y="3657418"/>
            <a:ext cx="1732602" cy="369332"/>
          </a:xfrm>
          <a:prstGeom prst="rect">
            <a:avLst/>
          </a:prstGeom>
          <a:noFill/>
        </p:spPr>
        <p:txBody>
          <a:bodyPr wrap="square" rtlCol="0">
            <a:spAutoFit/>
          </a:bodyPr>
          <a:lstStyle/>
          <a:p>
            <a:pPr algn="ctr"/>
            <a:r>
              <a:rPr lang="en-US" b="1">
                <a:solidFill>
                  <a:srgbClr val="9D0B0F"/>
                </a:solidFill>
                <a:latin typeface="Work Sans" pitchFamily="2" charset="0"/>
              </a:rPr>
              <a:t>Scientific</a:t>
            </a:r>
          </a:p>
        </p:txBody>
      </p:sp>
      <p:sp>
        <p:nvSpPr>
          <p:cNvPr id="32" name="TextBox 31">
            <a:extLst>
              <a:ext uri="{FF2B5EF4-FFF2-40B4-BE49-F238E27FC236}">
                <a16:creationId xmlns:a16="http://schemas.microsoft.com/office/drawing/2014/main" id="{13CCB7BA-B74E-419A-36DB-4FD9B601B6FF}"/>
              </a:ext>
            </a:extLst>
          </p:cNvPr>
          <p:cNvSpPr txBox="1"/>
          <p:nvPr/>
        </p:nvSpPr>
        <p:spPr>
          <a:xfrm>
            <a:off x="838199" y="1397301"/>
            <a:ext cx="11071303" cy="707886"/>
          </a:xfrm>
          <a:prstGeom prst="rect">
            <a:avLst/>
          </a:prstGeom>
          <a:noFill/>
        </p:spPr>
        <p:txBody>
          <a:bodyPr wrap="square" rtlCol="0">
            <a:spAutoFit/>
          </a:bodyPr>
          <a:lstStyle/>
          <a:p>
            <a:r>
              <a:rPr lang="en-US" sz="2000">
                <a:solidFill>
                  <a:schemeClr val="bg1"/>
                </a:solidFill>
                <a:latin typeface="Work Sans" pitchFamily="2" charset="0"/>
                <a:ea typeface="Roboto Black" pitchFamily="2" charset="0"/>
              </a:rPr>
              <a:t>High scores indicate activities you enjoy. Low scores indicate areas you prefer to avoid. Interests don’t always translate to skill but do represent important motivators.</a:t>
            </a:r>
          </a:p>
        </p:txBody>
      </p:sp>
    </p:spTree>
    <p:custDataLst>
      <p:tags r:id="rId1"/>
    </p:custDataLst>
    <p:extLst>
      <p:ext uri="{BB962C8B-B14F-4D97-AF65-F5344CB8AC3E}">
        <p14:creationId xmlns:p14="http://schemas.microsoft.com/office/powerpoint/2010/main" val="401506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F73B7EA-7DF6-1A9B-E0F4-BFE7BF13C1F2}"/>
              </a:ext>
            </a:extLst>
          </p:cNvPr>
          <p:cNvPicPr>
            <a:picLocks noChangeAspect="1"/>
          </p:cNvPicPr>
          <p:nvPr/>
        </p:nvPicPr>
        <p:blipFill>
          <a:blip r:embed="rId4"/>
          <a:stretch>
            <a:fillRect/>
          </a:stretch>
        </p:blipFill>
        <p:spPr>
          <a:xfrm>
            <a:off x="1209632" y="499618"/>
            <a:ext cx="9772735" cy="5858764"/>
          </a:xfrm>
          <a:prstGeom prst="rect">
            <a:avLst/>
          </a:prstGeom>
        </p:spPr>
      </p:pic>
      <p:sp>
        <p:nvSpPr>
          <p:cNvPr id="2" name="TextBox 6">
            <a:extLst>
              <a:ext uri="{FF2B5EF4-FFF2-40B4-BE49-F238E27FC236}">
                <a16:creationId xmlns:a16="http://schemas.microsoft.com/office/drawing/2014/main" id="{9A67C907-D171-F7E8-3305-96D5EF1EC3D6}"/>
              </a:ext>
            </a:extLst>
          </p:cNvPr>
          <p:cNvSpPr txBox="1"/>
          <p:nvPr/>
        </p:nvSpPr>
        <p:spPr>
          <a:xfrm>
            <a:off x="8191500" y="6176248"/>
            <a:ext cx="4000500" cy="369332"/>
          </a:xfrm>
          <a:prstGeom prst="rect">
            <a:avLst/>
          </a:prstGeom>
          <a:solidFill>
            <a:schemeClr val="accent4"/>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latin typeface="Work Sans"/>
              </a:rPr>
              <a:t>MyBirkman &gt; Action</a:t>
            </a:r>
            <a:endParaRPr lang="en-US" b="1">
              <a:latin typeface="Work Sans" pitchFamily="2" charset="0"/>
            </a:endParaRPr>
          </a:p>
        </p:txBody>
      </p:sp>
    </p:spTree>
    <p:custDataLst>
      <p:tags r:id="rId1"/>
    </p:custDataLst>
    <p:extLst>
      <p:ext uri="{BB962C8B-B14F-4D97-AF65-F5344CB8AC3E}">
        <p14:creationId xmlns:p14="http://schemas.microsoft.com/office/powerpoint/2010/main" val="649688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B813270-496B-628A-5A5C-1A8278A98958}"/>
              </a:ext>
            </a:extLst>
          </p:cNvPr>
          <p:cNvSpPr/>
          <p:nvPr/>
        </p:nvSpPr>
        <p:spPr>
          <a:xfrm>
            <a:off x="7759623" y="4657060"/>
            <a:ext cx="4432377" cy="220094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A3B89CC-F382-25B8-14C9-5E88D59EA094}"/>
              </a:ext>
            </a:extLst>
          </p:cNvPr>
          <p:cNvSpPr/>
          <p:nvPr/>
        </p:nvSpPr>
        <p:spPr>
          <a:xfrm>
            <a:off x="5550195" y="4657060"/>
            <a:ext cx="2218525" cy="220094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28A56E0-3B49-798E-ECB3-DF0A60BAC7A9}"/>
              </a:ext>
            </a:extLst>
          </p:cNvPr>
          <p:cNvSpPr/>
          <p:nvPr/>
        </p:nvSpPr>
        <p:spPr>
          <a:xfrm>
            <a:off x="2194378" y="4657060"/>
            <a:ext cx="3355817" cy="2200940"/>
          </a:xfrm>
          <a:prstGeom prst="rect">
            <a:avLst/>
          </a:prstGeom>
          <a:solidFill>
            <a:srgbClr val="7E1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4EDD1D2-7768-D1D9-1DEA-2361D4A6A54A}"/>
              </a:ext>
            </a:extLst>
          </p:cNvPr>
          <p:cNvSpPr/>
          <p:nvPr/>
        </p:nvSpPr>
        <p:spPr>
          <a:xfrm>
            <a:off x="-1" y="4657060"/>
            <a:ext cx="2194379" cy="220094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7D59D318-4DE1-676D-2491-3B15BF6F252B}"/>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850" t="12585" r="9133" b="3763"/>
          <a:stretch/>
        </p:blipFill>
        <p:spPr>
          <a:xfrm>
            <a:off x="5739728" y="4865501"/>
            <a:ext cx="1830362" cy="1822376"/>
          </a:xfrm>
          <a:prstGeom prst="rect">
            <a:avLst/>
          </a:prstGeom>
        </p:spPr>
      </p:pic>
      <p:pic>
        <p:nvPicPr>
          <p:cNvPr id="7" name="Graphic 6">
            <a:extLst>
              <a:ext uri="{FF2B5EF4-FFF2-40B4-BE49-F238E27FC236}">
                <a16:creationId xmlns:a16="http://schemas.microsoft.com/office/drawing/2014/main" id="{4CBF0FF6-886F-3931-5B46-61D01BFF545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400000" flipH="1">
            <a:off x="2835867" y="4478802"/>
            <a:ext cx="1822376" cy="2595774"/>
          </a:xfrm>
          <a:prstGeom prst="rect">
            <a:avLst/>
          </a:prstGeom>
        </p:spPr>
      </p:pic>
      <p:sp>
        <p:nvSpPr>
          <p:cNvPr id="2" name="Freeform 3">
            <a:extLst>
              <a:ext uri="{FF2B5EF4-FFF2-40B4-BE49-F238E27FC236}">
                <a16:creationId xmlns:a16="http://schemas.microsoft.com/office/drawing/2014/main" id="{1BE7B8C4-631E-3031-9BCB-FF7115416490}"/>
              </a:ext>
            </a:extLst>
          </p:cNvPr>
          <p:cNvSpPr>
            <a:spLocks noChangeAspect="1"/>
          </p:cNvSpPr>
          <p:nvPr/>
        </p:nvSpPr>
        <p:spPr>
          <a:xfrm>
            <a:off x="880790" y="939800"/>
            <a:ext cx="2268810" cy="372288"/>
          </a:xfrm>
          <a:custGeom>
            <a:avLst/>
            <a:gdLst/>
            <a:ahLst/>
            <a:cxnLst/>
            <a:rect l="l" t="t" r="r" b="b"/>
            <a:pathLst>
              <a:path w="3759497" h="657912">
                <a:moveTo>
                  <a:pt x="0" y="0"/>
                </a:moveTo>
                <a:lnTo>
                  <a:pt x="3759497" y="0"/>
                </a:lnTo>
                <a:lnTo>
                  <a:pt x="3759497" y="657912"/>
                </a:lnTo>
                <a:lnTo>
                  <a:pt x="0" y="657912"/>
                </a:lnTo>
                <a:lnTo>
                  <a:pt x="0" y="0"/>
                </a:lnTo>
                <a:close/>
              </a:path>
            </a:pathLst>
          </a:custGeom>
          <a:blipFill>
            <a:blip r:embed="rId8"/>
            <a:stretch>
              <a:fillRect l="667" r="667"/>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 name="Content Placeholder 2">
            <a:extLst>
              <a:ext uri="{FF2B5EF4-FFF2-40B4-BE49-F238E27FC236}">
                <a16:creationId xmlns:a16="http://schemas.microsoft.com/office/drawing/2014/main" id="{FD814F93-667D-3C93-F74B-201005C64CBE}"/>
              </a:ext>
            </a:extLst>
          </p:cNvPr>
          <p:cNvSpPr txBox="1">
            <a:spLocks/>
          </p:cNvSpPr>
          <p:nvPr/>
        </p:nvSpPr>
        <p:spPr>
          <a:xfrm>
            <a:off x="8273973" y="5137681"/>
            <a:ext cx="3675583" cy="1278015"/>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3600" b="1">
                <a:latin typeface="Work Sans" pitchFamily="2" charset="0"/>
              </a:rPr>
              <a:t>See the world</a:t>
            </a:r>
          </a:p>
          <a:p>
            <a:pPr algn="r"/>
            <a:r>
              <a:rPr lang="en-US" sz="3600" b="1">
                <a:latin typeface="Work Sans" pitchFamily="2" charset="0"/>
              </a:rPr>
              <a:t>differently.</a:t>
            </a:r>
          </a:p>
        </p:txBody>
      </p:sp>
      <p:pic>
        <p:nvPicPr>
          <p:cNvPr id="6" name="Graphic 5">
            <a:extLst>
              <a:ext uri="{FF2B5EF4-FFF2-40B4-BE49-F238E27FC236}">
                <a16:creationId xmlns:a16="http://schemas.microsoft.com/office/drawing/2014/main" id="{9DDD3571-E747-1150-107F-F258E2BD8F9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6236" y="4865502"/>
            <a:ext cx="1927745" cy="1927745"/>
          </a:xfrm>
          <a:prstGeom prst="rect">
            <a:avLst/>
          </a:prstGeom>
        </p:spPr>
      </p:pic>
      <p:sp>
        <p:nvSpPr>
          <p:cNvPr id="3" name="TextBox 17">
            <a:extLst>
              <a:ext uri="{FF2B5EF4-FFF2-40B4-BE49-F238E27FC236}">
                <a16:creationId xmlns:a16="http://schemas.microsoft.com/office/drawing/2014/main" id="{C40C112A-FEAF-FE96-AD81-B1E2C0CD18C8}"/>
              </a:ext>
            </a:extLst>
          </p:cNvPr>
          <p:cNvSpPr txBox="1"/>
          <p:nvPr/>
        </p:nvSpPr>
        <p:spPr>
          <a:xfrm>
            <a:off x="880790" y="1781735"/>
            <a:ext cx="10072960" cy="171841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6713"/>
              </a:lnSpc>
            </a:pPr>
            <a:r>
              <a:rPr lang="en-US" sz="6000" b="1" spc="-274">
                <a:solidFill>
                  <a:srgbClr val="191919"/>
                </a:solidFill>
                <a:latin typeface="Work Sans"/>
              </a:rPr>
              <a:t>Introduction to </a:t>
            </a:r>
            <a:endParaRPr lang="en-US"/>
          </a:p>
          <a:p>
            <a:pPr>
              <a:lnSpc>
                <a:spcPts val="6713"/>
              </a:lnSpc>
            </a:pPr>
            <a:r>
              <a:rPr lang="en-US" sz="6000" b="1" spc="-274">
                <a:solidFill>
                  <a:srgbClr val="191919"/>
                </a:solidFill>
                <a:latin typeface="Work Sans"/>
              </a:rPr>
              <a:t>Birkman Enterprise</a:t>
            </a:r>
            <a:endParaRPr lang="en-US"/>
          </a:p>
        </p:txBody>
      </p:sp>
      <p:sp>
        <p:nvSpPr>
          <p:cNvPr id="12" name="Content Placeholder 2">
            <a:extLst>
              <a:ext uri="{FF2B5EF4-FFF2-40B4-BE49-F238E27FC236}">
                <a16:creationId xmlns:a16="http://schemas.microsoft.com/office/drawing/2014/main" id="{B498E787-19EE-F911-9A21-2385B783462D}"/>
              </a:ext>
            </a:extLst>
          </p:cNvPr>
          <p:cNvSpPr txBox="1">
            <a:spLocks/>
          </p:cNvSpPr>
          <p:nvPr/>
        </p:nvSpPr>
        <p:spPr>
          <a:xfrm>
            <a:off x="880791" y="3780408"/>
            <a:ext cx="4902790" cy="505044"/>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solidFill>
                <a:schemeClr val="bg1"/>
              </a:solidFill>
              <a:latin typeface="Work Sans" pitchFamily="2" charset="0"/>
            </a:endParaRPr>
          </a:p>
        </p:txBody>
      </p:sp>
      <p:sp>
        <p:nvSpPr>
          <p:cNvPr id="13" name="Subtitle 2">
            <a:extLst>
              <a:ext uri="{FF2B5EF4-FFF2-40B4-BE49-F238E27FC236}">
                <a16:creationId xmlns:a16="http://schemas.microsoft.com/office/drawing/2014/main" id="{6D5908F3-2AD8-A6DB-5D54-4DC3E3CA8EDC}"/>
              </a:ext>
            </a:extLst>
          </p:cNvPr>
          <p:cNvSpPr txBox="1">
            <a:spLocks/>
          </p:cNvSpPr>
          <p:nvPr/>
        </p:nvSpPr>
        <p:spPr>
          <a:xfrm>
            <a:off x="880790" y="3314302"/>
            <a:ext cx="9872584" cy="932211"/>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7500"/>
              </a:lnSpc>
              <a:buNone/>
            </a:pPr>
            <a:r>
              <a:rPr lang="en-US" sz="3200">
                <a:solidFill>
                  <a:schemeClr val="accent4"/>
                </a:solidFill>
                <a:latin typeface="Work Sans Medium"/>
                <a:ea typeface="Roboto"/>
              </a:rPr>
              <a:t>Kick-Off Workshop</a:t>
            </a:r>
          </a:p>
        </p:txBody>
      </p:sp>
      <p:sp>
        <p:nvSpPr>
          <p:cNvPr id="14" name="TextBox 13">
            <a:extLst>
              <a:ext uri="{FF2B5EF4-FFF2-40B4-BE49-F238E27FC236}">
                <a16:creationId xmlns:a16="http://schemas.microsoft.com/office/drawing/2014/main" id="{1B0F88CC-F9F4-ACF8-6AC5-F240156E634C}"/>
              </a:ext>
            </a:extLst>
          </p:cNvPr>
          <p:cNvSpPr txBox="1"/>
          <p:nvPr/>
        </p:nvSpPr>
        <p:spPr>
          <a:xfrm>
            <a:off x="8901289" y="547511"/>
            <a:ext cx="274320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a:solidFill>
                  <a:srgbClr val="FF0000"/>
                </a:solidFill>
                <a:highlight>
                  <a:srgbClr val="FFFF00"/>
                </a:highlight>
                <a:latin typeface="Work Sans"/>
              </a:rPr>
              <a:t>YOUR LOGO</a:t>
            </a:r>
            <a:endParaRPr lang="en-US">
              <a:solidFill>
                <a:srgbClr val="FF0000"/>
              </a:solidFill>
              <a:highlight>
                <a:srgbClr val="FFFF00"/>
              </a:highlight>
            </a:endParaRPr>
          </a:p>
        </p:txBody>
      </p:sp>
    </p:spTree>
    <p:custDataLst>
      <p:tags r:id="rId1"/>
    </p:custDataLst>
    <p:extLst>
      <p:ext uri="{BB962C8B-B14F-4D97-AF65-F5344CB8AC3E}">
        <p14:creationId xmlns:p14="http://schemas.microsoft.com/office/powerpoint/2010/main" val="1421757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52AE9B5-0FE9-FEE3-508C-6B522F189435}"/>
              </a:ext>
            </a:extLst>
          </p:cNvPr>
          <p:cNvSpPr txBox="1"/>
          <p:nvPr/>
        </p:nvSpPr>
        <p:spPr>
          <a:xfrm>
            <a:off x="727775" y="476930"/>
            <a:ext cx="86448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Work Sans ExtraBold" pitchFamily="2" charset="0"/>
                <a:ea typeface="+mn-ea"/>
                <a:cs typeface="+mn-cs"/>
              </a:rPr>
              <a:t>Let’s Talk Birkman Sample Card</a:t>
            </a:r>
          </a:p>
        </p:txBody>
      </p:sp>
      <p:sp>
        <p:nvSpPr>
          <p:cNvPr id="15" name="TextBox 14">
            <a:extLst>
              <a:ext uri="{FF2B5EF4-FFF2-40B4-BE49-F238E27FC236}">
                <a16:creationId xmlns:a16="http://schemas.microsoft.com/office/drawing/2014/main" id="{54ECAE4F-D3FE-75A0-3937-87C781F8BAB4}"/>
              </a:ext>
            </a:extLst>
          </p:cNvPr>
          <p:cNvSpPr txBox="1"/>
          <p:nvPr/>
        </p:nvSpPr>
        <p:spPr>
          <a:xfrm>
            <a:off x="6637312" y="6059821"/>
            <a:ext cx="5554688" cy="369332"/>
          </a:xfrm>
          <a:prstGeom prst="rect">
            <a:avLst/>
          </a:prstGeom>
          <a:solidFill>
            <a:schemeClr val="accent4"/>
          </a:solid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err="1">
                <a:ln>
                  <a:noFill/>
                </a:ln>
                <a:solidFill>
                  <a:srgbClr val="FFFFFF"/>
                </a:solidFill>
                <a:effectLst/>
                <a:uLnTx/>
                <a:uFillTx/>
                <a:latin typeface="Work Sans"/>
                <a:ea typeface="+mn-ea"/>
                <a:cs typeface="+mn-cs"/>
              </a:rPr>
              <a:t>MyBirkman</a:t>
            </a:r>
            <a:r>
              <a:rPr kumimoji="0" lang="en-US" sz="1800" b="1" i="0" u="none" strike="noStrike" kern="1200" cap="none" spc="0" normalizeH="0" baseline="0" noProof="0">
                <a:ln>
                  <a:noFill/>
                </a:ln>
                <a:solidFill>
                  <a:srgbClr val="FFFFFF"/>
                </a:solidFill>
                <a:effectLst/>
                <a:uLnTx/>
                <a:uFillTx/>
                <a:latin typeface="Work Sans"/>
                <a:ea typeface="+mn-ea"/>
                <a:cs typeface="+mn-cs"/>
              </a:rPr>
              <a:t> &gt; Interests &gt; Interests Deep Dive</a:t>
            </a:r>
            <a:endParaRPr kumimoji="0" lang="en-US" sz="1800" b="1" i="0" u="none" strike="noStrike" kern="1200" cap="none" spc="0" normalizeH="0" baseline="0" noProof="0">
              <a:ln>
                <a:noFill/>
              </a:ln>
              <a:solidFill>
                <a:srgbClr val="FFFFFF"/>
              </a:solidFill>
              <a:effectLst/>
              <a:uLnTx/>
              <a:uFillTx/>
              <a:latin typeface="Work Sans" pitchFamily="2" charset="0"/>
              <a:ea typeface="+mn-ea"/>
              <a:cs typeface="+mn-cs"/>
            </a:endParaRPr>
          </a:p>
        </p:txBody>
      </p:sp>
      <p:pic>
        <p:nvPicPr>
          <p:cNvPr id="5" name="Picture 4">
            <a:extLst>
              <a:ext uri="{FF2B5EF4-FFF2-40B4-BE49-F238E27FC236}">
                <a16:creationId xmlns:a16="http://schemas.microsoft.com/office/drawing/2014/main" id="{A9F53370-8A53-3314-8D19-F17EBB6C1E7D}"/>
              </a:ext>
            </a:extLst>
          </p:cNvPr>
          <p:cNvPicPr>
            <a:picLocks noChangeAspect="1"/>
          </p:cNvPicPr>
          <p:nvPr/>
        </p:nvPicPr>
        <p:blipFill>
          <a:blip r:embed="rId4"/>
          <a:stretch>
            <a:fillRect/>
          </a:stretch>
        </p:blipFill>
        <p:spPr>
          <a:xfrm>
            <a:off x="6637312" y="1326461"/>
            <a:ext cx="3828736" cy="3862175"/>
          </a:xfrm>
          <a:prstGeom prst="rect">
            <a:avLst/>
          </a:prstGeom>
        </p:spPr>
      </p:pic>
      <p:sp>
        <p:nvSpPr>
          <p:cNvPr id="17" name="TextBox 16">
            <a:extLst>
              <a:ext uri="{FF2B5EF4-FFF2-40B4-BE49-F238E27FC236}">
                <a16:creationId xmlns:a16="http://schemas.microsoft.com/office/drawing/2014/main" id="{93C3B4CC-EE8C-9462-85E3-BAF6A0BBC8DC}"/>
              </a:ext>
            </a:extLst>
          </p:cNvPr>
          <p:cNvSpPr txBox="1"/>
          <p:nvPr/>
        </p:nvSpPr>
        <p:spPr>
          <a:xfrm>
            <a:off x="1898627" y="5373302"/>
            <a:ext cx="294322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Franklin Gothic Book" panose="020B0503020102020204"/>
                <a:ea typeface="+mn-ea"/>
                <a:cs typeface="+mn-cs"/>
              </a:rPr>
              <a:t>FRONT</a:t>
            </a:r>
          </a:p>
        </p:txBody>
      </p:sp>
      <p:sp>
        <p:nvSpPr>
          <p:cNvPr id="18" name="TextBox 17">
            <a:extLst>
              <a:ext uri="{FF2B5EF4-FFF2-40B4-BE49-F238E27FC236}">
                <a16:creationId xmlns:a16="http://schemas.microsoft.com/office/drawing/2014/main" id="{834D8BFF-4524-EADE-131A-7B71B43905A0}"/>
              </a:ext>
            </a:extLst>
          </p:cNvPr>
          <p:cNvSpPr txBox="1"/>
          <p:nvPr/>
        </p:nvSpPr>
        <p:spPr>
          <a:xfrm>
            <a:off x="7080067" y="5439562"/>
            <a:ext cx="294322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Franklin Gothic Book" panose="020B0503020102020204"/>
                <a:ea typeface="+mn-ea"/>
                <a:cs typeface="+mn-cs"/>
              </a:rPr>
              <a:t>BACK</a:t>
            </a:r>
          </a:p>
        </p:txBody>
      </p:sp>
      <p:pic>
        <p:nvPicPr>
          <p:cNvPr id="6" name="Picture 5">
            <a:extLst>
              <a:ext uri="{FF2B5EF4-FFF2-40B4-BE49-F238E27FC236}">
                <a16:creationId xmlns:a16="http://schemas.microsoft.com/office/drawing/2014/main" id="{572819E4-B193-2C96-4125-A802B6FBD9A2}"/>
              </a:ext>
            </a:extLst>
          </p:cNvPr>
          <p:cNvPicPr>
            <a:picLocks noChangeAspect="1"/>
          </p:cNvPicPr>
          <p:nvPr/>
        </p:nvPicPr>
        <p:blipFill>
          <a:blip r:embed="rId5"/>
          <a:stretch>
            <a:fillRect/>
          </a:stretch>
        </p:blipFill>
        <p:spPr>
          <a:xfrm>
            <a:off x="1560646" y="1295124"/>
            <a:ext cx="3817910" cy="3893512"/>
          </a:xfrm>
          <a:prstGeom prst="rect">
            <a:avLst/>
          </a:prstGeom>
        </p:spPr>
      </p:pic>
    </p:spTree>
    <p:custDataLst>
      <p:tags r:id="rId1"/>
    </p:custDataLst>
    <p:extLst>
      <p:ext uri="{BB962C8B-B14F-4D97-AF65-F5344CB8AC3E}">
        <p14:creationId xmlns:p14="http://schemas.microsoft.com/office/powerpoint/2010/main" val="4032468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29067D-82E5-8D40-19A9-8BC40C209720}"/>
              </a:ext>
            </a:extLst>
          </p:cNvPr>
          <p:cNvPicPr>
            <a:picLocks noChangeAspect="1"/>
          </p:cNvPicPr>
          <p:nvPr/>
        </p:nvPicPr>
        <p:blipFill>
          <a:blip r:embed="rId4"/>
          <a:stretch>
            <a:fillRect/>
          </a:stretch>
        </p:blipFill>
        <p:spPr>
          <a:xfrm>
            <a:off x="727775" y="1567587"/>
            <a:ext cx="3165913" cy="4105597"/>
          </a:xfrm>
          <a:prstGeom prst="rect">
            <a:avLst/>
          </a:prstGeom>
        </p:spPr>
      </p:pic>
      <p:pic>
        <p:nvPicPr>
          <p:cNvPr id="9" name="Picture 8">
            <a:extLst>
              <a:ext uri="{FF2B5EF4-FFF2-40B4-BE49-F238E27FC236}">
                <a16:creationId xmlns:a16="http://schemas.microsoft.com/office/drawing/2014/main" id="{96D6CCCB-D5FB-39A3-15D5-97220BC17CD6}"/>
              </a:ext>
            </a:extLst>
          </p:cNvPr>
          <p:cNvPicPr>
            <a:picLocks noChangeAspect="1"/>
          </p:cNvPicPr>
          <p:nvPr/>
        </p:nvPicPr>
        <p:blipFill>
          <a:blip r:embed="rId5"/>
          <a:stretch>
            <a:fillRect/>
          </a:stretch>
        </p:blipFill>
        <p:spPr>
          <a:xfrm>
            <a:off x="4518386" y="1567587"/>
            <a:ext cx="3155228" cy="4105597"/>
          </a:xfrm>
          <a:prstGeom prst="rect">
            <a:avLst/>
          </a:prstGeom>
        </p:spPr>
      </p:pic>
      <p:pic>
        <p:nvPicPr>
          <p:cNvPr id="11" name="Picture 10">
            <a:extLst>
              <a:ext uri="{FF2B5EF4-FFF2-40B4-BE49-F238E27FC236}">
                <a16:creationId xmlns:a16="http://schemas.microsoft.com/office/drawing/2014/main" id="{BB48E3C7-0B4D-1F78-5DD7-75EBD2A3872D}"/>
              </a:ext>
            </a:extLst>
          </p:cNvPr>
          <p:cNvPicPr>
            <a:picLocks noChangeAspect="1"/>
          </p:cNvPicPr>
          <p:nvPr/>
        </p:nvPicPr>
        <p:blipFill>
          <a:blip r:embed="rId6"/>
          <a:stretch>
            <a:fillRect/>
          </a:stretch>
        </p:blipFill>
        <p:spPr>
          <a:xfrm>
            <a:off x="8298312" y="1567587"/>
            <a:ext cx="3440032" cy="4105597"/>
          </a:xfrm>
          <a:prstGeom prst="rect">
            <a:avLst/>
          </a:prstGeom>
        </p:spPr>
      </p:pic>
      <p:sp>
        <p:nvSpPr>
          <p:cNvPr id="12" name="TextBox 11">
            <a:extLst>
              <a:ext uri="{FF2B5EF4-FFF2-40B4-BE49-F238E27FC236}">
                <a16:creationId xmlns:a16="http://schemas.microsoft.com/office/drawing/2014/main" id="{052AE9B5-0FE9-FEE3-508C-6B522F189435}"/>
              </a:ext>
            </a:extLst>
          </p:cNvPr>
          <p:cNvSpPr txBox="1"/>
          <p:nvPr/>
        </p:nvSpPr>
        <p:spPr>
          <a:xfrm>
            <a:off x="727775" y="476930"/>
            <a:ext cx="694583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Work Sans ExtraBold" pitchFamily="2" charset="0"/>
                <a:ea typeface="+mn-ea"/>
                <a:cs typeface="+mn-cs"/>
              </a:rPr>
              <a:t>Action Page Resources</a:t>
            </a:r>
          </a:p>
        </p:txBody>
      </p:sp>
      <p:sp>
        <p:nvSpPr>
          <p:cNvPr id="15" name="TextBox 14">
            <a:extLst>
              <a:ext uri="{FF2B5EF4-FFF2-40B4-BE49-F238E27FC236}">
                <a16:creationId xmlns:a16="http://schemas.microsoft.com/office/drawing/2014/main" id="{54ECAE4F-D3FE-75A0-3937-87C781F8BAB4}"/>
              </a:ext>
            </a:extLst>
          </p:cNvPr>
          <p:cNvSpPr txBox="1"/>
          <p:nvPr/>
        </p:nvSpPr>
        <p:spPr>
          <a:xfrm>
            <a:off x="8191500" y="6074467"/>
            <a:ext cx="4000500" cy="371991"/>
          </a:xfrm>
          <a:prstGeom prst="rect">
            <a:avLst/>
          </a:prstGeom>
          <a:solidFill>
            <a:schemeClr val="accent4"/>
          </a:solid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err="1">
                <a:ln>
                  <a:noFill/>
                </a:ln>
                <a:solidFill>
                  <a:srgbClr val="FFFFFF"/>
                </a:solidFill>
                <a:effectLst/>
                <a:uLnTx/>
                <a:uFillTx/>
                <a:latin typeface="Work Sans"/>
                <a:ea typeface="+mn-ea"/>
                <a:cs typeface="+mn-cs"/>
              </a:rPr>
              <a:t>MyBirkman</a:t>
            </a:r>
            <a:r>
              <a:rPr kumimoji="0" lang="en-US" sz="1800" b="1" i="0" u="none" strike="noStrike" kern="1200" cap="none" spc="0" normalizeH="0" baseline="0" noProof="0">
                <a:ln>
                  <a:noFill/>
                </a:ln>
                <a:solidFill>
                  <a:srgbClr val="FFFFFF"/>
                </a:solidFill>
                <a:effectLst/>
                <a:uLnTx/>
                <a:uFillTx/>
                <a:latin typeface="Work Sans"/>
                <a:ea typeface="+mn-ea"/>
                <a:cs typeface="+mn-cs"/>
              </a:rPr>
              <a:t> &gt; Action</a:t>
            </a:r>
            <a:endParaRPr kumimoji="0" lang="en-US" sz="1800" b="1" i="0" u="none" strike="noStrike" kern="1200" cap="none" spc="0" normalizeH="0" baseline="0" noProof="0">
              <a:ln>
                <a:noFill/>
              </a:ln>
              <a:solidFill>
                <a:srgbClr val="FFFFFF"/>
              </a:solidFill>
              <a:effectLst/>
              <a:uLnTx/>
              <a:uFillTx/>
              <a:latin typeface="Work Sans" pitchFamily="2" charset="0"/>
              <a:ea typeface="+mn-ea"/>
              <a:cs typeface="+mn-cs"/>
            </a:endParaRPr>
          </a:p>
        </p:txBody>
      </p:sp>
    </p:spTree>
    <p:custDataLst>
      <p:tags r:id="rId1"/>
    </p:custDataLst>
    <p:extLst>
      <p:ext uri="{BB962C8B-B14F-4D97-AF65-F5344CB8AC3E}">
        <p14:creationId xmlns:p14="http://schemas.microsoft.com/office/powerpoint/2010/main" val="3285059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0A3C31-8125-D802-5990-BEA0B5408651}"/>
              </a:ext>
            </a:extLst>
          </p:cNvPr>
          <p:cNvSpPr txBox="1"/>
          <p:nvPr/>
        </p:nvSpPr>
        <p:spPr>
          <a:xfrm>
            <a:off x="2218778" y="2382559"/>
            <a:ext cx="8248415" cy="2092881"/>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4400" b="1">
                <a:solidFill>
                  <a:schemeClr val="accent1"/>
                </a:solidFill>
                <a:latin typeface="Work Sans"/>
              </a:rPr>
              <a:t>What will you commit to doing to bring Birkman to life in our organization?</a:t>
            </a:r>
            <a:endParaRPr lang="en-US" sz="800" b="1">
              <a:solidFill>
                <a:schemeClr val="accent1"/>
              </a:solidFill>
              <a:latin typeface="Work Sans"/>
            </a:endParaRPr>
          </a:p>
        </p:txBody>
      </p:sp>
    </p:spTree>
    <p:custDataLst>
      <p:tags r:id="rId1"/>
    </p:custDataLst>
    <p:extLst>
      <p:ext uri="{BB962C8B-B14F-4D97-AF65-F5344CB8AC3E}">
        <p14:creationId xmlns:p14="http://schemas.microsoft.com/office/powerpoint/2010/main" val="133800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6061CC34-1C92-D041-7131-174097064A55}"/>
              </a:ext>
            </a:extLst>
          </p:cNvPr>
          <p:cNvSpPr>
            <a:spLocks noGrp="1"/>
          </p:cNvSpPr>
          <p:nvPr>
            <p:ph type="subTitle" idx="1"/>
          </p:nvPr>
        </p:nvSpPr>
        <p:spPr>
          <a:xfrm>
            <a:off x="952500" y="1624592"/>
            <a:ext cx="9983074" cy="932211"/>
          </a:xfrm>
        </p:spPr>
        <p:txBody>
          <a:bodyPr>
            <a:noAutofit/>
          </a:bodyPr>
          <a:lstStyle/>
          <a:p>
            <a:pPr algn="l">
              <a:lnSpc>
                <a:spcPts val="7500"/>
              </a:lnSpc>
            </a:pPr>
            <a:r>
              <a:rPr lang="en-US" sz="4400" b="1" dirty="0">
                <a:latin typeface="Work Sans" pitchFamily="2" charset="0"/>
                <a:ea typeface="Roboto" panose="02000000000000000000" pitchFamily="2" charset="0"/>
              </a:rPr>
              <a:t>Homework: Relationship Booster</a:t>
            </a:r>
          </a:p>
        </p:txBody>
      </p:sp>
      <p:sp>
        <p:nvSpPr>
          <p:cNvPr id="9" name="Rectangle 8">
            <a:extLst>
              <a:ext uri="{FF2B5EF4-FFF2-40B4-BE49-F238E27FC236}">
                <a16:creationId xmlns:a16="http://schemas.microsoft.com/office/drawing/2014/main" id="{D008E0FA-A8E1-511D-49A3-8143015F3BF4}"/>
              </a:ext>
            </a:extLst>
          </p:cNvPr>
          <p:cNvSpPr/>
          <p:nvPr/>
        </p:nvSpPr>
        <p:spPr>
          <a:xfrm rot="5400000">
            <a:off x="6035912" y="-2342493"/>
            <a:ext cx="45719" cy="102125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75F41"/>
              </a:solidFill>
              <a:effectLst/>
              <a:uLnTx/>
              <a:uFillTx/>
              <a:latin typeface="Franklin Gothic Book" panose="020B0503020102020204"/>
              <a:ea typeface="+mn-ea"/>
              <a:cs typeface="+mn-cs"/>
            </a:endParaRPr>
          </a:p>
        </p:txBody>
      </p:sp>
      <p:sp>
        <p:nvSpPr>
          <p:cNvPr id="10" name="Content Placeholder 2">
            <a:extLst>
              <a:ext uri="{FF2B5EF4-FFF2-40B4-BE49-F238E27FC236}">
                <a16:creationId xmlns:a16="http://schemas.microsoft.com/office/drawing/2014/main" id="{8CA5050C-D986-A3E4-EB15-00E1C26DB79F}"/>
              </a:ext>
            </a:extLst>
          </p:cNvPr>
          <p:cNvSpPr txBox="1">
            <a:spLocks/>
          </p:cNvSpPr>
          <p:nvPr/>
        </p:nvSpPr>
        <p:spPr>
          <a:xfrm>
            <a:off x="989724" y="3020853"/>
            <a:ext cx="10212551" cy="2836173"/>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Work San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Work Sans" pitchFamily="2" charset="0"/>
                <a:ea typeface="+mn-ea"/>
                <a:cs typeface="+mn-cs"/>
              </a:rPr>
              <a:t>With a colleague, use the Compare pages to get curious about your working relationship.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Work Sans"/>
                <a:ea typeface="+mn-ea"/>
                <a:cs typeface="+mn-cs"/>
              </a:rPr>
              <a:t>What similarities create a natural connection between the two of you?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Work Sans"/>
                <a:ea typeface="+mn-ea"/>
                <a:cs typeface="+mn-cs"/>
              </a:rPr>
              <a:t>What differences make each of you unique?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Work San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Work Sans" pitchFamily="2" charset="0"/>
                <a:ea typeface="+mn-ea"/>
                <a:cs typeface="+mn-cs"/>
              </a:rPr>
              <a:t>Possible conversation points to explore: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err="1">
                <a:ln>
                  <a:noFill/>
                </a:ln>
                <a:solidFill>
                  <a:srgbClr val="000000"/>
                </a:solidFill>
                <a:effectLst/>
                <a:uLnTx/>
                <a:uFillTx/>
                <a:latin typeface="Work Sans" pitchFamily="2" charset="0"/>
                <a:ea typeface="+mn-ea"/>
                <a:cs typeface="+mn-cs"/>
              </a:rPr>
              <a:t>SuperQ</a:t>
            </a:r>
            <a:endParaRPr kumimoji="0" lang="en-US" sz="1800" b="0" i="1" u="none" strike="noStrike" kern="1200" cap="none" spc="0" normalizeH="0" baseline="0" noProof="0" dirty="0">
              <a:ln>
                <a:noFill/>
              </a:ln>
              <a:solidFill>
                <a:srgbClr val="000000"/>
              </a:solidFill>
              <a:effectLst/>
              <a:uLnTx/>
              <a:uFillTx/>
              <a:latin typeface="Work Sans"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000000"/>
                </a:solidFill>
                <a:effectLst/>
                <a:uLnTx/>
                <a:uFillTx/>
                <a:latin typeface="Work Sans" pitchFamily="2" charset="0"/>
                <a:ea typeface="+mn-ea"/>
                <a:cs typeface="+mn-cs"/>
              </a:rPr>
              <a:t>Interests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000000"/>
                </a:solidFill>
                <a:effectLst/>
                <a:uLnTx/>
                <a:uFillTx/>
                <a:latin typeface="Work Sans" pitchFamily="2" charset="0"/>
                <a:ea typeface="+mn-ea"/>
                <a:cs typeface="+mn-cs"/>
              </a:rPr>
              <a:t>Your Needs &amp; Their Needs</a:t>
            </a:r>
          </a:p>
        </p:txBody>
      </p:sp>
      <p:pic>
        <p:nvPicPr>
          <p:cNvPr id="12" name="Graphic 11">
            <a:extLst>
              <a:ext uri="{FF2B5EF4-FFF2-40B4-BE49-F238E27FC236}">
                <a16:creationId xmlns:a16="http://schemas.microsoft.com/office/drawing/2014/main" id="{B7371ACC-F8D3-69F9-EDDA-208E300CDC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flipH="1">
            <a:off x="10108832" y="300885"/>
            <a:ext cx="1101594" cy="1569100"/>
          </a:xfrm>
          <a:prstGeom prst="rect">
            <a:avLst/>
          </a:prstGeom>
        </p:spPr>
      </p:pic>
      <p:sp>
        <p:nvSpPr>
          <p:cNvPr id="13" name="TextBox 12">
            <a:extLst>
              <a:ext uri="{FF2B5EF4-FFF2-40B4-BE49-F238E27FC236}">
                <a16:creationId xmlns:a16="http://schemas.microsoft.com/office/drawing/2014/main" id="{A0229F86-46A4-5EB5-8498-CCC9B47A0AB9}"/>
              </a:ext>
            </a:extLst>
          </p:cNvPr>
          <p:cNvSpPr txBox="1"/>
          <p:nvPr/>
        </p:nvSpPr>
        <p:spPr>
          <a:xfrm>
            <a:off x="6878576" y="6070862"/>
            <a:ext cx="5313424" cy="369332"/>
          </a:xfrm>
          <a:prstGeom prst="rect">
            <a:avLst/>
          </a:prstGeom>
          <a:solidFill>
            <a:schemeClr val="accent4"/>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Work Sans" pitchFamily="2" charset="0"/>
                <a:ea typeface="+mn-ea"/>
                <a:cs typeface="+mn-cs"/>
              </a:rPr>
              <a:t>My Birkman &gt; Connections &gt; Compare</a:t>
            </a:r>
          </a:p>
        </p:txBody>
      </p:sp>
      <p:sp>
        <p:nvSpPr>
          <p:cNvPr id="2" name="Rectangle: Folded Corner 1">
            <a:extLst>
              <a:ext uri="{FF2B5EF4-FFF2-40B4-BE49-F238E27FC236}">
                <a16:creationId xmlns:a16="http://schemas.microsoft.com/office/drawing/2014/main" id="{B205F439-A783-1B46-0949-7EB271F9CA77}"/>
              </a:ext>
            </a:extLst>
          </p:cNvPr>
          <p:cNvSpPr/>
          <p:nvPr/>
        </p:nvSpPr>
        <p:spPr>
          <a:xfrm>
            <a:off x="8580905" y="187215"/>
            <a:ext cx="2354670" cy="1848040"/>
          </a:xfrm>
          <a:prstGeom prst="foldedCorne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ct val="0"/>
              </a:spcAft>
            </a:pPr>
            <a:r>
              <a:rPr lang="en-US" sz="1600" b="1" dirty="0">
                <a:solidFill>
                  <a:schemeClr val="bg1"/>
                </a:solidFill>
                <a:latin typeface="Work Sans SemiBold"/>
                <a:ea typeface="+mj-ea"/>
                <a:cs typeface="+mj-cs"/>
              </a:rPr>
              <a:t>Consider giving your champions a specific assignment. </a:t>
            </a:r>
          </a:p>
          <a:p>
            <a:pPr>
              <a:spcAft>
                <a:spcPct val="0"/>
              </a:spcAft>
            </a:pPr>
            <a:endParaRPr lang="en-US" sz="1600" b="1" dirty="0">
              <a:solidFill>
                <a:schemeClr val="bg1"/>
              </a:solidFill>
              <a:latin typeface="Work Sans SemiBold"/>
              <a:ea typeface="+mj-ea"/>
              <a:cs typeface="+mj-cs"/>
            </a:endParaRPr>
          </a:p>
          <a:p>
            <a:pPr>
              <a:spcAft>
                <a:spcPct val="0"/>
              </a:spcAft>
            </a:pPr>
            <a:r>
              <a:rPr lang="en-US" sz="1600" b="1" dirty="0">
                <a:solidFill>
                  <a:schemeClr val="bg1"/>
                </a:solidFill>
                <a:latin typeface="Work Sans SemiBold"/>
                <a:ea typeface="+mj-ea"/>
                <a:cs typeface="+mj-cs"/>
              </a:rPr>
              <a:t>Delete this note.</a:t>
            </a:r>
          </a:p>
        </p:txBody>
      </p:sp>
    </p:spTree>
    <p:custDataLst>
      <p:tags r:id="rId1"/>
    </p:custDataLst>
    <p:extLst>
      <p:ext uri="{BB962C8B-B14F-4D97-AF65-F5344CB8AC3E}">
        <p14:creationId xmlns:p14="http://schemas.microsoft.com/office/powerpoint/2010/main" val="74226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Folded Corner 4">
            <a:extLst>
              <a:ext uri="{FF2B5EF4-FFF2-40B4-BE49-F238E27FC236}">
                <a16:creationId xmlns:a16="http://schemas.microsoft.com/office/drawing/2014/main" id="{F75DFD65-D779-5FE2-E1DD-293B94C22980}"/>
              </a:ext>
            </a:extLst>
          </p:cNvPr>
          <p:cNvSpPr/>
          <p:nvPr/>
        </p:nvSpPr>
        <p:spPr>
          <a:xfrm>
            <a:off x="7743777" y="-205011"/>
            <a:ext cx="2726747" cy="2465833"/>
          </a:xfrm>
          <a:prstGeom prst="foldedCorne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ct val="0"/>
              </a:spcAft>
            </a:pPr>
            <a:r>
              <a:rPr lang="en-US" sz="1600" b="1" dirty="0">
                <a:solidFill>
                  <a:schemeClr val="bg1"/>
                </a:solidFill>
                <a:latin typeface="Work Sans SemiBold"/>
                <a:ea typeface="+mj-ea"/>
                <a:cs typeface="+mj-cs"/>
              </a:rPr>
              <a:t>Add next steps Champions are expected to take OR use these suggestions if they meet your objectives. </a:t>
            </a:r>
          </a:p>
          <a:p>
            <a:pPr>
              <a:spcAft>
                <a:spcPct val="0"/>
              </a:spcAft>
            </a:pPr>
            <a:endParaRPr lang="en-US" sz="1600" b="1" dirty="0">
              <a:solidFill>
                <a:schemeClr val="bg1"/>
              </a:solidFill>
              <a:latin typeface="Work Sans SemiBold"/>
              <a:ea typeface="+mj-ea"/>
              <a:cs typeface="+mj-cs"/>
            </a:endParaRPr>
          </a:p>
          <a:p>
            <a:pPr>
              <a:spcAft>
                <a:spcPct val="0"/>
              </a:spcAft>
            </a:pPr>
            <a:r>
              <a:rPr lang="en-US" sz="1600" b="1" dirty="0">
                <a:solidFill>
                  <a:schemeClr val="bg1"/>
                </a:solidFill>
                <a:latin typeface="Work Sans SemiBold"/>
                <a:ea typeface="+mj-ea"/>
                <a:cs typeface="+mj-cs"/>
              </a:rPr>
              <a:t>Delete this note.</a:t>
            </a:r>
          </a:p>
        </p:txBody>
      </p:sp>
      <p:sp>
        <p:nvSpPr>
          <p:cNvPr id="6" name="Title 5">
            <a:extLst>
              <a:ext uri="{FF2B5EF4-FFF2-40B4-BE49-F238E27FC236}">
                <a16:creationId xmlns:a16="http://schemas.microsoft.com/office/drawing/2014/main" id="{6A087E96-C93D-453B-AC3D-759915DC0A03}"/>
              </a:ext>
            </a:extLst>
          </p:cNvPr>
          <p:cNvSpPr>
            <a:spLocks noGrp="1"/>
          </p:cNvSpPr>
          <p:nvPr>
            <p:ph type="title"/>
          </p:nvPr>
        </p:nvSpPr>
        <p:spPr/>
        <p:txBody>
          <a:bodyPr/>
          <a:lstStyle/>
          <a:p>
            <a:r>
              <a:rPr lang="en-US" dirty="0">
                <a:latin typeface="Work Sans SemiBold"/>
              </a:rPr>
              <a:t>Next Steps</a:t>
            </a:r>
            <a:endParaRPr lang="en-US" dirty="0"/>
          </a:p>
        </p:txBody>
      </p:sp>
      <p:sp>
        <p:nvSpPr>
          <p:cNvPr id="7" name="Content Placeholder 6">
            <a:extLst>
              <a:ext uri="{FF2B5EF4-FFF2-40B4-BE49-F238E27FC236}">
                <a16:creationId xmlns:a16="http://schemas.microsoft.com/office/drawing/2014/main" id="{ADC6DC76-F94F-098B-8B2C-42D27827A2C3}"/>
              </a:ext>
            </a:extLst>
          </p:cNvPr>
          <p:cNvSpPr>
            <a:spLocks noGrp="1"/>
          </p:cNvSpPr>
          <p:nvPr>
            <p:ph sz="quarter" idx="10"/>
          </p:nvPr>
        </p:nvSpPr>
        <p:spPr/>
        <p:txBody>
          <a:bodyPr vert="horz" lIns="91440" tIns="45720" rIns="91440" bIns="45720" rtlCol="0" anchor="t">
            <a:normAutofit/>
          </a:bodyPr>
          <a:lstStyle/>
          <a:p>
            <a:pPr marL="457200" indent="-457200">
              <a:lnSpc>
                <a:spcPct val="130000"/>
              </a:lnSpc>
              <a:spcBef>
                <a:spcPts val="0"/>
              </a:spcBef>
              <a:spcAft>
                <a:spcPct val="0"/>
              </a:spcAft>
              <a:buFont typeface="Arial,Sans-Serif"/>
              <a:buChar char="•"/>
            </a:pPr>
            <a:r>
              <a:rPr lang="en-US" sz="2400" b="1" dirty="0">
                <a:solidFill>
                  <a:srgbClr val="DF6048"/>
                </a:solidFill>
              </a:rPr>
              <a:t>Educate</a:t>
            </a:r>
            <a:r>
              <a:rPr lang="en-US" sz="2400" dirty="0"/>
              <a:t> your colleagues and team about the power of this program.</a:t>
            </a:r>
          </a:p>
          <a:p>
            <a:pPr marL="457200" indent="-457200">
              <a:lnSpc>
                <a:spcPct val="130000"/>
              </a:lnSpc>
              <a:spcBef>
                <a:spcPts val="0"/>
              </a:spcBef>
              <a:spcAft>
                <a:spcPct val="0"/>
              </a:spcAft>
              <a:buFont typeface="Arial,Sans-Serif"/>
              <a:buChar char="•"/>
            </a:pPr>
            <a:r>
              <a:rPr lang="en-US" sz="2400" b="1" dirty="0">
                <a:solidFill>
                  <a:srgbClr val="DF6048"/>
                </a:solidFill>
              </a:rPr>
              <a:t>Use Connections </a:t>
            </a:r>
            <a:r>
              <a:rPr lang="en-US" sz="2400" dirty="0"/>
              <a:t>to demonstrate in 1:1 how </a:t>
            </a:r>
            <a:r>
              <a:rPr lang="en-US" sz="2400" dirty="0" err="1"/>
              <a:t>MyBirkman</a:t>
            </a:r>
            <a:r>
              <a:rPr lang="en-US" sz="2400" dirty="0"/>
              <a:t> can be used to know one another’s similarities and differences and improve communication.</a:t>
            </a:r>
          </a:p>
          <a:p>
            <a:pPr marL="457200" indent="-457200">
              <a:lnSpc>
                <a:spcPct val="130000"/>
              </a:lnSpc>
              <a:spcBef>
                <a:spcPts val="0"/>
              </a:spcBef>
              <a:spcAft>
                <a:spcPct val="0"/>
              </a:spcAft>
              <a:buFont typeface="Arial,Sans-Serif"/>
              <a:buChar char="•"/>
            </a:pPr>
            <a:r>
              <a:rPr lang="en-US" sz="2400" b="1" dirty="0">
                <a:solidFill>
                  <a:srgbClr val="DF6048"/>
                </a:solidFill>
              </a:rPr>
              <a:t>Explore Action Page </a:t>
            </a:r>
            <a:r>
              <a:rPr lang="en-US" sz="2400" dirty="0"/>
              <a:t>resources and share the resources with others. </a:t>
            </a:r>
          </a:p>
          <a:p>
            <a:pPr marL="457200" indent="-457200">
              <a:lnSpc>
                <a:spcPct val="130000"/>
              </a:lnSpc>
              <a:spcBef>
                <a:spcPts val="0"/>
              </a:spcBef>
              <a:spcAft>
                <a:spcPct val="0"/>
              </a:spcAft>
              <a:buFont typeface="Arial,Sans-Serif"/>
              <a:buChar char="•"/>
            </a:pPr>
            <a:r>
              <a:rPr lang="en-US" sz="2400" dirty="0"/>
              <a:t>Continue to use the </a:t>
            </a:r>
            <a:r>
              <a:rPr lang="en-US" sz="2400" b="1" dirty="0" err="1">
                <a:solidFill>
                  <a:srgbClr val="DF6048"/>
                </a:solidFill>
              </a:rPr>
              <a:t>Birkman</a:t>
            </a:r>
            <a:r>
              <a:rPr lang="en-US" sz="2400" b="1" dirty="0">
                <a:solidFill>
                  <a:srgbClr val="DF6048"/>
                </a:solidFill>
              </a:rPr>
              <a:t> language </a:t>
            </a:r>
            <a:r>
              <a:rPr lang="en-US" sz="2400" dirty="0"/>
              <a:t>in your daily work after it’s launched across the</a:t>
            </a:r>
          </a:p>
          <a:p>
            <a:pPr marL="0" indent="0">
              <a:buNone/>
            </a:pPr>
            <a:endParaRPr lang="en-US" dirty="0"/>
          </a:p>
        </p:txBody>
      </p:sp>
    </p:spTree>
    <p:custDataLst>
      <p:tags r:id="rId1"/>
    </p:custDataLst>
    <p:extLst>
      <p:ext uri="{BB962C8B-B14F-4D97-AF65-F5344CB8AC3E}">
        <p14:creationId xmlns:p14="http://schemas.microsoft.com/office/powerpoint/2010/main" val="2568702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3"/>
        </a:solidFill>
        <a:effectLst/>
      </p:bgPr>
    </p:bg>
    <p:spTree>
      <p:nvGrpSpPr>
        <p:cNvPr id="1" name=""/>
        <p:cNvGrpSpPr/>
        <p:nvPr/>
      </p:nvGrpSpPr>
      <p:grpSpPr>
        <a:xfrm>
          <a:off x="0" y="0"/>
          <a:ext cx="0" cy="0"/>
          <a:chOff x="0" y="0"/>
          <a:chExt cx="0" cy="0"/>
        </a:xfrm>
      </p:grpSpPr>
      <p:graphicFrame>
        <p:nvGraphicFramePr>
          <p:cNvPr id="6" name="Table 6"/>
          <p:cNvGraphicFramePr>
            <a:graphicFrameLocks noGrp="1"/>
          </p:cNvGraphicFramePr>
          <p:nvPr>
            <p:extLst>
              <p:ext uri="{D42A27DB-BD31-4B8C-83A1-F6EECF244321}">
                <p14:modId xmlns:p14="http://schemas.microsoft.com/office/powerpoint/2010/main" val="303994689"/>
              </p:ext>
            </p:extLst>
          </p:nvPr>
        </p:nvGraphicFramePr>
        <p:xfrm>
          <a:off x="2209800" y="1985301"/>
          <a:ext cx="7772400" cy="3575795"/>
        </p:xfrm>
        <a:graphic>
          <a:graphicData uri="http://schemas.openxmlformats.org/drawingml/2006/table">
            <a:tbl>
              <a:tblPr/>
              <a:tblGrid>
                <a:gridCol w="872521">
                  <a:extLst>
                    <a:ext uri="{9D8B030D-6E8A-4147-A177-3AD203B41FA5}">
                      <a16:colId xmlns:a16="http://schemas.microsoft.com/office/drawing/2014/main" val="20000"/>
                    </a:ext>
                  </a:extLst>
                </a:gridCol>
                <a:gridCol w="6899879">
                  <a:extLst>
                    <a:ext uri="{9D8B030D-6E8A-4147-A177-3AD203B41FA5}">
                      <a16:colId xmlns:a16="http://schemas.microsoft.com/office/drawing/2014/main" val="20001"/>
                    </a:ext>
                  </a:extLst>
                </a:gridCol>
              </a:tblGrid>
              <a:tr h="893948">
                <a:tc>
                  <a:txBody>
                    <a:bodyPr/>
                    <a:lstStyle/>
                    <a:p>
                      <a:pPr lvl="0" algn="ctr">
                        <a:lnSpc>
                          <a:spcPts val="2940"/>
                        </a:lnSpc>
                        <a:buNone/>
                        <a:defRPr/>
                      </a:pPr>
                      <a:r>
                        <a:rPr lang="en-US" sz="2100">
                          <a:solidFill>
                            <a:srgbClr val="000000"/>
                          </a:solidFill>
                          <a:latin typeface="Franklin Gothic Book"/>
                        </a:rPr>
                        <a:t>1</a:t>
                      </a:r>
                    </a:p>
                  </a:txBody>
                  <a:tcPr marL="127000" marR="127000" marT="127000" marB="127000" anchor="ctr">
                    <a:lnL w="19050">
                      <a:solidFill>
                        <a:srgbClr val="000000"/>
                      </a:solidFill>
                    </a:lnL>
                    <a:lnR w="19050">
                      <a:solidFill>
                        <a:srgbClr val="000000"/>
                      </a:solidFill>
                    </a:lnR>
                    <a:lnT w="19050">
                      <a:solidFill>
                        <a:srgbClr val="000000"/>
                      </a:solidFill>
                    </a:lnT>
                    <a:lnB w="19050">
                      <a:solidFill>
                        <a:srgbClr val="000000"/>
                      </a:solidFill>
                    </a:lnB>
                    <a:solidFill>
                      <a:schemeClr val="accent1"/>
                    </a:solidFill>
                  </a:tcPr>
                </a:tc>
                <a:tc>
                  <a:txBody>
                    <a:bodyPr/>
                    <a:lstStyle/>
                    <a:p>
                      <a:pPr lvl="0" algn="l">
                        <a:lnSpc>
                          <a:spcPct val="100000"/>
                        </a:lnSpc>
                        <a:buNone/>
                      </a:pPr>
                      <a:r>
                        <a:rPr lang="en-US" sz="2100">
                          <a:solidFill>
                            <a:srgbClr val="191919"/>
                          </a:solidFill>
                          <a:latin typeface="Franklin Gothic Book"/>
                        </a:rPr>
                        <a:t>Our Organization and Your Role</a:t>
                      </a:r>
                    </a:p>
                  </a:txBody>
                  <a:tcPr marL="127000" marR="127000" marT="127000" marB="127000" anchor="ctr">
                    <a:lnL w="19050">
                      <a:solidFill>
                        <a:srgbClr val="000000"/>
                      </a:solidFill>
                    </a:lnL>
                    <a:lnR w="19050">
                      <a:solidFill>
                        <a:srgbClr val="000000"/>
                      </a:solidFill>
                    </a:lnR>
                    <a:lnT w="19050">
                      <a:solidFill>
                        <a:srgbClr val="000000"/>
                      </a:solidFill>
                    </a:lnT>
                    <a:lnB w="19050">
                      <a:solidFill>
                        <a:srgbClr val="000000"/>
                      </a:solidFill>
                    </a:lnB>
                  </a:tcPr>
                </a:tc>
                <a:extLst>
                  <a:ext uri="{0D108BD9-81ED-4DB2-BD59-A6C34878D82A}">
                    <a16:rowId xmlns:a16="http://schemas.microsoft.com/office/drawing/2014/main" val="365108818"/>
                  </a:ext>
                </a:extLst>
              </a:tr>
              <a:tr h="893949">
                <a:tc>
                  <a:txBody>
                    <a:bodyPr/>
                    <a:lstStyle/>
                    <a:p>
                      <a:pPr algn="ctr">
                        <a:lnSpc>
                          <a:spcPts val="2940"/>
                        </a:lnSpc>
                        <a:defRPr/>
                      </a:pPr>
                      <a:r>
                        <a:rPr lang="en-US" sz="2100">
                          <a:solidFill>
                            <a:srgbClr val="000000"/>
                          </a:solidFill>
                          <a:latin typeface="Franklin Gothic Book"/>
                        </a:rPr>
                        <a:t>2</a:t>
                      </a:r>
                    </a:p>
                  </a:txBody>
                  <a:tcPr marL="127000" marR="127000" marT="127000" marB="127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solidFill>
                  </a:tcPr>
                </a:tc>
                <a:tc>
                  <a:txBody>
                    <a:bodyPr/>
                    <a:lstStyle/>
                    <a:p>
                      <a:pPr algn="l">
                        <a:lnSpc>
                          <a:spcPct val="100000"/>
                        </a:lnSpc>
                        <a:defRPr/>
                      </a:pPr>
                      <a:r>
                        <a:rPr lang="en-US" sz="2100">
                          <a:solidFill>
                            <a:srgbClr val="191919"/>
                          </a:solidFill>
                          <a:latin typeface="+mn-lt"/>
                        </a:rPr>
                        <a:t>Introduction to Birkman</a:t>
                      </a:r>
                    </a:p>
                  </a:txBody>
                  <a:tcPr marL="127000" marR="127000" marT="127000" marB="127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93949">
                <a:tc>
                  <a:txBody>
                    <a:bodyPr/>
                    <a:lstStyle/>
                    <a:p>
                      <a:pPr algn="ctr">
                        <a:lnSpc>
                          <a:spcPts val="2940"/>
                        </a:lnSpc>
                        <a:defRPr/>
                      </a:pPr>
                      <a:r>
                        <a:rPr lang="en-US" sz="2100">
                          <a:solidFill>
                            <a:srgbClr val="000000"/>
                          </a:solidFill>
                          <a:latin typeface="Franklin Gothic Book"/>
                        </a:rPr>
                        <a:t>3</a:t>
                      </a:r>
                    </a:p>
                  </a:txBody>
                  <a:tcPr marL="127000" marR="127000" marT="127000" marB="127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2100">
                          <a:solidFill>
                            <a:srgbClr val="191919"/>
                          </a:solidFill>
                          <a:latin typeface="+mn-lt"/>
                        </a:rPr>
                        <a:t>Exploring Your Perceptions</a:t>
                      </a:r>
                    </a:p>
                  </a:txBody>
                  <a:tcPr marL="127000" marR="127000" marT="127000" marB="127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93949">
                <a:tc>
                  <a:txBody>
                    <a:bodyPr/>
                    <a:lstStyle/>
                    <a:p>
                      <a:pPr algn="ctr">
                        <a:lnSpc>
                          <a:spcPts val="2940"/>
                        </a:lnSpc>
                        <a:defRPr/>
                      </a:pPr>
                      <a:r>
                        <a:rPr lang="en-US" sz="2100">
                          <a:solidFill>
                            <a:srgbClr val="000000"/>
                          </a:solidFill>
                          <a:latin typeface="Franklin Gothic Book"/>
                        </a:rPr>
                        <a:t>4</a:t>
                      </a:r>
                    </a:p>
                  </a:txBody>
                  <a:tcPr marL="127000" marR="127000" marT="127000" marB="127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2100">
                          <a:solidFill>
                            <a:srgbClr val="191919"/>
                          </a:solidFill>
                          <a:latin typeface="+mn-lt"/>
                        </a:rPr>
                        <a:t>Next Steps</a:t>
                      </a:r>
                    </a:p>
                  </a:txBody>
                  <a:tcPr marL="127000" marR="127000" marT="127000" marB="127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 name="Subtitle 2">
            <a:extLst>
              <a:ext uri="{FF2B5EF4-FFF2-40B4-BE49-F238E27FC236}">
                <a16:creationId xmlns:a16="http://schemas.microsoft.com/office/drawing/2014/main" id="{09BA1587-390F-4EFB-00FD-74CD4CB338C9}"/>
              </a:ext>
            </a:extLst>
          </p:cNvPr>
          <p:cNvSpPr txBox="1">
            <a:spLocks/>
          </p:cNvSpPr>
          <p:nvPr/>
        </p:nvSpPr>
        <p:spPr>
          <a:xfrm>
            <a:off x="481116" y="581416"/>
            <a:ext cx="9872584" cy="932211"/>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7500"/>
              </a:lnSpc>
              <a:buNone/>
            </a:pPr>
            <a:r>
              <a:rPr lang="en-US" sz="5000" b="1">
                <a:latin typeface="Work Sans"/>
                <a:ea typeface="Roboto"/>
              </a:rPr>
              <a:t> Agenda</a:t>
            </a:r>
          </a:p>
        </p:txBody>
      </p:sp>
    </p:spTree>
    <p:custDataLst>
      <p:tags r:id="rId1"/>
    </p:custDataLst>
    <p:extLst>
      <p:ext uri="{BB962C8B-B14F-4D97-AF65-F5344CB8AC3E}">
        <p14:creationId xmlns:p14="http://schemas.microsoft.com/office/powerpoint/2010/main" val="4014976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C45DD3CA-F829-3245-8A48-98A2E5418E55}"/>
              </a:ext>
            </a:extLst>
          </p:cNvPr>
          <p:cNvSpPr>
            <a:spLocks noGrp="1" noChangeArrowheads="1"/>
          </p:cNvSpPr>
          <p:nvPr>
            <p:ph type="title"/>
          </p:nvPr>
        </p:nvSpPr>
        <p:spPr/>
        <p:txBody>
          <a:bodyPr/>
          <a:lstStyle/>
          <a:p>
            <a:r>
              <a:rPr lang="en-US" altLang="en-US"/>
              <a:t>Birkman and </a:t>
            </a:r>
            <a:r>
              <a:rPr lang="en-US">
                <a:solidFill>
                  <a:srgbClr val="FF0000"/>
                </a:solidFill>
                <a:latin typeface="Work Sans SemiBold"/>
              </a:rPr>
              <a:t>[</a:t>
            </a:r>
            <a:r>
              <a:rPr lang="en-US">
                <a:solidFill>
                  <a:srgbClr val="FF0000"/>
                </a:solidFill>
                <a:highlight>
                  <a:srgbClr val="FFFF00"/>
                </a:highlight>
                <a:latin typeface="Work Sans SemiBold"/>
              </a:rPr>
              <a:t>Insert name of your org</a:t>
            </a:r>
            <a:r>
              <a:rPr lang="en-US">
                <a:solidFill>
                  <a:srgbClr val="FF0000"/>
                </a:solidFill>
                <a:latin typeface="Work Sans SemiBold"/>
              </a:rPr>
              <a:t>]</a:t>
            </a:r>
            <a:endParaRPr lang="en-US" altLang="en-US"/>
          </a:p>
        </p:txBody>
      </p:sp>
      <p:pic>
        <p:nvPicPr>
          <p:cNvPr id="65544" name="Picture 14">
            <a:extLst>
              <a:ext uri="{FF2B5EF4-FFF2-40B4-BE49-F238E27FC236}">
                <a16:creationId xmlns:a16="http://schemas.microsoft.com/office/drawing/2014/main" id="{E8CBFBC0-F8B9-C14D-BA9E-2260A6A758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58586" y="3440981"/>
            <a:ext cx="5213349" cy="14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a:extLst>
              <a:ext uri="{FF2B5EF4-FFF2-40B4-BE49-F238E27FC236}">
                <a16:creationId xmlns:a16="http://schemas.microsoft.com/office/drawing/2014/main" id="{68FB4945-05D1-634F-BDC3-F02A66559471}"/>
              </a:ext>
            </a:extLst>
          </p:cNvPr>
          <p:cNvCxnSpPr>
            <a:cxnSpLocks/>
          </p:cNvCxnSpPr>
          <p:nvPr/>
        </p:nvCxnSpPr>
        <p:spPr>
          <a:xfrm>
            <a:off x="2704617" y="2527301"/>
            <a:ext cx="6029325" cy="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54FC1AD0-B62E-DA44-83D0-B0E7F7175EDB}"/>
              </a:ext>
            </a:extLst>
          </p:cNvPr>
          <p:cNvCxnSpPr>
            <a:cxnSpLocks/>
          </p:cNvCxnSpPr>
          <p:nvPr/>
        </p:nvCxnSpPr>
        <p:spPr>
          <a:xfrm>
            <a:off x="2704617" y="3602038"/>
            <a:ext cx="6029325"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6C134E9D-6B98-924D-B6C1-6EE61EFDD13D}"/>
              </a:ext>
            </a:extLst>
          </p:cNvPr>
          <p:cNvCxnSpPr>
            <a:cxnSpLocks/>
          </p:cNvCxnSpPr>
          <p:nvPr/>
        </p:nvCxnSpPr>
        <p:spPr>
          <a:xfrm>
            <a:off x="2704617" y="4545013"/>
            <a:ext cx="6029325" cy="0"/>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BE26C98D-CF8E-B446-B748-67A2E2A3742F}"/>
              </a:ext>
            </a:extLst>
          </p:cNvPr>
          <p:cNvCxnSpPr>
            <a:cxnSpLocks/>
          </p:cNvCxnSpPr>
          <p:nvPr/>
        </p:nvCxnSpPr>
        <p:spPr>
          <a:xfrm>
            <a:off x="2704617" y="5673726"/>
            <a:ext cx="6029325" cy="0"/>
          </a:xfrm>
          <a:prstGeom prst="line">
            <a:avLst/>
          </a:prstGeom>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6CF0A6A3-FAD6-3C4A-A89B-3F5736953A08}"/>
              </a:ext>
            </a:extLst>
          </p:cNvPr>
          <p:cNvSpPr txBox="1"/>
          <p:nvPr/>
        </p:nvSpPr>
        <p:spPr>
          <a:xfrm>
            <a:off x="2962396" y="6092825"/>
            <a:ext cx="6008688" cy="400050"/>
          </a:xfrm>
          <a:prstGeom prst="rect">
            <a:avLst/>
          </a:prstGeom>
          <a:noFill/>
        </p:spPr>
        <p:txBody>
          <a:bodyPr>
            <a:spAutoFit/>
          </a:bodyPr>
          <a:lstStyle/>
          <a:p>
            <a:pPr eaLnBrk="1" fontAlgn="auto" hangingPunct="1">
              <a:spcBef>
                <a:spcPts val="0"/>
              </a:spcBef>
              <a:spcAft>
                <a:spcPts val="0"/>
              </a:spcAft>
              <a:defRPr/>
            </a:pPr>
            <a:r>
              <a:rPr lang="en-US" sz="2000">
                <a:solidFill>
                  <a:schemeClr val="bg1"/>
                </a:solidFill>
                <a:latin typeface="Work Sans" pitchFamily="2" charset="77"/>
              </a:rPr>
              <a:t>Improve communication between people</a:t>
            </a:r>
          </a:p>
        </p:txBody>
      </p:sp>
      <p:sp>
        <p:nvSpPr>
          <p:cNvPr id="20" name="TextBox 24">
            <a:extLst>
              <a:ext uri="{FF2B5EF4-FFF2-40B4-BE49-F238E27FC236}">
                <a16:creationId xmlns:a16="http://schemas.microsoft.com/office/drawing/2014/main" id="{1E5B0128-D8E9-034E-8E06-71FBC5405B98}"/>
              </a:ext>
            </a:extLst>
          </p:cNvPr>
          <p:cNvSpPr txBox="1">
            <a:spLocks noChangeArrowheads="1"/>
          </p:cNvSpPr>
          <p:nvPr/>
        </p:nvSpPr>
        <p:spPr bwMode="auto">
          <a:xfrm>
            <a:off x="2962396" y="1821331"/>
            <a:ext cx="5230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pPr eaLnBrk="1" hangingPunct="1"/>
            <a:r>
              <a:rPr lang="en-US" altLang="en-US" sz="2000">
                <a:solidFill>
                  <a:schemeClr val="bg1"/>
                </a:solidFill>
                <a:latin typeface="Work Sans" pitchFamily="2" charset="77"/>
              </a:rPr>
              <a:t>Elevate productivity</a:t>
            </a:r>
          </a:p>
        </p:txBody>
      </p:sp>
      <p:sp>
        <p:nvSpPr>
          <p:cNvPr id="21" name="TextBox 20">
            <a:extLst>
              <a:ext uri="{FF2B5EF4-FFF2-40B4-BE49-F238E27FC236}">
                <a16:creationId xmlns:a16="http://schemas.microsoft.com/office/drawing/2014/main" id="{82376AFA-3A00-3A40-A70E-3617D4B76EE1}"/>
              </a:ext>
            </a:extLst>
          </p:cNvPr>
          <p:cNvSpPr txBox="1"/>
          <p:nvPr/>
        </p:nvSpPr>
        <p:spPr>
          <a:xfrm>
            <a:off x="2962396" y="2850084"/>
            <a:ext cx="4140200" cy="400050"/>
          </a:xfrm>
          <a:prstGeom prst="rect">
            <a:avLst/>
          </a:prstGeom>
          <a:noFill/>
        </p:spPr>
        <p:txBody>
          <a:bodyPr>
            <a:spAutoFit/>
          </a:bodyPr>
          <a:lstStyle/>
          <a:p>
            <a:pPr eaLnBrk="1" fontAlgn="auto" hangingPunct="1">
              <a:spcBef>
                <a:spcPts val="0"/>
              </a:spcBef>
              <a:spcAft>
                <a:spcPts val="0"/>
              </a:spcAft>
              <a:defRPr/>
            </a:pPr>
            <a:r>
              <a:rPr lang="en-US" sz="2000">
                <a:solidFill>
                  <a:schemeClr val="bg1"/>
                </a:solidFill>
                <a:latin typeface="Work Sans" pitchFamily="2" charset="77"/>
              </a:rPr>
              <a:t>Reduce turnover</a:t>
            </a:r>
          </a:p>
        </p:txBody>
      </p:sp>
      <p:sp>
        <p:nvSpPr>
          <p:cNvPr id="22" name="TextBox 21">
            <a:extLst>
              <a:ext uri="{FF2B5EF4-FFF2-40B4-BE49-F238E27FC236}">
                <a16:creationId xmlns:a16="http://schemas.microsoft.com/office/drawing/2014/main" id="{D8C77E9A-C3DA-6E46-9686-E2832E357207}"/>
              </a:ext>
            </a:extLst>
          </p:cNvPr>
          <p:cNvSpPr txBox="1"/>
          <p:nvPr/>
        </p:nvSpPr>
        <p:spPr>
          <a:xfrm>
            <a:off x="2962396" y="3821112"/>
            <a:ext cx="6227763" cy="400050"/>
          </a:xfrm>
          <a:prstGeom prst="rect">
            <a:avLst/>
          </a:prstGeom>
          <a:noFill/>
        </p:spPr>
        <p:txBody>
          <a:bodyPr>
            <a:spAutoFit/>
          </a:bodyPr>
          <a:lstStyle/>
          <a:p>
            <a:pPr eaLnBrk="1" fontAlgn="auto" hangingPunct="1">
              <a:spcBef>
                <a:spcPts val="0"/>
              </a:spcBef>
              <a:spcAft>
                <a:spcPts val="0"/>
              </a:spcAft>
              <a:defRPr/>
            </a:pPr>
            <a:r>
              <a:rPr lang="en-US" sz="2000">
                <a:solidFill>
                  <a:schemeClr val="bg1"/>
                </a:solidFill>
                <a:latin typeface="Work Sans" pitchFamily="2" charset="77"/>
              </a:rPr>
              <a:t>Ignite employee engagement</a:t>
            </a:r>
          </a:p>
        </p:txBody>
      </p:sp>
      <p:sp>
        <p:nvSpPr>
          <p:cNvPr id="25" name="TextBox 24">
            <a:extLst>
              <a:ext uri="{FF2B5EF4-FFF2-40B4-BE49-F238E27FC236}">
                <a16:creationId xmlns:a16="http://schemas.microsoft.com/office/drawing/2014/main" id="{817FB12F-35B9-6442-BFDF-30C0D1C58DFD}"/>
              </a:ext>
            </a:extLst>
          </p:cNvPr>
          <p:cNvSpPr txBox="1"/>
          <p:nvPr/>
        </p:nvSpPr>
        <p:spPr>
          <a:xfrm>
            <a:off x="2962396" y="4776788"/>
            <a:ext cx="5000625" cy="708025"/>
          </a:xfrm>
          <a:prstGeom prst="rect">
            <a:avLst/>
          </a:prstGeom>
          <a:noFill/>
        </p:spPr>
        <p:txBody>
          <a:bodyPr>
            <a:spAutoFit/>
          </a:bodyPr>
          <a:lstStyle/>
          <a:p>
            <a:pPr eaLnBrk="1" fontAlgn="auto" hangingPunct="1">
              <a:spcBef>
                <a:spcPts val="0"/>
              </a:spcBef>
              <a:spcAft>
                <a:spcPts val="0"/>
              </a:spcAft>
              <a:defRPr/>
            </a:pPr>
            <a:r>
              <a:rPr lang="en-US" sz="2000">
                <a:solidFill>
                  <a:schemeClr val="bg1"/>
                </a:solidFill>
                <a:latin typeface="Work Sans" pitchFamily="2" charset="77"/>
              </a:rPr>
              <a:t>Enhance collaboration within teams and across departments</a:t>
            </a:r>
          </a:p>
        </p:txBody>
      </p:sp>
      <p:sp>
        <p:nvSpPr>
          <p:cNvPr id="3" name="Rectangle: Folded Corner 2">
            <a:extLst>
              <a:ext uri="{FF2B5EF4-FFF2-40B4-BE49-F238E27FC236}">
                <a16:creationId xmlns:a16="http://schemas.microsoft.com/office/drawing/2014/main" id="{C6358341-D2C1-9CAC-3BF5-269329F9B6D6}"/>
              </a:ext>
            </a:extLst>
          </p:cNvPr>
          <p:cNvSpPr/>
          <p:nvPr/>
        </p:nvSpPr>
        <p:spPr>
          <a:xfrm>
            <a:off x="9779847" y="1558925"/>
            <a:ext cx="3313043" cy="4366867"/>
          </a:xfrm>
          <a:prstGeom prst="foldedCorne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ct val="0"/>
              </a:spcAft>
            </a:pPr>
            <a:r>
              <a:rPr lang="en-US" sz="2000" b="1">
                <a:solidFill>
                  <a:schemeClr val="bg1"/>
                </a:solidFill>
                <a:latin typeface="Work Sans SemiBold"/>
                <a:ea typeface="+mj-ea"/>
                <a:cs typeface="+mj-cs"/>
              </a:rPr>
              <a:t>Add your organization’s performance goals or results your organization is striving to accomplish with the investment in Birkman Enterprise OR use these suggestions if they meet your objectives. </a:t>
            </a:r>
          </a:p>
          <a:p>
            <a:pPr>
              <a:spcAft>
                <a:spcPct val="0"/>
              </a:spcAft>
            </a:pPr>
            <a:endParaRPr lang="en-US" sz="2000" b="1">
              <a:solidFill>
                <a:schemeClr val="bg1"/>
              </a:solidFill>
              <a:latin typeface="Work Sans SemiBold"/>
              <a:ea typeface="+mj-ea"/>
              <a:cs typeface="+mj-cs"/>
            </a:endParaRPr>
          </a:p>
          <a:p>
            <a:pPr>
              <a:spcAft>
                <a:spcPct val="0"/>
              </a:spcAft>
            </a:pPr>
            <a:r>
              <a:rPr lang="en-US" sz="2000" b="1">
                <a:solidFill>
                  <a:schemeClr val="bg1"/>
                </a:solidFill>
                <a:latin typeface="Work Sans SemiBold"/>
                <a:ea typeface="+mj-ea"/>
                <a:cs typeface="+mj-cs"/>
              </a:rPr>
              <a:t>Delete this note.</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C5D68EDE-E629-AF54-9175-388D9DF2FBEB}"/>
              </a:ext>
            </a:extLst>
          </p:cNvPr>
          <p:cNvSpPr/>
          <p:nvPr/>
        </p:nvSpPr>
        <p:spPr>
          <a:xfrm>
            <a:off x="1109585" y="1725177"/>
            <a:ext cx="10134600" cy="4510087"/>
          </a:xfrm>
          <a:prstGeom prst="roundRect">
            <a:avLst/>
          </a:prstGeom>
          <a:solidFill>
            <a:srgbClr val="F7F7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E304D1-348C-718D-901C-6DD92ED8D2B3}"/>
              </a:ext>
            </a:extLst>
          </p:cNvPr>
          <p:cNvSpPr>
            <a:spLocks noGrp="1"/>
          </p:cNvSpPr>
          <p:nvPr>
            <p:ph type="title"/>
          </p:nvPr>
        </p:nvSpPr>
        <p:spPr/>
        <p:txBody>
          <a:bodyPr/>
          <a:lstStyle/>
          <a:p>
            <a:r>
              <a:rPr lang="en-US"/>
              <a:t>What is Birkman Enterprise?</a:t>
            </a:r>
          </a:p>
        </p:txBody>
      </p:sp>
      <p:sp>
        <p:nvSpPr>
          <p:cNvPr id="10" name="Content Placeholder 5">
            <a:extLst>
              <a:ext uri="{FF2B5EF4-FFF2-40B4-BE49-F238E27FC236}">
                <a16:creationId xmlns:a16="http://schemas.microsoft.com/office/drawing/2014/main" id="{0839A65A-5E82-F471-E6BE-2B77CAD1626D}"/>
              </a:ext>
            </a:extLst>
          </p:cNvPr>
          <p:cNvSpPr txBox="1">
            <a:spLocks/>
          </p:cNvSpPr>
          <p:nvPr/>
        </p:nvSpPr>
        <p:spPr>
          <a:xfrm>
            <a:off x="1533526" y="3026785"/>
            <a:ext cx="2533650" cy="5790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4"/>
              </a:buBlip>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Tx/>
              <a:buBlip>
                <a:blip r:embed="rId4"/>
              </a:buBlip>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Tx/>
              <a:buBlip>
                <a:blip r:embed="rId4"/>
              </a:buBlip>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Tx/>
              <a:buBlip>
                <a:blip r:embed="rId4"/>
              </a:buBlip>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Tx/>
              <a:buBlip>
                <a:blip r:embed="rId4"/>
              </a:buBlip>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400"/>
              </a:spcAft>
              <a:buNone/>
            </a:pPr>
            <a:r>
              <a:rPr lang="en-US" sz="1600" b="1">
                <a:solidFill>
                  <a:schemeClr val="bg1"/>
                </a:solidFill>
                <a:latin typeface="Work Sans Black" pitchFamily="2" charset="0"/>
              </a:rPr>
              <a:t>The Birkman Method Questionnaire</a:t>
            </a:r>
            <a:endParaRPr lang="en-US" sz="1600" b="1">
              <a:latin typeface="Work Sans Black" pitchFamily="2" charset="0"/>
            </a:endParaRPr>
          </a:p>
        </p:txBody>
      </p:sp>
      <p:sp>
        <p:nvSpPr>
          <p:cNvPr id="14" name="TextBox 13">
            <a:extLst>
              <a:ext uri="{FF2B5EF4-FFF2-40B4-BE49-F238E27FC236}">
                <a16:creationId xmlns:a16="http://schemas.microsoft.com/office/drawing/2014/main" id="{AB54A5B0-E26F-1D94-48D2-6E606C877098}"/>
              </a:ext>
            </a:extLst>
          </p:cNvPr>
          <p:cNvSpPr txBox="1"/>
          <p:nvPr/>
        </p:nvSpPr>
        <p:spPr>
          <a:xfrm>
            <a:off x="2800352" y="5204498"/>
            <a:ext cx="2697956" cy="584775"/>
          </a:xfrm>
          <a:prstGeom prst="rect">
            <a:avLst/>
          </a:prstGeom>
          <a:noFill/>
        </p:spPr>
        <p:txBody>
          <a:bodyPr wrap="square">
            <a:spAutoFit/>
          </a:bodyPr>
          <a:lstStyle/>
          <a:p>
            <a:pPr algn="ctr">
              <a:spcAft>
                <a:spcPts val="400"/>
              </a:spcAft>
            </a:pPr>
            <a:r>
              <a:rPr lang="en-US" sz="1600" b="1">
                <a:solidFill>
                  <a:schemeClr val="bg1"/>
                </a:solidFill>
                <a:latin typeface="Work Sans Black" pitchFamily="2" charset="0"/>
              </a:rPr>
              <a:t>The Birkman Method Certification</a:t>
            </a:r>
          </a:p>
        </p:txBody>
      </p:sp>
      <p:sp>
        <p:nvSpPr>
          <p:cNvPr id="16" name="TextBox 15">
            <a:extLst>
              <a:ext uri="{FF2B5EF4-FFF2-40B4-BE49-F238E27FC236}">
                <a16:creationId xmlns:a16="http://schemas.microsoft.com/office/drawing/2014/main" id="{7539BFC6-6A88-CDA8-C362-4E981CEF1974}"/>
              </a:ext>
            </a:extLst>
          </p:cNvPr>
          <p:cNvSpPr txBox="1"/>
          <p:nvPr/>
        </p:nvSpPr>
        <p:spPr>
          <a:xfrm>
            <a:off x="5829514" y="2406206"/>
            <a:ext cx="1838325" cy="830997"/>
          </a:xfrm>
          <a:prstGeom prst="rect">
            <a:avLst/>
          </a:prstGeom>
          <a:noFill/>
        </p:spPr>
        <p:txBody>
          <a:bodyPr wrap="square">
            <a:spAutoFit/>
          </a:bodyPr>
          <a:lstStyle/>
          <a:p>
            <a:pPr marL="0" indent="0">
              <a:spcAft>
                <a:spcPts val="400"/>
              </a:spcAft>
              <a:buNone/>
            </a:pPr>
            <a:r>
              <a:rPr lang="en-US" sz="1600" b="1">
                <a:solidFill>
                  <a:schemeClr val="bg1"/>
                </a:solidFill>
                <a:latin typeface="Work Sans Black" pitchFamily="2" charset="0"/>
              </a:rPr>
              <a:t>MyBirkman access for employees</a:t>
            </a:r>
          </a:p>
        </p:txBody>
      </p:sp>
      <p:sp>
        <p:nvSpPr>
          <p:cNvPr id="18" name="TextBox 17">
            <a:extLst>
              <a:ext uri="{FF2B5EF4-FFF2-40B4-BE49-F238E27FC236}">
                <a16:creationId xmlns:a16="http://schemas.microsoft.com/office/drawing/2014/main" id="{29481BF7-201A-D370-6231-B1455900A01B}"/>
              </a:ext>
            </a:extLst>
          </p:cNvPr>
          <p:cNvSpPr txBox="1"/>
          <p:nvPr/>
        </p:nvSpPr>
        <p:spPr>
          <a:xfrm>
            <a:off x="8039694" y="3026785"/>
            <a:ext cx="2352675" cy="584775"/>
          </a:xfrm>
          <a:prstGeom prst="rect">
            <a:avLst/>
          </a:prstGeom>
          <a:noFill/>
        </p:spPr>
        <p:txBody>
          <a:bodyPr wrap="square">
            <a:spAutoFit/>
          </a:bodyPr>
          <a:lstStyle/>
          <a:p>
            <a:pPr algn="ctr">
              <a:spcAft>
                <a:spcPts val="400"/>
              </a:spcAft>
            </a:pPr>
            <a:r>
              <a:rPr lang="en-US" sz="1600" b="1">
                <a:solidFill>
                  <a:schemeClr val="bg1"/>
                </a:solidFill>
                <a:latin typeface="Work Sans Black" pitchFamily="2" charset="0"/>
              </a:rPr>
              <a:t>Workshops and resources</a:t>
            </a:r>
          </a:p>
        </p:txBody>
      </p:sp>
      <p:sp>
        <p:nvSpPr>
          <p:cNvPr id="22" name="TextBox 21">
            <a:extLst>
              <a:ext uri="{FF2B5EF4-FFF2-40B4-BE49-F238E27FC236}">
                <a16:creationId xmlns:a16="http://schemas.microsoft.com/office/drawing/2014/main" id="{B7F6867A-0EC1-DB5D-6752-77FDF2D29BBC}"/>
              </a:ext>
            </a:extLst>
          </p:cNvPr>
          <p:cNvSpPr txBox="1"/>
          <p:nvPr/>
        </p:nvSpPr>
        <p:spPr>
          <a:xfrm>
            <a:off x="2252663" y="1795799"/>
            <a:ext cx="1095375" cy="1323439"/>
          </a:xfrm>
          <a:prstGeom prst="rect">
            <a:avLst/>
          </a:prstGeom>
          <a:noFill/>
        </p:spPr>
        <p:txBody>
          <a:bodyPr wrap="square" rtlCol="0">
            <a:spAutoFit/>
          </a:bodyPr>
          <a:lstStyle/>
          <a:p>
            <a:pPr algn="ctr"/>
            <a:r>
              <a:rPr lang="en-US" sz="8000">
                <a:solidFill>
                  <a:schemeClr val="accent4"/>
                </a:solidFill>
                <a:latin typeface="Bahnschrift SemiBold" panose="020B0502040204020203" pitchFamily="34" charset="0"/>
              </a:rPr>
              <a:t>Q</a:t>
            </a:r>
          </a:p>
        </p:txBody>
      </p:sp>
      <p:pic>
        <p:nvPicPr>
          <p:cNvPr id="26" name="Picture 25">
            <a:extLst>
              <a:ext uri="{FF2B5EF4-FFF2-40B4-BE49-F238E27FC236}">
                <a16:creationId xmlns:a16="http://schemas.microsoft.com/office/drawing/2014/main" id="{1EA85ED4-203F-3531-7749-DE2469DBF060}"/>
              </a:ext>
            </a:extLst>
          </p:cNvPr>
          <p:cNvPicPr>
            <a:picLocks noChangeAspect="1"/>
          </p:cNvPicPr>
          <p:nvPr/>
        </p:nvPicPr>
        <p:blipFill>
          <a:blip r:embed="rId5"/>
          <a:stretch>
            <a:fillRect/>
          </a:stretch>
        </p:blipFill>
        <p:spPr>
          <a:xfrm>
            <a:off x="8573003" y="2054308"/>
            <a:ext cx="1286055" cy="881186"/>
          </a:xfrm>
          <a:prstGeom prst="rect">
            <a:avLst/>
          </a:prstGeom>
          <a:effectLst>
            <a:outerShdw blurRad="50800" dist="38100" dir="2700000" algn="tl" rotWithShape="0">
              <a:prstClr val="black">
                <a:alpha val="40000"/>
              </a:prstClr>
            </a:outerShdw>
          </a:effectLst>
        </p:spPr>
      </p:pic>
      <p:pic>
        <p:nvPicPr>
          <p:cNvPr id="32" name="Picture 31">
            <a:extLst>
              <a:ext uri="{FF2B5EF4-FFF2-40B4-BE49-F238E27FC236}">
                <a16:creationId xmlns:a16="http://schemas.microsoft.com/office/drawing/2014/main" id="{D862EB6A-A184-059B-311F-74FA919341F0}"/>
              </a:ext>
            </a:extLst>
          </p:cNvPr>
          <p:cNvPicPr>
            <a:picLocks noChangeAspect="1"/>
          </p:cNvPicPr>
          <p:nvPr/>
        </p:nvPicPr>
        <p:blipFill>
          <a:blip r:embed="rId6"/>
          <a:stretch>
            <a:fillRect/>
          </a:stretch>
        </p:blipFill>
        <p:spPr>
          <a:xfrm>
            <a:off x="6834296" y="3627689"/>
            <a:ext cx="1157971" cy="1497671"/>
          </a:xfrm>
          <a:prstGeom prst="rect">
            <a:avLst/>
          </a:prstGeom>
          <a:ln>
            <a:solidFill>
              <a:schemeClr val="tx1">
                <a:lumMod val="50000"/>
              </a:schemeClr>
            </a:solidFill>
          </a:ln>
          <a:effectLst>
            <a:outerShdw blurRad="50800" dist="38100" dir="5400000" algn="t" rotWithShape="0">
              <a:prstClr val="black">
                <a:alpha val="40000"/>
              </a:prstClr>
            </a:outerShdw>
          </a:effectLst>
        </p:spPr>
      </p:pic>
      <p:pic>
        <p:nvPicPr>
          <p:cNvPr id="34" name="Picture 33">
            <a:extLst>
              <a:ext uri="{FF2B5EF4-FFF2-40B4-BE49-F238E27FC236}">
                <a16:creationId xmlns:a16="http://schemas.microsoft.com/office/drawing/2014/main" id="{CEE84C5B-8709-5B22-CF32-EA8D80DA741F}"/>
              </a:ext>
            </a:extLst>
          </p:cNvPr>
          <p:cNvPicPr>
            <a:picLocks noChangeAspect="1"/>
          </p:cNvPicPr>
          <p:nvPr/>
        </p:nvPicPr>
        <p:blipFill>
          <a:blip r:embed="rId7"/>
          <a:stretch>
            <a:fillRect/>
          </a:stretch>
        </p:blipFill>
        <p:spPr>
          <a:xfrm>
            <a:off x="6024670" y="4310155"/>
            <a:ext cx="1163645" cy="1497671"/>
          </a:xfrm>
          <a:prstGeom prst="rect">
            <a:avLst/>
          </a:prstGeom>
          <a:ln>
            <a:solidFill>
              <a:schemeClr val="tx1">
                <a:lumMod val="50000"/>
              </a:schemeClr>
            </a:solidFill>
          </a:ln>
          <a:effectLst>
            <a:outerShdw blurRad="50800" dist="38100" dir="5400000" algn="t" rotWithShape="0">
              <a:prstClr val="black">
                <a:alpha val="40000"/>
              </a:prstClr>
            </a:outerShdw>
          </a:effectLst>
        </p:spPr>
      </p:pic>
      <p:grpSp>
        <p:nvGrpSpPr>
          <p:cNvPr id="5" name="Group 4">
            <a:extLst>
              <a:ext uri="{FF2B5EF4-FFF2-40B4-BE49-F238E27FC236}">
                <a16:creationId xmlns:a16="http://schemas.microsoft.com/office/drawing/2014/main" id="{9D576844-3F92-83E2-1DA1-75330DA07D0C}"/>
              </a:ext>
            </a:extLst>
          </p:cNvPr>
          <p:cNvGrpSpPr/>
          <p:nvPr/>
        </p:nvGrpSpPr>
        <p:grpSpPr>
          <a:xfrm>
            <a:off x="3485353" y="3980221"/>
            <a:ext cx="1163645" cy="1163645"/>
            <a:chOff x="2218527" y="3998774"/>
            <a:chExt cx="1163645" cy="1163645"/>
          </a:xfrm>
        </p:grpSpPr>
        <p:sp>
          <p:nvSpPr>
            <p:cNvPr id="37" name="Star: 16 Points 36">
              <a:extLst>
                <a:ext uri="{FF2B5EF4-FFF2-40B4-BE49-F238E27FC236}">
                  <a16:creationId xmlns:a16="http://schemas.microsoft.com/office/drawing/2014/main" id="{0295DD8F-C726-06E6-66EC-3C45DEC29B9B}"/>
                </a:ext>
              </a:extLst>
            </p:cNvPr>
            <p:cNvSpPr/>
            <p:nvPr/>
          </p:nvSpPr>
          <p:spPr>
            <a:xfrm>
              <a:off x="2218527" y="3998774"/>
              <a:ext cx="1163645" cy="1163645"/>
            </a:xfrm>
            <a:prstGeom prst="star16">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Work Sans Medium" pitchFamily="2" charset="0"/>
              </a:endParaRPr>
            </a:p>
          </p:txBody>
        </p:sp>
        <p:pic>
          <p:nvPicPr>
            <p:cNvPr id="39" name="Picture 38" descr="A black and white logo&#10;&#10;Description automatically generated">
              <a:extLst>
                <a:ext uri="{FF2B5EF4-FFF2-40B4-BE49-F238E27FC236}">
                  <a16:creationId xmlns:a16="http://schemas.microsoft.com/office/drawing/2014/main" id="{AE1A6926-D3A5-71EC-45DA-DA209D614E6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5813" y="4336032"/>
              <a:ext cx="482999" cy="494070"/>
            </a:xfrm>
            <a:prstGeom prst="rect">
              <a:avLst/>
            </a:prstGeom>
          </p:spPr>
        </p:pic>
      </p:grpSp>
      <p:grpSp>
        <p:nvGrpSpPr>
          <p:cNvPr id="47" name="Group 46">
            <a:extLst>
              <a:ext uri="{FF2B5EF4-FFF2-40B4-BE49-F238E27FC236}">
                <a16:creationId xmlns:a16="http://schemas.microsoft.com/office/drawing/2014/main" id="{16427821-FBE5-33A2-D6EE-83B599E3A685}"/>
              </a:ext>
            </a:extLst>
          </p:cNvPr>
          <p:cNvGrpSpPr/>
          <p:nvPr/>
        </p:nvGrpSpPr>
        <p:grpSpPr>
          <a:xfrm rot="566772">
            <a:off x="4680223" y="2022793"/>
            <a:ext cx="1025122" cy="1597823"/>
            <a:chOff x="4615032" y="2070913"/>
            <a:chExt cx="1025122" cy="1597823"/>
          </a:xfrm>
        </p:grpSpPr>
        <p:pic>
          <p:nvPicPr>
            <p:cNvPr id="44" name="Picture 43">
              <a:extLst>
                <a:ext uri="{FF2B5EF4-FFF2-40B4-BE49-F238E27FC236}">
                  <a16:creationId xmlns:a16="http://schemas.microsoft.com/office/drawing/2014/main" id="{0BC2E3E5-D698-77B7-9CAC-06BB7DF13C4C}"/>
                </a:ext>
              </a:extLst>
            </p:cNvPr>
            <p:cNvPicPr>
              <a:picLocks noChangeAspect="1"/>
            </p:cNvPicPr>
            <p:nvPr/>
          </p:nvPicPr>
          <p:blipFill>
            <a:blip r:embed="rId9"/>
            <a:stretch>
              <a:fillRect/>
            </a:stretch>
          </p:blipFill>
          <p:spPr>
            <a:xfrm rot="21012382">
              <a:off x="4615032" y="2070913"/>
              <a:ext cx="1025122" cy="1597823"/>
            </a:xfrm>
            <a:prstGeom prst="rect">
              <a:avLst/>
            </a:prstGeom>
          </p:spPr>
        </p:pic>
        <p:pic>
          <p:nvPicPr>
            <p:cNvPr id="46" name="Picture 45">
              <a:extLst>
                <a:ext uri="{FF2B5EF4-FFF2-40B4-BE49-F238E27FC236}">
                  <a16:creationId xmlns:a16="http://schemas.microsoft.com/office/drawing/2014/main" id="{49A06AA8-D498-C131-A95B-BA5473B1DB1E}"/>
                </a:ext>
              </a:extLst>
            </p:cNvPr>
            <p:cNvPicPr>
              <a:picLocks noChangeAspect="1"/>
            </p:cNvPicPr>
            <p:nvPr/>
          </p:nvPicPr>
          <p:blipFill rotWithShape="1">
            <a:blip r:embed="rId10"/>
            <a:srcRect l="16163" r="19504" b="16118"/>
            <a:stretch/>
          </p:blipFill>
          <p:spPr>
            <a:xfrm rot="20974535">
              <a:off x="4769473" y="2255142"/>
              <a:ext cx="744950" cy="1232277"/>
            </a:xfrm>
            <a:prstGeom prst="rect">
              <a:avLst/>
            </a:prstGeom>
          </p:spPr>
        </p:pic>
      </p:grpSp>
      <p:sp>
        <p:nvSpPr>
          <p:cNvPr id="4" name="TextBox 3">
            <a:extLst>
              <a:ext uri="{FF2B5EF4-FFF2-40B4-BE49-F238E27FC236}">
                <a16:creationId xmlns:a16="http://schemas.microsoft.com/office/drawing/2014/main" id="{3B3DBAB2-C95F-156F-F6F1-0BF73E3A03E1}"/>
              </a:ext>
            </a:extLst>
          </p:cNvPr>
          <p:cNvSpPr txBox="1"/>
          <p:nvPr/>
        </p:nvSpPr>
        <p:spPr>
          <a:xfrm>
            <a:off x="8208154" y="4414603"/>
            <a:ext cx="1838325" cy="830997"/>
          </a:xfrm>
          <a:prstGeom prst="rect">
            <a:avLst/>
          </a:prstGeom>
          <a:noFill/>
        </p:spPr>
        <p:txBody>
          <a:bodyPr wrap="square">
            <a:spAutoFit/>
          </a:bodyPr>
          <a:lstStyle/>
          <a:p>
            <a:pPr>
              <a:spcAft>
                <a:spcPts val="400"/>
              </a:spcAft>
            </a:pPr>
            <a:r>
              <a:rPr lang="en-US" sz="1600" b="1">
                <a:solidFill>
                  <a:schemeClr val="bg1"/>
                </a:solidFill>
                <a:latin typeface="Work Sans Black" pitchFamily="2" charset="0"/>
              </a:rPr>
              <a:t>Birkman personality reports</a:t>
            </a:r>
          </a:p>
        </p:txBody>
      </p:sp>
    </p:spTree>
    <p:custDataLst>
      <p:tags r:id="rId1"/>
    </p:custDataLst>
    <p:extLst>
      <p:ext uri="{BB962C8B-B14F-4D97-AF65-F5344CB8AC3E}">
        <p14:creationId xmlns:p14="http://schemas.microsoft.com/office/powerpoint/2010/main" val="1688533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7262CC-9156-7F55-D6EB-571F92F1062D}"/>
              </a:ext>
            </a:extLst>
          </p:cNvPr>
          <p:cNvSpPr txBox="1"/>
          <p:nvPr/>
        </p:nvSpPr>
        <p:spPr>
          <a:xfrm>
            <a:off x="982979" y="876985"/>
            <a:ext cx="10731225" cy="4708981"/>
          </a:xfrm>
          <a:prstGeom prst="rect">
            <a:avLst/>
          </a:prstGeom>
          <a:noFill/>
        </p:spPr>
        <p:txBody>
          <a:bodyPr wrap="square">
            <a:spAutoFit/>
          </a:bodyPr>
          <a:lstStyle/>
          <a:p>
            <a:pPr algn="l"/>
            <a:r>
              <a:rPr lang="en-US" sz="6000" b="1" i="0">
                <a:solidFill>
                  <a:schemeClr val="accent1"/>
                </a:solidFill>
                <a:effectLst/>
                <a:latin typeface="Work Sans" pitchFamily="2" charset="0"/>
              </a:rPr>
              <a:t>The Birkman Method was created to help people </a:t>
            </a:r>
            <a:r>
              <a:rPr lang="en-US" sz="6000" b="1" i="0">
                <a:effectLst/>
                <a:latin typeface="Work Sans" pitchFamily="2" charset="0"/>
              </a:rPr>
              <a:t>see the world differently </a:t>
            </a:r>
            <a:r>
              <a:rPr lang="en-US" sz="6000" b="1" i="0">
                <a:solidFill>
                  <a:schemeClr val="accent1"/>
                </a:solidFill>
                <a:effectLst/>
                <a:latin typeface="Work Sans" pitchFamily="2" charset="0"/>
              </a:rPr>
              <a:t>through the lens of personality.</a:t>
            </a:r>
          </a:p>
        </p:txBody>
      </p:sp>
    </p:spTree>
    <p:custDataLst>
      <p:tags r:id="rId1"/>
    </p:custDataLst>
    <p:extLst>
      <p:ext uri="{BB962C8B-B14F-4D97-AF65-F5344CB8AC3E}">
        <p14:creationId xmlns:p14="http://schemas.microsoft.com/office/powerpoint/2010/main" val="1987455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2DBD998F-077C-236D-62C2-8DBF034D980D}"/>
              </a:ext>
            </a:extLst>
          </p:cNvPr>
          <p:cNvSpPr txBox="1">
            <a:spLocks/>
          </p:cNvSpPr>
          <p:nvPr/>
        </p:nvSpPr>
        <p:spPr>
          <a:xfrm>
            <a:off x="954944" y="879989"/>
            <a:ext cx="9872584" cy="9322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7500"/>
              </a:lnSpc>
              <a:buNone/>
            </a:pPr>
            <a:r>
              <a:rPr lang="en-US" sz="5000" b="1">
                <a:solidFill>
                  <a:srgbClr val="F7F7F3"/>
                </a:solidFill>
                <a:latin typeface="Work Sans" pitchFamily="2" charset="0"/>
                <a:ea typeface="Roboto" panose="02000000000000000000" pitchFamily="2" charset="0"/>
              </a:rPr>
              <a:t>Curiosity</a:t>
            </a:r>
            <a:r>
              <a:rPr lang="en-US" sz="5000" b="1">
                <a:latin typeface="Work Sans" pitchFamily="2" charset="0"/>
                <a:ea typeface="Roboto" panose="02000000000000000000" pitchFamily="2" charset="0"/>
              </a:rPr>
              <a:t> </a:t>
            </a:r>
            <a:r>
              <a:rPr lang="en-US" sz="3200" b="1">
                <a:latin typeface="Work Sans" pitchFamily="2" charset="0"/>
                <a:ea typeface="Roboto" panose="02000000000000000000" pitchFamily="2" charset="0"/>
              </a:rPr>
              <a:t>is a state of mind.</a:t>
            </a:r>
            <a:endParaRPr lang="en-US" sz="5000" b="1">
              <a:latin typeface="Work Sans" pitchFamily="2" charset="0"/>
              <a:ea typeface="Roboto" panose="02000000000000000000" pitchFamily="2" charset="0"/>
            </a:endParaRPr>
          </a:p>
        </p:txBody>
      </p:sp>
      <p:sp>
        <p:nvSpPr>
          <p:cNvPr id="3" name="Content Placeholder 2">
            <a:extLst>
              <a:ext uri="{FF2B5EF4-FFF2-40B4-BE49-F238E27FC236}">
                <a16:creationId xmlns:a16="http://schemas.microsoft.com/office/drawing/2014/main" id="{E7AAEF5A-3BE5-A73E-5F65-E045B8931211}"/>
              </a:ext>
            </a:extLst>
          </p:cNvPr>
          <p:cNvSpPr txBox="1">
            <a:spLocks/>
          </p:cNvSpPr>
          <p:nvPr/>
        </p:nvSpPr>
        <p:spPr>
          <a:xfrm>
            <a:off x="954944" y="2505676"/>
            <a:ext cx="10212551" cy="1770119"/>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800">
                <a:solidFill>
                  <a:schemeClr val="bg1"/>
                </a:solidFill>
                <a:latin typeface="Work Sans" pitchFamily="2" charset="0"/>
              </a:rPr>
              <a:t>Begin with a positive and productive outlook</a:t>
            </a:r>
          </a:p>
          <a:p>
            <a:pPr marL="285750" indent="-285750">
              <a:buFont typeface="Arial" panose="020B0604020202020204" pitchFamily="34" charset="0"/>
              <a:buChar char="•"/>
            </a:pPr>
            <a:r>
              <a:rPr lang="en-US" sz="1800">
                <a:solidFill>
                  <a:schemeClr val="bg1"/>
                </a:solidFill>
                <a:latin typeface="Work Sans" pitchFamily="2" charset="0"/>
              </a:rPr>
              <a:t>Be open to exploring</a:t>
            </a:r>
          </a:p>
          <a:p>
            <a:pPr marL="285750" indent="-285750">
              <a:buFont typeface="Arial" panose="020B0604020202020204" pitchFamily="34" charset="0"/>
              <a:buChar char="•"/>
            </a:pPr>
            <a:r>
              <a:rPr lang="en-US" sz="1800">
                <a:solidFill>
                  <a:schemeClr val="bg1"/>
                </a:solidFill>
                <a:latin typeface="Work Sans" pitchFamily="2" charset="0"/>
              </a:rPr>
              <a:t>Ask questions</a:t>
            </a:r>
          </a:p>
          <a:p>
            <a:pPr marL="285750" indent="-285750">
              <a:buFont typeface="Arial" panose="020B0604020202020204" pitchFamily="34" charset="0"/>
              <a:buChar char="•"/>
            </a:pPr>
            <a:r>
              <a:rPr lang="en-US" sz="1800">
                <a:solidFill>
                  <a:schemeClr val="bg1"/>
                </a:solidFill>
                <a:latin typeface="Work Sans" pitchFamily="2" charset="0"/>
              </a:rPr>
              <a:t>Replace judgment with curiosity</a:t>
            </a:r>
          </a:p>
        </p:txBody>
      </p:sp>
      <p:pic>
        <p:nvPicPr>
          <p:cNvPr id="5" name="Picture 4">
            <a:extLst>
              <a:ext uri="{FF2B5EF4-FFF2-40B4-BE49-F238E27FC236}">
                <a16:creationId xmlns:a16="http://schemas.microsoft.com/office/drawing/2014/main" id="{ADF2124A-0452-729D-13D5-408AE22B6307}"/>
              </a:ext>
            </a:extLst>
          </p:cNvPr>
          <p:cNvPicPr>
            <a:picLocks noChangeAspect="1"/>
          </p:cNvPicPr>
          <p:nvPr/>
        </p:nvPicPr>
        <p:blipFill>
          <a:blip r:embed="rId4"/>
          <a:stretch>
            <a:fillRect/>
          </a:stretch>
        </p:blipFill>
        <p:spPr>
          <a:xfrm>
            <a:off x="954944" y="879989"/>
            <a:ext cx="2908654" cy="1253840"/>
          </a:xfrm>
          <a:prstGeom prst="rect">
            <a:avLst/>
          </a:prstGeom>
        </p:spPr>
      </p:pic>
    </p:spTree>
    <p:custDataLst>
      <p:tags r:id="rId1"/>
    </p:custDataLst>
    <p:extLst>
      <p:ext uri="{BB962C8B-B14F-4D97-AF65-F5344CB8AC3E}">
        <p14:creationId xmlns:p14="http://schemas.microsoft.com/office/powerpoint/2010/main" val="3886838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9BDE5543-E167-DF65-5EA8-5DE6D6A957C1}"/>
              </a:ext>
            </a:extLst>
          </p:cNvPr>
          <p:cNvGraphicFramePr/>
          <p:nvPr/>
        </p:nvGraphicFramePr>
        <p:xfrm>
          <a:off x="1549353" y="623237"/>
          <a:ext cx="9093293" cy="56115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ubtitle 2">
            <a:extLst>
              <a:ext uri="{FF2B5EF4-FFF2-40B4-BE49-F238E27FC236}">
                <a16:creationId xmlns:a16="http://schemas.microsoft.com/office/drawing/2014/main" id="{2DBD998F-077C-236D-62C2-8DBF034D980D}"/>
              </a:ext>
            </a:extLst>
          </p:cNvPr>
          <p:cNvSpPr txBox="1">
            <a:spLocks/>
          </p:cNvSpPr>
          <p:nvPr/>
        </p:nvSpPr>
        <p:spPr>
          <a:xfrm>
            <a:off x="624943" y="660639"/>
            <a:ext cx="3279792" cy="15585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5000" b="1">
                <a:solidFill>
                  <a:schemeClr val="tx1"/>
                </a:solidFill>
                <a:latin typeface="Work Sans" pitchFamily="2" charset="0"/>
                <a:ea typeface="Roboto" panose="02000000000000000000" pitchFamily="2" charset="0"/>
              </a:rPr>
              <a:t>Why Birkman?</a:t>
            </a:r>
          </a:p>
        </p:txBody>
      </p:sp>
    </p:spTree>
    <p:custDataLst>
      <p:tags r:id="rId1"/>
    </p:custDataLst>
    <p:extLst>
      <p:ext uri="{BB962C8B-B14F-4D97-AF65-F5344CB8AC3E}">
        <p14:creationId xmlns:p14="http://schemas.microsoft.com/office/powerpoint/2010/main" val="8951890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3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irkman_Theme">
  <a:themeElements>
    <a:clrScheme name="Birkman 1">
      <a:dk1>
        <a:srgbClr val="000000"/>
      </a:dk1>
      <a:lt1>
        <a:srgbClr val="FFFFFF"/>
      </a:lt1>
      <a:dk2>
        <a:srgbClr val="24502F"/>
      </a:dk2>
      <a:lt2>
        <a:srgbClr val="F7F7F3"/>
      </a:lt2>
      <a:accent1>
        <a:srgbClr val="C8CC4D"/>
      </a:accent1>
      <a:accent2>
        <a:srgbClr val="007349"/>
      </a:accent2>
      <a:accent3>
        <a:srgbClr val="F1E8C7"/>
      </a:accent3>
      <a:accent4>
        <a:srgbClr val="F75F41"/>
      </a:accent4>
      <a:accent5>
        <a:srgbClr val="ABE1F8"/>
      </a:accent5>
      <a:accent6>
        <a:srgbClr val="F7CB45"/>
      </a:accent6>
      <a:hlink>
        <a:srgbClr val="9999FF"/>
      </a:hlink>
      <a:folHlink>
        <a:srgbClr val="203471"/>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rkman_Theme" id="{3699B2F0-3C0C-6948-8F70-A83E980742DB}" vid="{3A588D29-4D0C-164F-BF7F-7EB7E1C35C8A}"/>
    </a:ext>
  </a:extLst>
</a:theme>
</file>

<file path=ppt/theme/theme2.xml><?xml version="1.0" encoding="utf-8"?>
<a:theme xmlns:a="http://schemas.openxmlformats.org/drawingml/2006/main" name="Birkman">
  <a:themeElements>
    <a:clrScheme name="Birkman 1">
      <a:dk1>
        <a:srgbClr val="000000"/>
      </a:dk1>
      <a:lt1>
        <a:srgbClr val="FFFFFF"/>
      </a:lt1>
      <a:dk2>
        <a:srgbClr val="24502F"/>
      </a:dk2>
      <a:lt2>
        <a:srgbClr val="F7F7F3"/>
      </a:lt2>
      <a:accent1>
        <a:srgbClr val="C8CC4D"/>
      </a:accent1>
      <a:accent2>
        <a:srgbClr val="007349"/>
      </a:accent2>
      <a:accent3>
        <a:srgbClr val="F1E8C7"/>
      </a:accent3>
      <a:accent4>
        <a:srgbClr val="F75F41"/>
      </a:accent4>
      <a:accent5>
        <a:srgbClr val="ABE1F8"/>
      </a:accent5>
      <a:accent6>
        <a:srgbClr val="F7CB45"/>
      </a:accent6>
      <a:hlink>
        <a:srgbClr val="9999FF"/>
      </a:hlink>
      <a:folHlink>
        <a:srgbClr val="203471"/>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rkman Slide Deck Template_Jul 06" id="{2D2EE66F-D664-0E4B-B3B4-74C392BBA983}" vid="{3DEA09CB-C871-A341-BE2B-7CCBFF868E25}"/>
    </a:ext>
  </a:extLst>
</a:theme>
</file>

<file path=ppt/theme/theme3.xml><?xml version="1.0" encoding="utf-8"?>
<a:theme xmlns:a="http://schemas.openxmlformats.org/drawingml/2006/main" name="Birkman_Theme">
  <a:themeElements>
    <a:clrScheme name="Birkman 1">
      <a:dk1>
        <a:srgbClr val="000000"/>
      </a:dk1>
      <a:lt1>
        <a:srgbClr val="FFFFFF"/>
      </a:lt1>
      <a:dk2>
        <a:srgbClr val="24502F"/>
      </a:dk2>
      <a:lt2>
        <a:srgbClr val="F7F7F3"/>
      </a:lt2>
      <a:accent1>
        <a:srgbClr val="C8CC4D"/>
      </a:accent1>
      <a:accent2>
        <a:srgbClr val="007349"/>
      </a:accent2>
      <a:accent3>
        <a:srgbClr val="F1E8C7"/>
      </a:accent3>
      <a:accent4>
        <a:srgbClr val="F75F41"/>
      </a:accent4>
      <a:accent5>
        <a:srgbClr val="ABE1F8"/>
      </a:accent5>
      <a:accent6>
        <a:srgbClr val="F7CB45"/>
      </a:accent6>
      <a:hlink>
        <a:srgbClr val="9999FF"/>
      </a:hlink>
      <a:folHlink>
        <a:srgbClr val="203471"/>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rkman_Theme" id="{3699B2F0-3C0C-6948-8F70-A83E980742DB}" vid="{3A588D29-4D0C-164F-BF7F-7EB7E1C35C8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C3B48F2B2F9045AE017841AA4DF218" ma:contentTypeVersion="17" ma:contentTypeDescription="Create a new document." ma:contentTypeScope="" ma:versionID="5eb09274116440d6b922d00fca1a1393">
  <xsd:schema xmlns:xsd="http://www.w3.org/2001/XMLSchema" xmlns:xs="http://www.w3.org/2001/XMLSchema" xmlns:p="http://schemas.microsoft.com/office/2006/metadata/properties" xmlns:ns1="http://schemas.microsoft.com/sharepoint/v3" xmlns:ns2="e4946ca8-8004-4922-863e-5b784508a9c1" xmlns:ns3="2c98ab4b-139e-41a4-802f-1ebb8996cbd9" targetNamespace="http://schemas.microsoft.com/office/2006/metadata/properties" ma:root="true" ma:fieldsID="573a38b290882173da6089125e267137" ns1:_="" ns2:_="" ns3:_="">
    <xsd:import namespace="http://schemas.microsoft.com/sharepoint/v3"/>
    <xsd:import namespace="e4946ca8-8004-4922-863e-5b784508a9c1"/>
    <xsd:import namespace="2c98ab4b-139e-41a4-802f-1ebb8996cb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1:_ip_UnifiedCompliancePolicyProperties" minOccurs="0"/>
                <xsd:element ref="ns1:_ip_UnifiedCompliancePolicyUIActio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946ca8-8004-4922-863e-5b784508a9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30c1069-1c94-4b7d-890d-d7d22b2ae43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d" ma:index="23" nillable="true" ma:displayName="d" ma:format="DateOnly" ma:internalName="d">
      <xsd:simpleType>
        <xsd:restriction base="dms:DateTim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c98ab4b-139e-41a4-802f-1ebb8996cbd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8e988a19-ac7f-443a-8f56-af0ed31a2aeb}" ma:internalName="TaxCatchAll" ma:showField="CatchAllData" ma:web="2c98ab4b-139e-41a4-802f-1ebb8996cb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d xmlns="e4946ca8-8004-4922-863e-5b784508a9c1" xsi:nil="true"/>
    <lcf76f155ced4ddcb4097134ff3c332f xmlns="e4946ca8-8004-4922-863e-5b784508a9c1">
      <Terms xmlns="http://schemas.microsoft.com/office/infopath/2007/PartnerControls"/>
    </lcf76f155ced4ddcb4097134ff3c332f>
    <_ip_UnifiedCompliancePolicyProperties xmlns="http://schemas.microsoft.com/sharepoint/v3" xsi:nil="true"/>
    <TaxCatchAll xmlns="2c98ab4b-139e-41a4-802f-1ebb8996cbd9" xsi:nil="true"/>
    <SharedWithUsers xmlns="2c98ab4b-139e-41a4-802f-1ebb8996cbd9">
      <UserInfo>
        <DisplayName>Amy Shepley</DisplayName>
        <AccountId>19</AccountId>
        <AccountType/>
      </UserInfo>
      <UserInfo>
        <DisplayName>Susan Hoyle</DisplayName>
        <AccountId>35</AccountId>
        <AccountType/>
      </UserInfo>
      <UserInfo>
        <DisplayName>Noor Daoudi</DisplayName>
        <AccountId>121</AccountId>
        <AccountType/>
      </UserInfo>
      <UserInfo>
        <DisplayName>Torri Olanski</DisplayName>
        <AccountId>13</AccountId>
        <AccountType/>
      </UserInfo>
      <UserInfo>
        <DisplayName>Mark McGowan</DisplayName>
        <AccountId>152</AccountId>
        <AccountType/>
      </UserInfo>
      <UserInfo>
        <DisplayName>Claire Mangrum</DisplayName>
        <AccountId>750</AccountId>
        <AccountType/>
      </UserInfo>
      <UserInfo>
        <DisplayName>Leslie Narramore</DisplayName>
        <AccountId>237</AccountId>
        <AccountType/>
      </UserInfo>
      <UserInfo>
        <DisplayName>Jordan Armendinger</DisplayName>
        <AccountId>64</AccountId>
        <AccountType/>
      </UserInfo>
      <UserInfo>
        <DisplayName>Melissa Robin</DisplayName>
        <AccountId>815</AccountId>
        <AccountType/>
      </UserInfo>
      <UserInfo>
        <DisplayName>Sarah Black</DisplayName>
        <AccountId>724</AccountId>
        <AccountType/>
      </UserInfo>
      <UserInfo>
        <DisplayName>Sara Runge</DisplayName>
        <AccountId>776</AccountId>
        <AccountType/>
      </UserInfo>
    </SharedWithUsers>
  </documentManagement>
</p:properties>
</file>

<file path=customXml/itemProps1.xml><?xml version="1.0" encoding="utf-8"?>
<ds:datastoreItem xmlns:ds="http://schemas.openxmlformats.org/officeDocument/2006/customXml" ds:itemID="{E4D64D8D-6A07-4A00-A5C2-6402AD9B56CE}">
  <ds:schemaRefs>
    <ds:schemaRef ds:uri="2c98ab4b-139e-41a4-802f-1ebb8996cbd9"/>
    <ds:schemaRef ds:uri="e4946ca8-8004-4922-863e-5b784508a9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A2E94CA-9FDC-4F61-AB70-9334F595BAF5}">
  <ds:schemaRefs>
    <ds:schemaRef ds:uri="http://schemas.microsoft.com/sharepoint/v3/contenttype/forms"/>
  </ds:schemaRefs>
</ds:datastoreItem>
</file>

<file path=customXml/itemProps3.xml><?xml version="1.0" encoding="utf-8"?>
<ds:datastoreItem xmlns:ds="http://schemas.openxmlformats.org/officeDocument/2006/customXml" ds:itemID="{F8983A1E-2C61-47AE-815F-5FA1C82A44EC}">
  <ds:schemaRefs>
    <ds:schemaRef ds:uri="http://schemas.microsoft.com/office/2006/documentManagement/types"/>
    <ds:schemaRef ds:uri="e4946ca8-8004-4922-863e-5b784508a9c1"/>
    <ds:schemaRef ds:uri="http://schemas.microsoft.com/sharepoint/v3"/>
    <ds:schemaRef ds:uri="http://schemas.microsoft.com/office/2006/metadata/properties"/>
    <ds:schemaRef ds:uri="http://purl.org/dc/terms/"/>
    <ds:schemaRef ds:uri="http://schemas.openxmlformats.org/package/2006/metadata/core-properties"/>
    <ds:schemaRef ds:uri="http://purl.org/dc/dcmitype/"/>
    <ds:schemaRef ds:uri="http://www.w3.org/XML/1998/namespace"/>
    <ds:schemaRef ds:uri="http://schemas.microsoft.com/office/infopath/2007/PartnerControls"/>
    <ds:schemaRef ds:uri="2c98ab4b-139e-41a4-802f-1ebb8996cbd9"/>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Birkman_Theme</Template>
  <TotalTime>1317</TotalTime>
  <Words>6010</Words>
  <Application>Microsoft Office PowerPoint</Application>
  <PresentationFormat>Widescreen</PresentationFormat>
  <Paragraphs>698</Paragraphs>
  <Slides>34</Slides>
  <Notes>33</Notes>
  <HiddenSlides>1</HiddenSlides>
  <MMClips>0</MMClips>
  <ScaleCrop>false</ScaleCrop>
  <HeadingPairs>
    <vt:vector size="4" baseType="variant">
      <vt:variant>
        <vt:lpstr>Theme</vt:lpstr>
      </vt:variant>
      <vt:variant>
        <vt:i4>4</vt:i4>
      </vt:variant>
      <vt:variant>
        <vt:lpstr>Slide Titles</vt:lpstr>
      </vt:variant>
      <vt:variant>
        <vt:i4>34</vt:i4>
      </vt:variant>
    </vt:vector>
  </HeadingPairs>
  <TitlesOfParts>
    <vt:vector size="38" baseType="lpstr">
      <vt:lpstr>Birkman_Theme</vt:lpstr>
      <vt:lpstr>Birkman</vt:lpstr>
      <vt:lpstr>Birkman_Theme</vt:lpstr>
      <vt:lpstr>1_Custom Design</vt:lpstr>
      <vt:lpstr>PowerPoint Presentation</vt:lpstr>
      <vt:lpstr>PowerPoint Presentation</vt:lpstr>
      <vt:lpstr>PowerPoint Presentation</vt:lpstr>
      <vt:lpstr>PowerPoint Presentation</vt:lpstr>
      <vt:lpstr>Birkman and [Insert name of your org]</vt:lpstr>
      <vt:lpstr>What is Birkman Enterprise?</vt:lpstr>
      <vt:lpstr>PowerPoint Presentation</vt:lpstr>
      <vt:lpstr>PowerPoint Presentation</vt:lpstr>
      <vt:lpstr>PowerPoint Presentation</vt:lpstr>
      <vt:lpstr>PowerPoint Presentation</vt:lpstr>
      <vt:lpstr>PowerPoint Presentation</vt:lpstr>
      <vt:lpstr>Employees have the opportunity to..</vt:lpstr>
      <vt:lpstr>Your Role as a Champion</vt:lpstr>
      <vt:lpstr>PowerPoint Presentation</vt:lpstr>
      <vt:lpstr>PowerPoint Presentation</vt:lpstr>
      <vt:lpstr>PowerPoint Presentation</vt:lpstr>
      <vt:lpstr>Exploring Your Perceptions</vt:lpstr>
      <vt:lpstr>The Birkman Map</vt:lpstr>
      <vt:lpstr>Usual Behavior</vt:lpstr>
      <vt:lpstr>Usual Behavior</vt:lpstr>
      <vt:lpstr>PowerPoint Presentation</vt:lpstr>
      <vt:lpstr>PowerPoint Presentation</vt:lpstr>
      <vt:lpstr>Needs</vt:lpstr>
      <vt:lpstr>PowerPoint Presentation</vt:lpstr>
      <vt:lpstr>Needs</vt:lpstr>
      <vt:lpstr>PowerPoint Presentation</vt:lpstr>
      <vt:lpstr>PowerPoint Presentation</vt:lpstr>
      <vt:lpstr>Interests</vt:lpstr>
      <vt:lpstr>PowerPoint Presentation</vt:lpstr>
      <vt:lpstr>PowerPoint Presentation</vt:lpstr>
      <vt:lpstr>PowerPoint Presentation</vt:lpstr>
      <vt:lpstr>PowerPoint Presentation</vt:lpstr>
      <vt:lpstr>PowerPoint Presentation</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Torri Olanski</dc:creator>
  <cp:lastModifiedBy>Claire Mangrum</cp:lastModifiedBy>
  <cp:revision>3</cp:revision>
  <dcterms:created xsi:type="dcterms:W3CDTF">2023-11-20T20:38:40Z</dcterms:created>
  <dcterms:modified xsi:type="dcterms:W3CDTF">2024-10-23T18:57:04Z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48ad635-ad8c-426c-af0d-39411dedbc2a_Enabled">
    <vt:lpwstr>true</vt:lpwstr>
  </property>
  <property fmtid="{D5CDD505-2E9C-101B-9397-08002B2CF9AE}" pid="3" name="MSIP_Label_a48ad635-ad8c-426c-af0d-39411dedbc2a_SetDate">
    <vt:lpwstr>2023-11-20T22:14:50Z</vt:lpwstr>
  </property>
  <property fmtid="{D5CDD505-2E9C-101B-9397-08002B2CF9AE}" pid="4" name="MSIP_Label_a48ad635-ad8c-426c-af0d-39411dedbc2a_Method">
    <vt:lpwstr>Standard</vt:lpwstr>
  </property>
  <property fmtid="{D5CDD505-2E9C-101B-9397-08002B2CF9AE}" pid="5" name="MSIP_Label_a48ad635-ad8c-426c-af0d-39411dedbc2a_Name">
    <vt:lpwstr>Public</vt:lpwstr>
  </property>
  <property fmtid="{D5CDD505-2E9C-101B-9397-08002B2CF9AE}" pid="6" name="MSIP_Label_a48ad635-ad8c-426c-af0d-39411dedbc2a_SiteId">
    <vt:lpwstr>4c26f180-04cf-43cd-85df-62a9c148eb2d</vt:lpwstr>
  </property>
  <property fmtid="{D5CDD505-2E9C-101B-9397-08002B2CF9AE}" pid="7" name="MSIP_Label_a48ad635-ad8c-426c-af0d-39411dedbc2a_ActionId">
    <vt:lpwstr>a218b0a3-9685-4911-a001-a9f04116b246</vt:lpwstr>
  </property>
  <property fmtid="{D5CDD505-2E9C-101B-9397-08002B2CF9AE}" pid="8" name="MSIP_Label_a48ad635-ad8c-426c-af0d-39411dedbc2a_ContentBits">
    <vt:lpwstr>0</vt:lpwstr>
  </property>
  <property fmtid="{D5CDD505-2E9C-101B-9397-08002B2CF9AE}" pid="9" name="ContentTypeId">
    <vt:lpwstr>0x0101000BC3B48F2B2F9045AE017841AA4DF218</vt:lpwstr>
  </property>
  <property fmtid="{D5CDD505-2E9C-101B-9397-08002B2CF9AE}" pid="10" name="MediaServiceImageTags">
    <vt:lpwstr/>
  </property>
  <property fmtid="{D5CDD505-2E9C-101B-9397-08002B2CF9AE}" pid="11" name="ArticulateGUID">
    <vt:lpwstr>F39093AC-7D4A-4AA1-B228-006EE937356B</vt:lpwstr>
  </property>
  <property fmtid="{D5CDD505-2E9C-101B-9397-08002B2CF9AE}" pid="12" name="ArticulatePath">
    <vt:lpwstr>https://birkmaninternational.sharepoint.com/sites/ProductInnovation2/Shared Documents/1 - Products/0. BOYD - Birkman On Your Device/BOYD v1 - Training/Curiosity Accelerator</vt:lpwstr>
  </property>
</Properties>
</file>