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Lst>
  <p:notesMasterIdLst>
    <p:notesMasterId r:id="rId12"/>
  </p:notesMasterIdLst>
  <p:sldIdLst>
    <p:sldId id="260" r:id="rId5"/>
    <p:sldId id="263" r:id="rId6"/>
    <p:sldId id="261" r:id="rId7"/>
    <p:sldId id="257" r:id="rId8"/>
    <p:sldId id="262" r:id="rId9"/>
    <p:sldId id="256" r:id="rId10"/>
    <p:sldId id="258" r:id="rId11"/>
  </p:sldIdLst>
  <p:sldSz cx="7772400" cy="100584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F0CA80-D7BD-2AE3-D5F8-8DC1355F2D6A}" name="Brittany Taraba" initials="BT" userId="S::btaraba@birkman.com::4ee71dbf-fa82-4f69-8036-12cb612d0ba3" providerId="AD"/>
  <p188:author id="{637135B2-3B58-095F-551F-E5BAE84773F4}" name="Torri Olanski" initials="TO" userId="S::tolanski@birkman.com::c7542f2d-5e80-4322-ab76-dc3885382a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ina Keller" initials="AK" lastIdx="8" clrIdx="0">
    <p:extLst>
      <p:ext uri="{19B8F6BF-5375-455C-9EA6-DF929625EA0E}">
        <p15:presenceInfo xmlns:p15="http://schemas.microsoft.com/office/powerpoint/2012/main" userId="Andreina Ke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3"/>
    <a:srgbClr val="063A8D"/>
    <a:srgbClr val="9D0B0F"/>
    <a:srgbClr val="C9CC4E"/>
    <a:srgbClr val="EED8CF"/>
    <a:srgbClr val="F1E9C7"/>
    <a:srgbClr val="F7CB46"/>
    <a:srgbClr val="ABE3FA"/>
    <a:srgbClr val="C8CC4D"/>
    <a:srgbClr val="2034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5265A-C40D-82D3-1393-9F565778016A}" v="97" dt="2025-03-26T17:58:43.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cGowan" userId="3c22c3e8-d43a-4137-9d5b-e38be6ab1230" providerId="ADAL" clId="{1504232E-F176-4715-BE7E-094668356BCF}"/>
    <pc:docChg chg="custSel modSld">
      <pc:chgData name="Mark McGowan" userId="3c22c3e8-d43a-4137-9d5b-e38be6ab1230" providerId="ADAL" clId="{1504232E-F176-4715-BE7E-094668356BCF}" dt="2025-03-26T17:54:40.989" v="551" actId="20577"/>
      <pc:docMkLst>
        <pc:docMk/>
      </pc:docMkLst>
      <pc:sldChg chg="modSp mod">
        <pc:chgData name="Mark McGowan" userId="3c22c3e8-d43a-4137-9d5b-e38be6ab1230" providerId="ADAL" clId="{1504232E-F176-4715-BE7E-094668356BCF}" dt="2025-03-26T17:53:30.935" v="530" actId="20577"/>
        <pc:sldMkLst>
          <pc:docMk/>
          <pc:sldMk cId="1832239275" sldId="257"/>
        </pc:sldMkLst>
        <pc:spChg chg="mod">
          <ac:chgData name="Mark McGowan" userId="3c22c3e8-d43a-4137-9d5b-e38be6ab1230" providerId="ADAL" clId="{1504232E-F176-4715-BE7E-094668356BCF}" dt="2025-03-26T17:50:27.050" v="367" actId="20577"/>
          <ac:spMkLst>
            <pc:docMk/>
            <pc:sldMk cId="1832239275" sldId="257"/>
            <ac:spMk id="2" creationId="{101727D8-818A-DEC3-884E-163DA2F3C4EA}"/>
          </ac:spMkLst>
        </pc:spChg>
        <pc:spChg chg="mod">
          <ac:chgData name="Mark McGowan" userId="3c22c3e8-d43a-4137-9d5b-e38be6ab1230" providerId="ADAL" clId="{1504232E-F176-4715-BE7E-094668356BCF}" dt="2025-03-26T17:53:30.935" v="530" actId="20577"/>
          <ac:spMkLst>
            <pc:docMk/>
            <pc:sldMk cId="1832239275" sldId="257"/>
            <ac:spMk id="9" creationId="{85456F30-6A44-9FBA-5DBE-82C5B858AC6E}"/>
          </ac:spMkLst>
        </pc:spChg>
      </pc:sldChg>
      <pc:sldChg chg="modSp mod">
        <pc:chgData name="Mark McGowan" userId="3c22c3e8-d43a-4137-9d5b-e38be6ab1230" providerId="ADAL" clId="{1504232E-F176-4715-BE7E-094668356BCF}" dt="2025-03-24T17:59:13.839" v="1" actId="207"/>
        <pc:sldMkLst>
          <pc:docMk/>
          <pc:sldMk cId="1000602018" sldId="260"/>
        </pc:sldMkLst>
        <pc:graphicFrameChg chg="modGraphic">
          <ac:chgData name="Mark McGowan" userId="3c22c3e8-d43a-4137-9d5b-e38be6ab1230" providerId="ADAL" clId="{1504232E-F176-4715-BE7E-094668356BCF}" dt="2025-03-24T17:59:13.839" v="1" actId="207"/>
          <ac:graphicFrameMkLst>
            <pc:docMk/>
            <pc:sldMk cId="1000602018" sldId="260"/>
            <ac:graphicFrameMk id="2" creationId="{A32D12F0-A6DA-3B6D-9805-BC84259B7004}"/>
          </ac:graphicFrameMkLst>
        </pc:graphicFrameChg>
      </pc:sldChg>
      <pc:sldChg chg="modSp mod">
        <pc:chgData name="Mark McGowan" userId="3c22c3e8-d43a-4137-9d5b-e38be6ab1230" providerId="ADAL" clId="{1504232E-F176-4715-BE7E-094668356BCF}" dt="2025-03-26T17:54:40.989" v="551" actId="20577"/>
        <pc:sldMkLst>
          <pc:docMk/>
          <pc:sldMk cId="95793153" sldId="262"/>
        </pc:sldMkLst>
        <pc:spChg chg="mod">
          <ac:chgData name="Mark McGowan" userId="3c22c3e8-d43a-4137-9d5b-e38be6ab1230" providerId="ADAL" clId="{1504232E-F176-4715-BE7E-094668356BCF}" dt="2025-03-26T17:50:16.842" v="354" actId="20577"/>
          <ac:spMkLst>
            <pc:docMk/>
            <pc:sldMk cId="95793153" sldId="262"/>
            <ac:spMk id="2" creationId="{5572E643-ADE7-FFB4-AE39-8BC11566C84F}"/>
          </ac:spMkLst>
        </pc:spChg>
        <pc:spChg chg="mod">
          <ac:chgData name="Mark McGowan" userId="3c22c3e8-d43a-4137-9d5b-e38be6ab1230" providerId="ADAL" clId="{1504232E-F176-4715-BE7E-094668356BCF}" dt="2025-03-26T17:54:40.989" v="551" actId="20577"/>
          <ac:spMkLst>
            <pc:docMk/>
            <pc:sldMk cId="95793153" sldId="262"/>
            <ac:spMk id="9" creationId="{07BB1640-AB63-7422-E911-8B4F15F526CD}"/>
          </ac:spMkLst>
        </pc:spChg>
      </pc:sldChg>
    </pc:docChg>
  </pc:docChgLst>
  <pc:docChgLst>
    <pc:chgData name="Torri Olanski" userId="S::tolanski@birkman.com::c7542f2d-5e80-4322-ab76-dc3885382a64" providerId="AD" clId="Web-{F2C5265A-C40D-82D3-1393-9F565778016A}"/>
    <pc:docChg chg="modSld">
      <pc:chgData name="Torri Olanski" userId="S::tolanski@birkman.com::c7542f2d-5e80-4322-ab76-dc3885382a64" providerId="AD" clId="Web-{F2C5265A-C40D-82D3-1393-9F565778016A}" dt="2025-03-26T17:58:43.401" v="47" actId="20577"/>
      <pc:docMkLst>
        <pc:docMk/>
      </pc:docMkLst>
      <pc:sldChg chg="modSp">
        <pc:chgData name="Torri Olanski" userId="S::tolanski@birkman.com::c7542f2d-5e80-4322-ab76-dc3885382a64" providerId="AD" clId="Web-{F2C5265A-C40D-82D3-1393-9F565778016A}" dt="2025-03-26T17:58:43.401" v="47" actId="20577"/>
        <pc:sldMkLst>
          <pc:docMk/>
          <pc:sldMk cId="95793153" sldId="262"/>
        </pc:sldMkLst>
        <pc:spChg chg="mod">
          <ac:chgData name="Torri Olanski" userId="S::tolanski@birkman.com::c7542f2d-5e80-4322-ab76-dc3885382a64" providerId="AD" clId="Web-{F2C5265A-C40D-82D3-1393-9F565778016A}" dt="2025-03-26T17:58:43.401" v="47" actId="20577"/>
          <ac:spMkLst>
            <pc:docMk/>
            <pc:sldMk cId="95793153" sldId="262"/>
            <ac:spMk id="9" creationId="{07BB1640-AB63-7422-E911-8B4F15F526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58914-AC29-4029-BF5F-3AC3367A9386}" type="datetimeFigureOut">
              <a:rPr lang="en-US" smtClean="0"/>
              <a:t>3/26/2025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EDBC7-25B0-43C6-A7A3-56B32C2DED2B}" type="slidenum">
              <a:rPr lang="en-US" smtClean="0"/>
              <a:t>‹#›</a:t>
            </a:fld>
            <a:endParaRPr lang="en-US"/>
          </a:p>
        </p:txBody>
      </p:sp>
    </p:spTree>
    <p:extLst>
      <p:ext uri="{BB962C8B-B14F-4D97-AF65-F5344CB8AC3E}">
        <p14:creationId xmlns:p14="http://schemas.microsoft.com/office/powerpoint/2010/main" val="40173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Volumes/Cocomar/BlueByrd/Birkman/Brand%20Development/Birkman%20Logo/Horizontal%20Logos/RGB/Horizontal%20Logo%20RG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Volumes/Cocomar/BlueByrd/Birkman/Brand%20Development/Birkman%20Logo/Horizontal%20Logos/RGB/Horizontal%20Logo%20RG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file:////Volumes/Cocomar/BlueByrd/Birkman/Brand%20Development/Birkman%20Logo/Horizontal%20Logos/RGB/Horizontal%20Logo%20RGB.pn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Volumes/Cocomar/BlueByrd/Birkman/Brand%20Development/Birkman%20Logo/Horizontal%20Logos/RGB/Horizontal%20Logo%20RG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Volumes/Cocomar/BlueByrd/Birkman/Brand%20Development/Birkman%20Logo/Horizontal%20Logos/RGB/Horizontal%20Logo%20RG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Volumes/Cocomar/BlueByrd/Birkman/Brand%20Development/Birkman%20Logo/Horizontal%20Logos/RGB/Horizontal%20Logo%20RG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Volumes/Cocomar/BlueByrd/Birkman/Brand%20Development/Birkman%20Logo/Horizontal%20Logos/RGB/Horizontal%20Logo%20RG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FE1052-93C4-0143-8D26-223B6C4CD742}"/>
              </a:ext>
            </a:extLst>
          </p:cNvPr>
          <p:cNvSpPr>
            <a:spLocks noGrp="1"/>
          </p:cNvSpPr>
          <p:nvPr>
            <p:ph type="dt" sz="half" idx="10"/>
          </p:nvPr>
        </p:nvSpPr>
        <p:spPr/>
        <p:txBody>
          <a:bodyPr/>
          <a:lstStyle/>
          <a:p>
            <a:fld id="{03F757E5-3AC0-4D90-A9ED-FCF3C4DA240B}" type="datetimeFigureOut">
              <a:rPr lang="en-US" smtClean="0"/>
              <a:t>3/26/2025</a:t>
            </a:fld>
            <a:endParaRPr lang="en-US"/>
          </a:p>
        </p:txBody>
      </p:sp>
      <p:sp>
        <p:nvSpPr>
          <p:cNvPr id="3" name="Footer Placeholder 2">
            <a:extLst>
              <a:ext uri="{FF2B5EF4-FFF2-40B4-BE49-F238E27FC236}">
                <a16:creationId xmlns:a16="http://schemas.microsoft.com/office/drawing/2014/main" id="{C8810551-CF4A-304C-BAF7-400073C2E1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71DCA9-4050-044E-8872-9628E5F3C803}"/>
              </a:ext>
            </a:extLst>
          </p:cNvPr>
          <p:cNvSpPr>
            <a:spLocks noGrp="1"/>
          </p:cNvSpPr>
          <p:nvPr>
            <p:ph type="sldNum" sz="quarter" idx="12"/>
          </p:nvPr>
        </p:nvSpPr>
        <p:spPr/>
        <p:txBody>
          <a:bodyPr/>
          <a:lstStyle/>
          <a:p>
            <a:fld id="{6ABF3852-5F63-4B0F-944F-7DB0D0E2B24C}" type="slidenum">
              <a:rPr lang="en-US" smtClean="0"/>
              <a:t>‹#›</a:t>
            </a:fld>
            <a:endParaRPr lang="en-US"/>
          </a:p>
        </p:txBody>
      </p:sp>
    </p:spTree>
    <p:extLst>
      <p:ext uri="{BB962C8B-B14F-4D97-AF65-F5344CB8AC3E}">
        <p14:creationId xmlns:p14="http://schemas.microsoft.com/office/powerpoint/2010/main" val="277644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3" name="Rectangle 2">
            <a:extLst>
              <a:ext uri="{FF2B5EF4-FFF2-40B4-BE49-F238E27FC236}">
                <a16:creationId xmlns:a16="http://schemas.microsoft.com/office/drawing/2014/main" id="{79A51E1F-F307-4A48-BF49-8A671D898708}"/>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5" name="Picture 4">
            <a:extLst>
              <a:ext uri="{FF2B5EF4-FFF2-40B4-BE49-F238E27FC236}">
                <a16:creationId xmlns:a16="http://schemas.microsoft.com/office/drawing/2014/main" id="{A82224B8-31F4-6F49-B814-E66D8104A42C}"/>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a:xfrm>
            <a:off x="6736892" y="9271594"/>
            <a:ext cx="799711" cy="322571"/>
          </a:xfrm>
          <a:prstGeom prst="rect">
            <a:avLst/>
          </a:prstGeom>
        </p:spPr>
      </p:pic>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7221" y="1004624"/>
            <a:ext cx="3710827" cy="7455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EEC8F26E-8C42-F34A-A117-02746988DE32}"/>
              </a:ext>
            </a:extLst>
          </p:cNvPr>
          <p:cNvSpPr>
            <a:spLocks noGrp="1"/>
          </p:cNvSpPr>
          <p:nvPr>
            <p:ph type="title"/>
          </p:nvPr>
        </p:nvSpPr>
        <p:spPr>
          <a:xfrm>
            <a:off x="534353" y="710005"/>
            <a:ext cx="2074013" cy="3813435"/>
          </a:xfrm>
        </p:spPr>
        <p:txBody>
          <a:bodyPr anchor="t" anchorCtr="0"/>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122465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a:xfrm>
            <a:off x="534353" y="710005"/>
            <a:ext cx="2074013" cy="3813435"/>
          </a:xfrm>
        </p:spPr>
        <p:txBody>
          <a:bodyPr anchor="t" anchorCtr="0"/>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3" name="Rectangle 2">
            <a:extLst>
              <a:ext uri="{FF2B5EF4-FFF2-40B4-BE49-F238E27FC236}">
                <a16:creationId xmlns:a16="http://schemas.microsoft.com/office/drawing/2014/main" id="{79A51E1F-F307-4A48-BF49-8A671D898708}"/>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7221" y="1004624"/>
            <a:ext cx="3710827" cy="7455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534713" y="4523440"/>
            <a:ext cx="2073652" cy="4489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324A0FA4-CCD2-AA45-9C84-9FAF757F12B6}"/>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a:xfrm>
            <a:off x="6736892" y="9271594"/>
            <a:ext cx="799711" cy="322571"/>
          </a:xfrm>
          <a:prstGeom prst="rect">
            <a:avLst/>
          </a:prstGeom>
        </p:spPr>
      </p:pic>
    </p:spTree>
    <p:extLst>
      <p:ext uri="{BB962C8B-B14F-4D97-AF65-F5344CB8AC3E}">
        <p14:creationId xmlns:p14="http://schemas.microsoft.com/office/powerpoint/2010/main" val="99850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a:xfrm>
            <a:off x="534353" y="710005"/>
            <a:ext cx="2074013" cy="3813435"/>
          </a:xfrm>
        </p:spPr>
        <p:txBody>
          <a:bodyPr anchor="t" anchorCtr="0"/>
          <a:lstStyle>
            <a:lvl1pPr>
              <a:defRPr>
                <a:solidFill>
                  <a:schemeClr val="tx2"/>
                </a:solidFill>
              </a:defRPr>
            </a:lvl1p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3" name="Rectangle 2">
            <a:extLst>
              <a:ext uri="{FF2B5EF4-FFF2-40B4-BE49-F238E27FC236}">
                <a16:creationId xmlns:a16="http://schemas.microsoft.com/office/drawing/2014/main" id="{79A51E1F-F307-4A48-BF49-8A671D898708}"/>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7221" y="1004624"/>
            <a:ext cx="3710827" cy="7455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534713" y="4523440"/>
            <a:ext cx="2073652" cy="4489676"/>
          </a:xfrm>
        </p:spPr>
        <p:txBody>
          <a:bodyPr/>
          <a:lstStyle>
            <a:lvl1pPr marL="145733" indent="-145733">
              <a:buFontTx/>
              <a:buBlip>
                <a:blip r:embed="rId2"/>
              </a:buBlip>
              <a:defRPr>
                <a:solidFill>
                  <a:schemeClr val="tx2"/>
                </a:solidFill>
              </a:defRPr>
            </a:lvl1pPr>
            <a:lvl2pPr marL="437198" indent="-145733">
              <a:buFontTx/>
              <a:buBlip>
                <a:blip r:embed="rId2"/>
              </a:buBlip>
              <a:defRPr>
                <a:solidFill>
                  <a:schemeClr val="tx2"/>
                </a:solidFill>
              </a:defRPr>
            </a:lvl2pPr>
            <a:lvl3pPr marL="728663" indent="-145733">
              <a:buFontTx/>
              <a:buBlip>
                <a:blip r:embed="rId2"/>
              </a:buBlip>
              <a:defRPr>
                <a:solidFill>
                  <a:schemeClr val="tx2"/>
                </a:solidFill>
              </a:defRPr>
            </a:lvl3pPr>
            <a:lvl4pPr marL="1020128" indent="-145733">
              <a:buFontTx/>
              <a:buBlip>
                <a:blip r:embed="rId2"/>
              </a:buBlip>
              <a:defRPr>
                <a:solidFill>
                  <a:schemeClr val="tx2"/>
                </a:solidFill>
              </a:defRPr>
            </a:lvl4pPr>
            <a:lvl5pPr marL="1311593" indent="-145733">
              <a:buFontTx/>
              <a:buBlip>
                <a:blip r:embed="rId2"/>
              </a:buBlip>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324A0FA4-CCD2-AA45-9C84-9FAF757F12B6}"/>
              </a:ext>
            </a:extLst>
          </p:cNvPr>
          <p:cNvPicPr>
            <a:picLocks noChangeAspect="1"/>
          </p:cNvPicPr>
          <p:nvPr userDrawn="1"/>
        </p:nvPicPr>
        <p:blipFill>
          <a:blip r:embed="rId3" r:link="rId4">
            <a:extLst>
              <a:ext uri="{28A0092B-C50C-407E-A947-70E740481C1C}">
                <a14:useLocalDpi xmlns:a14="http://schemas.microsoft.com/office/drawing/2010/main" val="0"/>
              </a:ext>
            </a:extLst>
          </a:blip>
          <a:srcRect/>
          <a:stretch>
            <a:fillRect/>
          </a:stretch>
        </p:blipFill>
        <p:spPr>
          <a:xfrm>
            <a:off x="6736892" y="9271594"/>
            <a:ext cx="799711" cy="322571"/>
          </a:xfrm>
          <a:prstGeom prst="rect">
            <a:avLst/>
          </a:prstGeom>
        </p:spPr>
      </p:pic>
    </p:spTree>
    <p:extLst>
      <p:ext uri="{BB962C8B-B14F-4D97-AF65-F5344CB8AC3E}">
        <p14:creationId xmlns:p14="http://schemas.microsoft.com/office/powerpoint/2010/main" val="386833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E3C212-1F02-B64E-B540-55DEF4BB4775}"/>
              </a:ext>
            </a:extLst>
          </p:cNvPr>
          <p:cNvSpPr/>
          <p:nvPr userDrawn="1"/>
        </p:nvSpPr>
        <p:spPr>
          <a:xfrm>
            <a:off x="0" y="0"/>
            <a:ext cx="1294303" cy="1005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5" name="Picture 4">
            <a:extLst>
              <a:ext uri="{FF2B5EF4-FFF2-40B4-BE49-F238E27FC236}">
                <a16:creationId xmlns:a16="http://schemas.microsoft.com/office/drawing/2014/main" id="{EC5C1EDE-76BC-104C-B292-35A2E571DBFE}"/>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a:xfrm>
            <a:off x="247510" y="9291317"/>
            <a:ext cx="799711" cy="322571"/>
          </a:xfrm>
          <a:prstGeom prst="rect">
            <a:avLst/>
          </a:prstGeom>
        </p:spPr>
      </p:pic>
    </p:spTree>
    <p:extLst>
      <p:ext uri="{BB962C8B-B14F-4D97-AF65-F5344CB8AC3E}">
        <p14:creationId xmlns:p14="http://schemas.microsoft.com/office/powerpoint/2010/main" val="399760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9" name="Picture 8">
            <a:extLst>
              <a:ext uri="{FF2B5EF4-FFF2-40B4-BE49-F238E27FC236}">
                <a16:creationId xmlns:a16="http://schemas.microsoft.com/office/drawing/2014/main" id="{15F7A1C8-39EA-4B4C-8BA6-CED1CB6E53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534353" y="2977939"/>
            <a:ext cx="6703695"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778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rgbClr val="FB9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9" name="Picture 8">
            <a:extLst>
              <a:ext uri="{FF2B5EF4-FFF2-40B4-BE49-F238E27FC236}">
                <a16:creationId xmlns:a16="http://schemas.microsoft.com/office/drawing/2014/main" id="{15F7A1C8-39EA-4B4C-8BA6-CED1CB6E53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40413" y="9271594"/>
            <a:ext cx="792668" cy="322571"/>
          </a:xfrm>
          <a:prstGeom prst="rect">
            <a:avLst/>
          </a:prstGeom>
        </p:spPr>
      </p:pic>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534353" y="2977939"/>
            <a:ext cx="6703695" cy="5364480"/>
          </a:xfrm>
        </p:spPr>
        <p:txBody>
          <a:bodyPr/>
          <a:lstStyle>
            <a:lvl1pPr marL="145733" indent="-145733">
              <a:buFontTx/>
              <a:buBlip>
                <a:blip r:embed="rId3"/>
              </a:buBlip>
              <a:defRPr>
                <a:solidFill>
                  <a:schemeClr val="tx2"/>
                </a:solidFill>
              </a:defRPr>
            </a:lvl1pPr>
            <a:lvl2pPr marL="437198" indent="-145733">
              <a:buFontTx/>
              <a:buBlip>
                <a:blip r:embed="rId3"/>
              </a:buBlip>
              <a:defRPr>
                <a:solidFill>
                  <a:schemeClr val="tx2"/>
                </a:solidFill>
              </a:defRPr>
            </a:lvl2pPr>
            <a:lvl3pPr marL="728663" indent="-145733">
              <a:buFontTx/>
              <a:buBlip>
                <a:blip r:embed="rId3"/>
              </a:buBlip>
              <a:defRPr>
                <a:solidFill>
                  <a:schemeClr val="tx2"/>
                </a:solidFill>
              </a:defRPr>
            </a:lvl3pPr>
            <a:lvl4pPr marL="1020128" indent="-145733">
              <a:buFontTx/>
              <a:buBlip>
                <a:blip r:embed="rId3"/>
              </a:buBlip>
              <a:defRPr>
                <a:solidFill>
                  <a:schemeClr val="tx2"/>
                </a:solidFill>
              </a:defRPr>
            </a:lvl4pPr>
            <a:lvl5pPr marL="1311593" indent="-145733">
              <a:buFontTx/>
              <a:buBlip>
                <a:blip r:embed="rId3"/>
              </a:buBlip>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81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3" name="Rectangle 2">
            <a:extLst>
              <a:ext uri="{FF2B5EF4-FFF2-40B4-BE49-F238E27FC236}">
                <a16:creationId xmlns:a16="http://schemas.microsoft.com/office/drawing/2014/main" id="{79A51E1F-F307-4A48-BF49-8A671D898708}"/>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8044" y="1003512"/>
            <a:ext cx="3710004" cy="780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56747D0-06FB-6A4C-BCF8-C9163C953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
        <p:nvSpPr>
          <p:cNvPr id="13" name="Title 1">
            <a:extLst>
              <a:ext uri="{FF2B5EF4-FFF2-40B4-BE49-F238E27FC236}">
                <a16:creationId xmlns:a16="http://schemas.microsoft.com/office/drawing/2014/main" id="{21D8C41F-7195-5B4B-BE4C-56D712FF464E}"/>
              </a:ext>
            </a:extLst>
          </p:cNvPr>
          <p:cNvSpPr>
            <a:spLocks noGrp="1"/>
          </p:cNvSpPr>
          <p:nvPr>
            <p:ph type="title"/>
          </p:nvPr>
        </p:nvSpPr>
        <p:spPr>
          <a:xfrm>
            <a:off x="534353" y="710005"/>
            <a:ext cx="2074013" cy="3813435"/>
          </a:xfrm>
        </p:spPr>
        <p:txBody>
          <a:bodyPr anchor="t" anchorCtr="0"/>
          <a:lstStyle/>
          <a:p>
            <a:r>
              <a:rPr lang="en-US"/>
              <a:t>Click to edit Master title style</a:t>
            </a:r>
          </a:p>
        </p:txBody>
      </p:sp>
    </p:spTree>
    <p:extLst>
      <p:ext uri="{BB962C8B-B14F-4D97-AF65-F5344CB8AC3E}">
        <p14:creationId xmlns:p14="http://schemas.microsoft.com/office/powerpoint/2010/main" val="2536503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rgbClr val="FB9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3" name="Rectangle 2">
            <a:extLst>
              <a:ext uri="{FF2B5EF4-FFF2-40B4-BE49-F238E27FC236}">
                <a16:creationId xmlns:a16="http://schemas.microsoft.com/office/drawing/2014/main" id="{79A51E1F-F307-4A48-BF49-8A671D898708}"/>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8044" y="1003512"/>
            <a:ext cx="3710004" cy="780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56747D0-06FB-6A4C-BCF8-C9163C953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
        <p:nvSpPr>
          <p:cNvPr id="13" name="Title 1">
            <a:extLst>
              <a:ext uri="{FF2B5EF4-FFF2-40B4-BE49-F238E27FC236}">
                <a16:creationId xmlns:a16="http://schemas.microsoft.com/office/drawing/2014/main" id="{21D8C41F-7195-5B4B-BE4C-56D712FF464E}"/>
              </a:ext>
            </a:extLst>
          </p:cNvPr>
          <p:cNvSpPr>
            <a:spLocks noGrp="1"/>
          </p:cNvSpPr>
          <p:nvPr>
            <p:ph type="title"/>
          </p:nvPr>
        </p:nvSpPr>
        <p:spPr>
          <a:xfrm>
            <a:off x="534353" y="710005"/>
            <a:ext cx="2074013" cy="3813435"/>
          </a:xfrm>
        </p:spPr>
        <p:txBody>
          <a:bodyPr anchor="t" anchorCtr="0"/>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801440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3" name="Rectangle 2">
            <a:extLst>
              <a:ext uri="{FF2B5EF4-FFF2-40B4-BE49-F238E27FC236}">
                <a16:creationId xmlns:a16="http://schemas.microsoft.com/office/drawing/2014/main" id="{79A51E1F-F307-4A48-BF49-8A671D898708}"/>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7221" y="1004624"/>
            <a:ext cx="3710827" cy="7455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534713" y="4523440"/>
            <a:ext cx="2073652" cy="4489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1970BF4-76D3-044B-BEA2-97314D3C28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
        <p:nvSpPr>
          <p:cNvPr id="11" name="Title 1">
            <a:extLst>
              <a:ext uri="{FF2B5EF4-FFF2-40B4-BE49-F238E27FC236}">
                <a16:creationId xmlns:a16="http://schemas.microsoft.com/office/drawing/2014/main" id="{43DED4D6-B13D-DC4C-956E-81894EF2224D}"/>
              </a:ext>
            </a:extLst>
          </p:cNvPr>
          <p:cNvSpPr>
            <a:spLocks noGrp="1"/>
          </p:cNvSpPr>
          <p:nvPr>
            <p:ph type="title"/>
          </p:nvPr>
        </p:nvSpPr>
        <p:spPr>
          <a:xfrm>
            <a:off x="534353" y="710005"/>
            <a:ext cx="2074013" cy="3813435"/>
          </a:xfrm>
        </p:spPr>
        <p:txBody>
          <a:bodyPr anchor="t" anchorCtr="0"/>
          <a:lstStyle/>
          <a:p>
            <a:r>
              <a:rPr lang="en-US"/>
              <a:t>Click to edit Master title style</a:t>
            </a:r>
          </a:p>
        </p:txBody>
      </p:sp>
    </p:spTree>
    <p:extLst>
      <p:ext uri="{BB962C8B-B14F-4D97-AF65-F5344CB8AC3E}">
        <p14:creationId xmlns:p14="http://schemas.microsoft.com/office/powerpoint/2010/main" val="1048201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rgbClr val="FB9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3" name="Rectangle 2">
            <a:extLst>
              <a:ext uri="{FF2B5EF4-FFF2-40B4-BE49-F238E27FC236}">
                <a16:creationId xmlns:a16="http://schemas.microsoft.com/office/drawing/2014/main" id="{79A51E1F-F307-4A48-BF49-8A671D898708}"/>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7221" y="1004624"/>
            <a:ext cx="3710827" cy="7455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534713" y="4523440"/>
            <a:ext cx="2073652" cy="4489676"/>
          </a:xfrm>
        </p:spPr>
        <p:txBody>
          <a:bodyPr/>
          <a:lstStyle>
            <a:lvl1pPr marL="145733" indent="-145733">
              <a:buFontTx/>
              <a:buBlip>
                <a:blip r:embed="rId2"/>
              </a:buBlip>
              <a:defRPr>
                <a:solidFill>
                  <a:schemeClr val="tx2"/>
                </a:solidFill>
              </a:defRPr>
            </a:lvl1pPr>
            <a:lvl2pPr marL="437198" indent="-145733">
              <a:buFontTx/>
              <a:buBlip>
                <a:blip r:embed="rId2"/>
              </a:buBlip>
              <a:defRPr>
                <a:solidFill>
                  <a:schemeClr val="tx2"/>
                </a:solidFill>
              </a:defRPr>
            </a:lvl2pPr>
            <a:lvl3pPr marL="728663" indent="-145733">
              <a:buFontTx/>
              <a:buBlip>
                <a:blip r:embed="rId2"/>
              </a:buBlip>
              <a:defRPr>
                <a:solidFill>
                  <a:schemeClr val="tx2"/>
                </a:solidFill>
              </a:defRPr>
            </a:lvl3pPr>
            <a:lvl4pPr marL="1020128" indent="-145733">
              <a:buFontTx/>
              <a:buBlip>
                <a:blip r:embed="rId2"/>
              </a:buBlip>
              <a:defRPr>
                <a:solidFill>
                  <a:schemeClr val="tx2"/>
                </a:solidFill>
              </a:defRPr>
            </a:lvl4pPr>
            <a:lvl5pPr marL="1311593" indent="-145733">
              <a:buFontTx/>
              <a:buBlip>
                <a:blip r:embed="rId2"/>
              </a:buBlip>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1970BF4-76D3-044B-BEA2-97314D3C28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
        <p:nvSpPr>
          <p:cNvPr id="11" name="Title 1">
            <a:extLst>
              <a:ext uri="{FF2B5EF4-FFF2-40B4-BE49-F238E27FC236}">
                <a16:creationId xmlns:a16="http://schemas.microsoft.com/office/drawing/2014/main" id="{43DED4D6-B13D-DC4C-956E-81894EF2224D}"/>
              </a:ext>
            </a:extLst>
          </p:cNvPr>
          <p:cNvSpPr>
            <a:spLocks noGrp="1"/>
          </p:cNvSpPr>
          <p:nvPr>
            <p:ph type="title"/>
          </p:nvPr>
        </p:nvSpPr>
        <p:spPr>
          <a:xfrm>
            <a:off x="534353" y="710005"/>
            <a:ext cx="2074013" cy="3813435"/>
          </a:xfrm>
        </p:spPr>
        <p:txBody>
          <a:bodyPr anchor="t" anchorCtr="0"/>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05407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84EEFEDB-1A6A-4324-A4DE-2E7FDC0D6C70}"/>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ts val="4781"/>
              </a:lnSpc>
            </a:pPr>
            <a:endParaRPr lang="en-US" sz="1148" b="1">
              <a:solidFill>
                <a:srgbClr val="002647"/>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210EB03B-0EE4-2C42-AFF4-AE44986F69C8}"/>
              </a:ext>
            </a:extLst>
          </p:cNvPr>
          <p:cNvSpPr txBox="1"/>
          <p:nvPr userDrawn="1"/>
        </p:nvSpPr>
        <p:spPr>
          <a:xfrm>
            <a:off x="6289730" y="8852119"/>
            <a:ext cx="1345066" cy="484748"/>
          </a:xfrm>
          <a:prstGeom prst="rect">
            <a:avLst/>
          </a:prstGeom>
          <a:noFill/>
        </p:spPr>
        <p:txBody>
          <a:bodyPr wrap="square" rtlCol="0">
            <a:spAutoFit/>
          </a:bodyPr>
          <a:lstStyle/>
          <a:p>
            <a:pPr algn="r"/>
            <a:r>
              <a:rPr lang="en-US" sz="1275" b="1" i="0">
                <a:solidFill>
                  <a:schemeClr val="bg1"/>
                </a:solidFill>
                <a:latin typeface="Work Sans SemiBold" pitchFamily="2" charset="77"/>
              </a:rPr>
              <a:t>See the world differently.</a:t>
            </a:r>
          </a:p>
        </p:txBody>
      </p:sp>
      <p:sp>
        <p:nvSpPr>
          <p:cNvPr id="6" name="Rectangle 5">
            <a:extLst>
              <a:ext uri="{FF2B5EF4-FFF2-40B4-BE49-F238E27FC236}">
                <a16:creationId xmlns:a16="http://schemas.microsoft.com/office/drawing/2014/main" id="{712283FC-6EA3-3542-A465-33F1E3571E61}"/>
              </a:ext>
            </a:extLst>
          </p:cNvPr>
          <p:cNvSpPr/>
          <p:nvPr userDrawn="1"/>
        </p:nvSpPr>
        <p:spPr>
          <a:xfrm>
            <a:off x="7692141" y="8604305"/>
            <a:ext cx="80259" cy="1454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4" name="Picture 3">
            <a:extLst>
              <a:ext uri="{FF2B5EF4-FFF2-40B4-BE49-F238E27FC236}">
                <a16:creationId xmlns:a16="http://schemas.microsoft.com/office/drawing/2014/main" id="{E0DC4963-48ED-DC40-B11C-51CDA05E0F58}"/>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a:xfrm>
            <a:off x="347082" y="743447"/>
            <a:ext cx="799711" cy="322571"/>
          </a:xfrm>
          <a:prstGeom prst="rect">
            <a:avLst/>
          </a:prstGeom>
        </p:spPr>
      </p:pic>
    </p:spTree>
    <p:extLst>
      <p:ext uri="{BB962C8B-B14F-4D97-AF65-F5344CB8AC3E}">
        <p14:creationId xmlns:p14="http://schemas.microsoft.com/office/powerpoint/2010/main" val="2112861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wo Content">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4E1C38-46C7-A547-A65D-CE8E19F83C74}"/>
              </a:ext>
            </a:extLst>
          </p:cNvPr>
          <p:cNvSpPr/>
          <p:nvPr userDrawn="1"/>
        </p:nvSpPr>
        <p:spPr>
          <a:xfrm>
            <a:off x="0" y="0"/>
            <a:ext cx="1294303" cy="1005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4" name="Picture 3" descr="Icon&#10;&#10;Description automatically generated">
            <a:extLst>
              <a:ext uri="{FF2B5EF4-FFF2-40B4-BE49-F238E27FC236}">
                <a16:creationId xmlns:a16="http://schemas.microsoft.com/office/drawing/2014/main" id="{6F3BEE66-A79A-AC42-AE5C-094BDE625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510" y="9291316"/>
            <a:ext cx="799711" cy="322573"/>
          </a:xfrm>
          <a:prstGeom prst="rect">
            <a:avLst/>
          </a:prstGeom>
        </p:spPr>
      </p:pic>
    </p:spTree>
    <p:extLst>
      <p:ext uri="{BB962C8B-B14F-4D97-AF65-F5344CB8AC3E}">
        <p14:creationId xmlns:p14="http://schemas.microsoft.com/office/powerpoint/2010/main" val="3700537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534353" y="2977939"/>
            <a:ext cx="6703695"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1F4CF5A-261A-C84F-9316-EC9AF40B9A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Tree>
    <p:extLst>
      <p:ext uri="{BB962C8B-B14F-4D97-AF65-F5344CB8AC3E}">
        <p14:creationId xmlns:p14="http://schemas.microsoft.com/office/powerpoint/2010/main" val="609139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534353" y="2977939"/>
            <a:ext cx="6703695"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1F4CF5A-261A-C84F-9316-EC9AF40B9A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40413" y="9271594"/>
            <a:ext cx="792668" cy="322571"/>
          </a:xfrm>
          <a:prstGeom prst="rect">
            <a:avLst/>
          </a:prstGeom>
        </p:spPr>
      </p:pic>
    </p:spTree>
    <p:extLst>
      <p:ext uri="{BB962C8B-B14F-4D97-AF65-F5344CB8AC3E}">
        <p14:creationId xmlns:p14="http://schemas.microsoft.com/office/powerpoint/2010/main" val="935130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9" name="Rectangle 8">
            <a:extLst>
              <a:ext uri="{FF2B5EF4-FFF2-40B4-BE49-F238E27FC236}">
                <a16:creationId xmlns:a16="http://schemas.microsoft.com/office/drawing/2014/main" id="{11A111FA-7CD0-F44B-BFF6-E7305EC67151}"/>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10" name="Picture 9">
            <a:extLst>
              <a:ext uri="{FF2B5EF4-FFF2-40B4-BE49-F238E27FC236}">
                <a16:creationId xmlns:a16="http://schemas.microsoft.com/office/drawing/2014/main" id="{E2EB7E97-79D3-894D-9FC4-88F13E6216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7221" y="1004624"/>
            <a:ext cx="3710827" cy="7455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DA61E750-06E3-2F43-89FF-6C8A96BF57CF}"/>
              </a:ext>
            </a:extLst>
          </p:cNvPr>
          <p:cNvSpPr>
            <a:spLocks noGrp="1"/>
          </p:cNvSpPr>
          <p:nvPr>
            <p:ph type="title"/>
          </p:nvPr>
        </p:nvSpPr>
        <p:spPr>
          <a:xfrm>
            <a:off x="534353" y="710005"/>
            <a:ext cx="2074013" cy="3813435"/>
          </a:xfrm>
        </p:spPr>
        <p:txBody>
          <a:bodyPr anchor="t" anchorCtr="0"/>
          <a:lstStyle/>
          <a:p>
            <a:r>
              <a:rPr lang="en-US"/>
              <a:t>Click to edit Master title style</a:t>
            </a:r>
          </a:p>
        </p:txBody>
      </p:sp>
    </p:spTree>
    <p:extLst>
      <p:ext uri="{BB962C8B-B14F-4D97-AF65-F5344CB8AC3E}">
        <p14:creationId xmlns:p14="http://schemas.microsoft.com/office/powerpoint/2010/main" val="474931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Custom Layout">
    <p:bg>
      <p:bgPr>
        <a:solidFill>
          <a:schemeClr val="accent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9" name="Rectangle 8">
            <a:extLst>
              <a:ext uri="{FF2B5EF4-FFF2-40B4-BE49-F238E27FC236}">
                <a16:creationId xmlns:a16="http://schemas.microsoft.com/office/drawing/2014/main" id="{11A111FA-7CD0-F44B-BFF6-E7305EC67151}"/>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10" name="Picture 9">
            <a:extLst>
              <a:ext uri="{FF2B5EF4-FFF2-40B4-BE49-F238E27FC236}">
                <a16:creationId xmlns:a16="http://schemas.microsoft.com/office/drawing/2014/main" id="{E2EB7E97-79D3-894D-9FC4-88F13E6216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7221" y="1004624"/>
            <a:ext cx="3710827" cy="7455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DA61E750-06E3-2F43-89FF-6C8A96BF57CF}"/>
              </a:ext>
            </a:extLst>
          </p:cNvPr>
          <p:cNvSpPr>
            <a:spLocks noGrp="1"/>
          </p:cNvSpPr>
          <p:nvPr>
            <p:ph type="title"/>
          </p:nvPr>
        </p:nvSpPr>
        <p:spPr>
          <a:xfrm>
            <a:off x="534353" y="710005"/>
            <a:ext cx="2074013" cy="3813435"/>
          </a:xfrm>
        </p:spPr>
        <p:txBody>
          <a:bodyPr anchor="t" anchorCtr="0"/>
          <a:lstStyle/>
          <a:p>
            <a:r>
              <a:rPr lang="en-US"/>
              <a:t>Click to edit Master title style</a:t>
            </a:r>
          </a:p>
        </p:txBody>
      </p:sp>
    </p:spTree>
    <p:extLst>
      <p:ext uri="{BB962C8B-B14F-4D97-AF65-F5344CB8AC3E}">
        <p14:creationId xmlns:p14="http://schemas.microsoft.com/office/powerpoint/2010/main" val="2306700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3" name="Rectangle 2">
            <a:extLst>
              <a:ext uri="{FF2B5EF4-FFF2-40B4-BE49-F238E27FC236}">
                <a16:creationId xmlns:a16="http://schemas.microsoft.com/office/drawing/2014/main" id="{79A51E1F-F307-4A48-BF49-8A671D898708}"/>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7221" y="1004624"/>
            <a:ext cx="3710827" cy="7455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534713" y="4523440"/>
            <a:ext cx="2073652" cy="4489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0B6A421-EB09-9040-8757-2F36C2C989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
        <p:nvSpPr>
          <p:cNvPr id="11" name="Title 1">
            <a:extLst>
              <a:ext uri="{FF2B5EF4-FFF2-40B4-BE49-F238E27FC236}">
                <a16:creationId xmlns:a16="http://schemas.microsoft.com/office/drawing/2014/main" id="{512AAE9B-3912-D74B-8517-306230966AD2}"/>
              </a:ext>
            </a:extLst>
          </p:cNvPr>
          <p:cNvSpPr>
            <a:spLocks noGrp="1"/>
          </p:cNvSpPr>
          <p:nvPr>
            <p:ph type="title"/>
          </p:nvPr>
        </p:nvSpPr>
        <p:spPr>
          <a:xfrm>
            <a:off x="534353" y="710005"/>
            <a:ext cx="2074013" cy="3813435"/>
          </a:xfrm>
        </p:spPr>
        <p:txBody>
          <a:bodyPr anchor="t" anchorCtr="0"/>
          <a:lstStyle/>
          <a:p>
            <a:r>
              <a:rPr lang="en-US"/>
              <a:t>Click to edit Master title style</a:t>
            </a:r>
          </a:p>
        </p:txBody>
      </p:sp>
    </p:spTree>
    <p:extLst>
      <p:ext uri="{BB962C8B-B14F-4D97-AF65-F5344CB8AC3E}">
        <p14:creationId xmlns:p14="http://schemas.microsoft.com/office/powerpoint/2010/main" val="310186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accent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3" name="Rectangle 2">
            <a:extLst>
              <a:ext uri="{FF2B5EF4-FFF2-40B4-BE49-F238E27FC236}">
                <a16:creationId xmlns:a16="http://schemas.microsoft.com/office/drawing/2014/main" id="{79A51E1F-F307-4A48-BF49-8A671D898708}"/>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7221" y="1004624"/>
            <a:ext cx="3710827" cy="7455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534713" y="4523440"/>
            <a:ext cx="2073652" cy="4489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0B6A421-EB09-9040-8757-2F36C2C989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
        <p:nvSpPr>
          <p:cNvPr id="11" name="Title 1">
            <a:extLst>
              <a:ext uri="{FF2B5EF4-FFF2-40B4-BE49-F238E27FC236}">
                <a16:creationId xmlns:a16="http://schemas.microsoft.com/office/drawing/2014/main" id="{512AAE9B-3912-D74B-8517-306230966AD2}"/>
              </a:ext>
            </a:extLst>
          </p:cNvPr>
          <p:cNvSpPr>
            <a:spLocks noGrp="1"/>
          </p:cNvSpPr>
          <p:nvPr>
            <p:ph type="title"/>
          </p:nvPr>
        </p:nvSpPr>
        <p:spPr>
          <a:xfrm>
            <a:off x="534353" y="710005"/>
            <a:ext cx="2074013" cy="3813435"/>
          </a:xfrm>
        </p:spPr>
        <p:txBody>
          <a:bodyPr anchor="t" anchorCtr="0"/>
          <a:lstStyle/>
          <a:p>
            <a:r>
              <a:rPr lang="en-US"/>
              <a:t>Click to edit Master title style</a:t>
            </a:r>
          </a:p>
        </p:txBody>
      </p:sp>
    </p:spTree>
    <p:extLst>
      <p:ext uri="{BB962C8B-B14F-4D97-AF65-F5344CB8AC3E}">
        <p14:creationId xmlns:p14="http://schemas.microsoft.com/office/powerpoint/2010/main" val="3613019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wo Content">
    <p:bg>
      <p:bgPr>
        <a:solidFill>
          <a:srgbClr val="20347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4E1C38-46C7-A547-A65D-CE8E19F83C74}"/>
              </a:ext>
            </a:extLst>
          </p:cNvPr>
          <p:cNvSpPr/>
          <p:nvPr userDrawn="1"/>
        </p:nvSpPr>
        <p:spPr>
          <a:xfrm>
            <a:off x="0" y="0"/>
            <a:ext cx="1294303" cy="1005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4" name="Picture 3" descr="Icon&#10;&#10;Description automatically generated">
            <a:extLst>
              <a:ext uri="{FF2B5EF4-FFF2-40B4-BE49-F238E27FC236}">
                <a16:creationId xmlns:a16="http://schemas.microsoft.com/office/drawing/2014/main" id="{6F3BEE66-A79A-AC42-AE5C-094BDE625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510" y="9291316"/>
            <a:ext cx="799711" cy="322573"/>
          </a:xfrm>
          <a:prstGeom prst="rect">
            <a:avLst/>
          </a:prstGeom>
        </p:spPr>
      </p:pic>
    </p:spTree>
    <p:extLst>
      <p:ext uri="{BB962C8B-B14F-4D97-AF65-F5344CB8AC3E}">
        <p14:creationId xmlns:p14="http://schemas.microsoft.com/office/powerpoint/2010/main" val="2386439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rgbClr val="2034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rgbClr val="ABE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534353" y="2977939"/>
            <a:ext cx="6703695"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1F4CF5A-261A-C84F-9316-EC9AF40B9A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40413" y="9271594"/>
            <a:ext cx="792668" cy="322571"/>
          </a:xfrm>
          <a:prstGeom prst="rect">
            <a:avLst/>
          </a:prstGeom>
        </p:spPr>
      </p:pic>
    </p:spTree>
    <p:extLst>
      <p:ext uri="{BB962C8B-B14F-4D97-AF65-F5344CB8AC3E}">
        <p14:creationId xmlns:p14="http://schemas.microsoft.com/office/powerpoint/2010/main" val="3583629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bg>
      <p:bgPr>
        <a:solidFill>
          <a:srgbClr val="20347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rgbClr val="ABE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3" name="Rectangle 2">
            <a:extLst>
              <a:ext uri="{FF2B5EF4-FFF2-40B4-BE49-F238E27FC236}">
                <a16:creationId xmlns:a16="http://schemas.microsoft.com/office/drawing/2014/main" id="{79A51E1F-F307-4A48-BF49-8A671D898708}"/>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7221" y="1004624"/>
            <a:ext cx="3710827" cy="7455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534713" y="4523440"/>
            <a:ext cx="2073652" cy="4489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0B6A421-EB09-9040-8757-2F36C2C989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
        <p:nvSpPr>
          <p:cNvPr id="11" name="Title 1">
            <a:extLst>
              <a:ext uri="{FF2B5EF4-FFF2-40B4-BE49-F238E27FC236}">
                <a16:creationId xmlns:a16="http://schemas.microsoft.com/office/drawing/2014/main" id="{512AAE9B-3912-D74B-8517-306230966AD2}"/>
              </a:ext>
            </a:extLst>
          </p:cNvPr>
          <p:cNvSpPr>
            <a:spLocks noGrp="1"/>
          </p:cNvSpPr>
          <p:nvPr>
            <p:ph type="title"/>
          </p:nvPr>
        </p:nvSpPr>
        <p:spPr>
          <a:xfrm>
            <a:off x="534353" y="710005"/>
            <a:ext cx="2074013" cy="3813435"/>
          </a:xfrm>
        </p:spPr>
        <p:txBody>
          <a:bodyPr anchor="t" anchorCtr="0"/>
          <a:lstStyle/>
          <a:p>
            <a:r>
              <a:rPr lang="en-US"/>
              <a:t>Click to edit Master title style</a:t>
            </a:r>
          </a:p>
        </p:txBody>
      </p:sp>
    </p:spTree>
    <p:extLst>
      <p:ext uri="{BB962C8B-B14F-4D97-AF65-F5344CB8AC3E}">
        <p14:creationId xmlns:p14="http://schemas.microsoft.com/office/powerpoint/2010/main" val="2274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84EEFEDB-1A6A-4324-A4DE-2E7FDC0D6C70}"/>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ts val="4781"/>
              </a:lnSpc>
            </a:pPr>
            <a:endParaRPr lang="en-US" sz="1148" b="1">
              <a:solidFill>
                <a:srgbClr val="002647"/>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E0DC4963-48ED-DC40-B11C-51CDA05E0F58}"/>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a:xfrm>
            <a:off x="347082" y="743447"/>
            <a:ext cx="799711" cy="322571"/>
          </a:xfrm>
          <a:prstGeom prst="rect">
            <a:avLst/>
          </a:prstGeom>
        </p:spPr>
      </p:pic>
    </p:spTree>
    <p:extLst>
      <p:ext uri="{BB962C8B-B14F-4D97-AF65-F5344CB8AC3E}">
        <p14:creationId xmlns:p14="http://schemas.microsoft.com/office/powerpoint/2010/main" val="2415254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rgbClr val="203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534353" y="2977939"/>
            <a:ext cx="6703695" cy="536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1F4CF5A-261A-C84F-9316-EC9AF40B9A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36892" y="9271594"/>
            <a:ext cx="799711" cy="322571"/>
          </a:xfrm>
          <a:prstGeom prst="rect">
            <a:avLst/>
          </a:prstGeom>
        </p:spPr>
      </p:pic>
    </p:spTree>
    <p:extLst>
      <p:ext uri="{BB962C8B-B14F-4D97-AF65-F5344CB8AC3E}">
        <p14:creationId xmlns:p14="http://schemas.microsoft.com/office/powerpoint/2010/main" val="286402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pic>
        <p:nvPicPr>
          <p:cNvPr id="7" name="Picture 6" descr="Icon&#10;&#10;Description automatically generated">
            <a:extLst>
              <a:ext uri="{FF2B5EF4-FFF2-40B4-BE49-F238E27FC236}">
                <a16:creationId xmlns:a16="http://schemas.microsoft.com/office/drawing/2014/main" id="{ED3DE059-C8D5-9744-B18A-D938E1FE49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082" y="743446"/>
            <a:ext cx="799711" cy="322573"/>
          </a:xfrm>
          <a:prstGeom prst="rect">
            <a:avLst/>
          </a:prstGeom>
        </p:spPr>
      </p:pic>
    </p:spTree>
    <p:extLst>
      <p:ext uri="{BB962C8B-B14F-4D97-AF65-F5344CB8AC3E}">
        <p14:creationId xmlns:p14="http://schemas.microsoft.com/office/powerpoint/2010/main" val="3131285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7512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00213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96923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09384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86667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24112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78657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2757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2"/>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84EEFEDB-1A6A-4324-A4DE-2E7FDC0D6C70}"/>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ts val="4781"/>
              </a:lnSpc>
            </a:pPr>
            <a:endParaRPr lang="en-US" sz="1148" b="1">
              <a:solidFill>
                <a:srgbClr val="002647"/>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E0DC4963-48ED-DC40-B11C-51CDA05E0F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0604" y="743447"/>
            <a:ext cx="792668" cy="322571"/>
          </a:xfrm>
          <a:prstGeom prst="rect">
            <a:avLst/>
          </a:prstGeom>
        </p:spPr>
      </p:pic>
    </p:spTree>
    <p:extLst>
      <p:ext uri="{BB962C8B-B14F-4D97-AF65-F5344CB8AC3E}">
        <p14:creationId xmlns:p14="http://schemas.microsoft.com/office/powerpoint/2010/main" val="3004488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48532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88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2F705636-8F37-39F7-9DC1-1E638D7BB6C0}"/>
              </a:ext>
            </a:extLst>
          </p:cNvPr>
          <p:cNvSpPr txBox="1"/>
          <p:nvPr userDrawn="1"/>
        </p:nvSpPr>
        <p:spPr>
          <a:xfrm>
            <a:off x="6289730" y="8852119"/>
            <a:ext cx="1345066" cy="484748"/>
          </a:xfrm>
          <a:prstGeom prst="rect">
            <a:avLst/>
          </a:prstGeom>
          <a:noFill/>
        </p:spPr>
        <p:txBody>
          <a:bodyPr wrap="square" rtlCol="0">
            <a:spAutoFit/>
          </a:bodyPr>
          <a:lstStyle/>
          <a:p>
            <a:pPr algn="r"/>
            <a:r>
              <a:rPr lang="en-US" sz="1275" b="1" i="0">
                <a:solidFill>
                  <a:schemeClr val="bg1"/>
                </a:solidFill>
                <a:latin typeface="Work Sans SemiBold" pitchFamily="2" charset="77"/>
              </a:rPr>
              <a:t>See the world differently.</a:t>
            </a:r>
          </a:p>
        </p:txBody>
      </p:sp>
      <p:sp>
        <p:nvSpPr>
          <p:cNvPr id="3" name="Rectangle 2">
            <a:extLst>
              <a:ext uri="{FF2B5EF4-FFF2-40B4-BE49-F238E27FC236}">
                <a16:creationId xmlns:a16="http://schemas.microsoft.com/office/drawing/2014/main" id="{669329E8-3C40-B840-9656-3CB3F992FB68}"/>
              </a:ext>
            </a:extLst>
          </p:cNvPr>
          <p:cNvSpPr/>
          <p:nvPr userDrawn="1"/>
        </p:nvSpPr>
        <p:spPr>
          <a:xfrm>
            <a:off x="7692141" y="8604305"/>
            <a:ext cx="80259" cy="1454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Tree>
    <p:extLst>
      <p:ext uri="{BB962C8B-B14F-4D97-AF65-F5344CB8AC3E}">
        <p14:creationId xmlns:p14="http://schemas.microsoft.com/office/powerpoint/2010/main" val="372928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userDrawn="1"/>
        </p:nvSpPr>
        <p:spPr>
          <a:xfrm>
            <a:off x="2913193" y="5329731"/>
            <a:ext cx="1946014" cy="1430761"/>
          </a:xfrm>
          <a:prstGeom prst="rect">
            <a:avLst/>
          </a:prstGeom>
        </p:spPr>
        <p:txBody>
          <a:bodyPr vert="horz" lIns="58293" tIns="29146" rIns="58293" bIns="291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781"/>
              </a:lnSpc>
            </a:pPr>
            <a:endParaRPr lang="en-US" sz="1148" b="1">
              <a:solidFill>
                <a:srgbClr val="002647"/>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2F705636-8F37-39F7-9DC1-1E638D7BB6C0}"/>
              </a:ext>
            </a:extLst>
          </p:cNvPr>
          <p:cNvSpPr txBox="1"/>
          <p:nvPr userDrawn="1"/>
        </p:nvSpPr>
        <p:spPr>
          <a:xfrm>
            <a:off x="6289730" y="8852119"/>
            <a:ext cx="1345066" cy="484748"/>
          </a:xfrm>
          <a:prstGeom prst="rect">
            <a:avLst/>
          </a:prstGeom>
          <a:noFill/>
        </p:spPr>
        <p:txBody>
          <a:bodyPr wrap="square" rtlCol="0">
            <a:spAutoFit/>
          </a:bodyPr>
          <a:lstStyle/>
          <a:p>
            <a:pPr algn="r"/>
            <a:r>
              <a:rPr lang="en-US" sz="1275" b="1" i="0">
                <a:solidFill>
                  <a:schemeClr val="tx2"/>
                </a:solidFill>
                <a:latin typeface="Work Sans SemiBold" pitchFamily="2" charset="77"/>
              </a:rPr>
              <a:t>See the world differently.</a:t>
            </a:r>
          </a:p>
        </p:txBody>
      </p:sp>
      <p:sp>
        <p:nvSpPr>
          <p:cNvPr id="3" name="Rectangle 2">
            <a:extLst>
              <a:ext uri="{FF2B5EF4-FFF2-40B4-BE49-F238E27FC236}">
                <a16:creationId xmlns:a16="http://schemas.microsoft.com/office/drawing/2014/main" id="{669329E8-3C40-B840-9656-3CB3F992FB68}"/>
              </a:ext>
            </a:extLst>
          </p:cNvPr>
          <p:cNvSpPr/>
          <p:nvPr userDrawn="1"/>
        </p:nvSpPr>
        <p:spPr>
          <a:xfrm>
            <a:off x="7692141" y="8604305"/>
            <a:ext cx="80259" cy="145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solidFill>
                <a:schemeClr val="accent5"/>
              </a:solidFill>
            </a:endParaRPr>
          </a:p>
        </p:txBody>
      </p:sp>
    </p:spTree>
    <p:extLst>
      <p:ext uri="{BB962C8B-B14F-4D97-AF65-F5344CB8AC3E}">
        <p14:creationId xmlns:p14="http://schemas.microsoft.com/office/powerpoint/2010/main" val="213000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4E1C38-46C7-A547-A65D-CE8E19F83C74}"/>
              </a:ext>
            </a:extLst>
          </p:cNvPr>
          <p:cNvSpPr/>
          <p:nvPr userDrawn="1"/>
        </p:nvSpPr>
        <p:spPr>
          <a:xfrm>
            <a:off x="0" y="0"/>
            <a:ext cx="1294303" cy="1005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3" name="Picture 2">
            <a:extLst>
              <a:ext uri="{FF2B5EF4-FFF2-40B4-BE49-F238E27FC236}">
                <a16:creationId xmlns:a16="http://schemas.microsoft.com/office/drawing/2014/main" id="{D36C48FA-D9E9-2F44-BE22-511942A051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7510" y="9291317"/>
            <a:ext cx="799711" cy="322571"/>
          </a:xfrm>
          <a:prstGeom prst="rect">
            <a:avLst/>
          </a:prstGeom>
        </p:spPr>
      </p:pic>
    </p:spTree>
    <p:extLst>
      <p:ext uri="{BB962C8B-B14F-4D97-AF65-F5344CB8AC3E}">
        <p14:creationId xmlns:p14="http://schemas.microsoft.com/office/powerpoint/2010/main" val="120867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9" name="Picture 8">
            <a:extLst>
              <a:ext uri="{FF2B5EF4-FFF2-40B4-BE49-F238E27FC236}">
                <a16:creationId xmlns:a16="http://schemas.microsoft.com/office/drawing/2014/main" id="{15F7A1C8-39EA-4B4C-8BA6-CED1CB6E53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40413" y="9271594"/>
            <a:ext cx="792668" cy="322571"/>
          </a:xfrm>
          <a:prstGeom prst="rect">
            <a:avLst/>
          </a:prstGeom>
        </p:spPr>
      </p:pic>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534353" y="2977939"/>
            <a:ext cx="6703695" cy="5364480"/>
          </a:xfrm>
        </p:spPr>
        <p:txBody>
          <a:bodyPr/>
          <a:lstStyle>
            <a:lvl1pPr marL="145733" indent="-145733">
              <a:buFontTx/>
              <a:buBlip>
                <a:blip r:embed="rId3"/>
              </a:buBlip>
              <a:defRPr>
                <a:solidFill>
                  <a:schemeClr val="tx2"/>
                </a:solidFill>
              </a:defRPr>
            </a:lvl1pPr>
            <a:lvl2pPr marL="437198" indent="-145733">
              <a:buFontTx/>
              <a:buBlip>
                <a:blip r:embed="rId3"/>
              </a:buBlip>
              <a:defRPr>
                <a:solidFill>
                  <a:schemeClr val="tx2"/>
                </a:solidFill>
              </a:defRPr>
            </a:lvl2pPr>
            <a:lvl3pPr marL="728663" indent="-145733">
              <a:buFontTx/>
              <a:buBlip>
                <a:blip r:embed="rId3"/>
              </a:buBlip>
              <a:defRPr>
                <a:solidFill>
                  <a:schemeClr val="tx2"/>
                </a:solidFill>
              </a:defRPr>
            </a:lvl3pPr>
            <a:lvl4pPr marL="1020128" indent="-145733">
              <a:buFontTx/>
              <a:buBlip>
                <a:blip r:embed="rId3"/>
              </a:buBlip>
              <a:defRPr>
                <a:solidFill>
                  <a:schemeClr val="tx2"/>
                </a:solidFill>
              </a:defRPr>
            </a:lvl4pPr>
            <a:lvl5pPr marL="1311593" indent="-145733">
              <a:buFontTx/>
              <a:buBlip>
                <a:blip r:embed="rId3"/>
              </a:buBlip>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76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userDrawn="1"/>
        </p:nvSpPr>
        <p:spPr>
          <a:xfrm>
            <a:off x="-64221" y="535517"/>
            <a:ext cx="212424" cy="1944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3" name="Rectangle 2">
            <a:extLst>
              <a:ext uri="{FF2B5EF4-FFF2-40B4-BE49-F238E27FC236}">
                <a16:creationId xmlns:a16="http://schemas.microsoft.com/office/drawing/2014/main" id="{79A51E1F-F307-4A48-BF49-8A671D898708}"/>
              </a:ext>
            </a:extLst>
          </p:cNvPr>
          <p:cNvSpPr/>
          <p:nvPr userDrawn="1"/>
        </p:nvSpPr>
        <p:spPr>
          <a:xfrm>
            <a:off x="2994515" y="0"/>
            <a:ext cx="4777885" cy="1005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5" name="Picture 4">
            <a:extLst>
              <a:ext uri="{FF2B5EF4-FFF2-40B4-BE49-F238E27FC236}">
                <a16:creationId xmlns:a16="http://schemas.microsoft.com/office/drawing/2014/main" id="{A82224B8-31F4-6F49-B814-E66D8104A42C}"/>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a:xfrm>
            <a:off x="6736892" y="9271594"/>
            <a:ext cx="799711" cy="322571"/>
          </a:xfrm>
          <a:prstGeom prst="rect">
            <a:avLst/>
          </a:prstGeom>
        </p:spPr>
      </p:pic>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3527221" y="1004624"/>
            <a:ext cx="3710827" cy="7455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EEC8F26E-8C42-F34A-A117-02746988DE32}"/>
              </a:ext>
            </a:extLst>
          </p:cNvPr>
          <p:cNvSpPr>
            <a:spLocks noGrp="1"/>
          </p:cNvSpPr>
          <p:nvPr>
            <p:ph type="title"/>
          </p:nvPr>
        </p:nvSpPr>
        <p:spPr>
          <a:xfrm>
            <a:off x="534353" y="710005"/>
            <a:ext cx="2074013" cy="3813435"/>
          </a:xfrm>
        </p:spPr>
        <p:txBody>
          <a:bodyPr anchor="t" anchorCtr="0"/>
          <a:lstStyle/>
          <a:p>
            <a:r>
              <a:rPr lang="en-US"/>
              <a:t>Click to edit Master title style</a:t>
            </a:r>
          </a:p>
        </p:txBody>
      </p:sp>
    </p:spTree>
    <p:extLst>
      <p:ext uri="{BB962C8B-B14F-4D97-AF65-F5344CB8AC3E}">
        <p14:creationId xmlns:p14="http://schemas.microsoft.com/office/powerpoint/2010/main" val="24370218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FAC60-1EB5-2B45-BF73-9E86AA6D919C}"/>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E63FD-EB5A-394C-9734-6373F84C0B91}"/>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A6A2E-0150-8F40-8088-A937593E48A0}"/>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bg2"/>
                </a:solidFill>
              </a:defRPr>
            </a:lvl1pPr>
          </a:lstStyle>
          <a:p>
            <a:fld id="{03F757E5-3AC0-4D90-A9ED-FCF3C4DA240B}" type="datetimeFigureOut">
              <a:rPr lang="en-US" smtClean="0"/>
              <a:pPr/>
              <a:t>3/26/2025</a:t>
            </a:fld>
            <a:endParaRPr lang="en-US"/>
          </a:p>
        </p:txBody>
      </p:sp>
      <p:sp>
        <p:nvSpPr>
          <p:cNvPr id="5" name="Footer Placeholder 4">
            <a:extLst>
              <a:ext uri="{FF2B5EF4-FFF2-40B4-BE49-F238E27FC236}">
                <a16:creationId xmlns:a16="http://schemas.microsoft.com/office/drawing/2014/main" id="{0A1A991F-4C43-C542-A595-9948503439FE}"/>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bg2"/>
                </a:solidFill>
              </a:defRPr>
            </a:lvl1pPr>
          </a:lstStyle>
          <a:p>
            <a:endParaRPr lang="en-US"/>
          </a:p>
        </p:txBody>
      </p:sp>
      <p:sp>
        <p:nvSpPr>
          <p:cNvPr id="6" name="Slide Number Placeholder 5">
            <a:extLst>
              <a:ext uri="{FF2B5EF4-FFF2-40B4-BE49-F238E27FC236}">
                <a16:creationId xmlns:a16="http://schemas.microsoft.com/office/drawing/2014/main" id="{BC31AEDE-EE78-5E48-B969-932D7F4C16F9}"/>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bg2"/>
                </a:solidFill>
              </a:defRPr>
            </a:lvl1pPr>
          </a:lstStyle>
          <a:p>
            <a:fld id="{6ABF3852-5F63-4B0F-944F-7DB0D0E2B24C}" type="slidenum">
              <a:rPr lang="en-US" smtClean="0"/>
              <a:pPr/>
              <a:t>‹#›</a:t>
            </a:fld>
            <a:endParaRPr lang="en-US"/>
          </a:p>
        </p:txBody>
      </p:sp>
    </p:spTree>
    <p:extLst>
      <p:ext uri="{BB962C8B-B14F-4D97-AF65-F5344CB8AC3E}">
        <p14:creationId xmlns:p14="http://schemas.microsoft.com/office/powerpoint/2010/main" val="2170612103"/>
      </p:ext>
    </p:extLst>
  </p:cSld>
  <p:clrMap bg1="dk1" tx1="lt1" bg2="dk2" tx2="lt2" accent1="accent1" accent2="accent2" accent3="accent3" accent4="accent4" accent5="accent5" accent6="accent6" hlink="hlink" folHlink="folHlink"/>
  <p:sldLayoutIdLst>
    <p:sldLayoutId id="2147483728" r:id="rId1"/>
    <p:sldLayoutId id="2147483779" r:id="rId2"/>
    <p:sldLayoutId id="2147483768" r:id="rId3"/>
    <p:sldLayoutId id="2147483769" r:id="rId4"/>
    <p:sldLayoutId id="2147483734" r:id="rId5"/>
    <p:sldLayoutId id="2147483760" r:id="rId6"/>
    <p:sldLayoutId id="2147483744" r:id="rId7"/>
    <p:sldLayoutId id="2147483776" r:id="rId8"/>
    <p:sldLayoutId id="2147483748" r:id="rId9"/>
    <p:sldLayoutId id="2147483777" r:id="rId10"/>
    <p:sldLayoutId id="2147483749" r:id="rId11"/>
    <p:sldLayoutId id="2147483778" r:id="rId12"/>
    <p:sldLayoutId id="2147483742" r:id="rId13"/>
    <p:sldLayoutId id="2147483750" r:id="rId14"/>
    <p:sldLayoutId id="2147483770" r:id="rId15"/>
    <p:sldLayoutId id="2147483751" r:id="rId16"/>
    <p:sldLayoutId id="2147483771" r:id="rId17"/>
    <p:sldLayoutId id="2147483752" r:id="rId18"/>
    <p:sldLayoutId id="2147483772" r:id="rId19"/>
    <p:sldLayoutId id="2147483747" r:id="rId20"/>
    <p:sldLayoutId id="2147483753" r:id="rId21"/>
    <p:sldLayoutId id="2147483773" r:id="rId22"/>
    <p:sldLayoutId id="2147483754" r:id="rId23"/>
    <p:sldLayoutId id="2147483774" r:id="rId24"/>
    <p:sldLayoutId id="2147483775" r:id="rId25"/>
    <p:sldLayoutId id="2147483755" r:id="rId26"/>
    <p:sldLayoutId id="2147483781" r:id="rId27"/>
    <p:sldLayoutId id="2147483782" r:id="rId28"/>
    <p:sldLayoutId id="2147483783" r:id="rId29"/>
    <p:sldLayoutId id="2147483780" r:id="rId30"/>
    <p:sldLayoutId id="2147483756" r:id="rId31"/>
    <p:sldLayoutId id="2147483757" r:id="rId32"/>
    <p:sldLayoutId id="2147483764" r:id="rId33"/>
    <p:sldLayoutId id="2147483765" r:id="rId34"/>
    <p:sldLayoutId id="2147483759" r:id="rId35"/>
    <p:sldLayoutId id="2147483767" r:id="rId36"/>
    <p:sldLayoutId id="2147483766" r:id="rId37"/>
    <p:sldLayoutId id="2147483758" r:id="rId38"/>
    <p:sldLayoutId id="2147483762" r:id="rId39"/>
    <p:sldLayoutId id="2147483763" r:id="rId40"/>
    <p:sldLayoutId id="2147483701" r:id="rId41"/>
  </p:sldLayoutIdLst>
  <p:txStyles>
    <p:titleStyle>
      <a:lvl1pPr algn="l" defTabSz="582930" rtl="0" eaLnBrk="1" latinLnBrk="0" hangingPunct="1">
        <a:lnSpc>
          <a:spcPct val="90000"/>
        </a:lnSpc>
        <a:spcBef>
          <a:spcPct val="0"/>
        </a:spcBef>
        <a:buNone/>
        <a:defRPr sz="2550" b="1" i="0" kern="1200">
          <a:solidFill>
            <a:schemeClr val="bg1"/>
          </a:solidFill>
          <a:latin typeface="Work Sans SemiBold"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5733" indent="-145733" algn="l" defTabSz="582930" rtl="0" eaLnBrk="1" latinLnBrk="0" hangingPunct="1">
        <a:lnSpc>
          <a:spcPct val="90000"/>
        </a:lnSpc>
        <a:spcBef>
          <a:spcPts val="638"/>
        </a:spcBef>
        <a:buFontTx/>
        <a:buBlip>
          <a:blip r:embed="rId43"/>
        </a:buBlip>
        <a:defRPr sz="1785" kern="1200">
          <a:solidFill>
            <a:schemeClr val="bg1"/>
          </a:solidFill>
          <a:latin typeface="+mn-lt"/>
          <a:ea typeface="+mn-ea"/>
          <a:cs typeface="+mn-cs"/>
        </a:defRPr>
      </a:lvl1pPr>
      <a:lvl2pPr marL="437198" indent="-145733" algn="l" defTabSz="582930" rtl="0" eaLnBrk="1" latinLnBrk="0" hangingPunct="1">
        <a:lnSpc>
          <a:spcPct val="90000"/>
        </a:lnSpc>
        <a:spcBef>
          <a:spcPts val="319"/>
        </a:spcBef>
        <a:buFontTx/>
        <a:buBlip>
          <a:blip r:embed="rId43"/>
        </a:buBlip>
        <a:defRPr sz="1530" kern="1200">
          <a:solidFill>
            <a:schemeClr val="bg1"/>
          </a:solidFill>
          <a:latin typeface="+mn-lt"/>
          <a:ea typeface="+mn-ea"/>
          <a:cs typeface="+mn-cs"/>
        </a:defRPr>
      </a:lvl2pPr>
      <a:lvl3pPr marL="728663" indent="-145733" algn="l" defTabSz="582930" rtl="0" eaLnBrk="1" latinLnBrk="0" hangingPunct="1">
        <a:lnSpc>
          <a:spcPct val="90000"/>
        </a:lnSpc>
        <a:spcBef>
          <a:spcPts val="319"/>
        </a:spcBef>
        <a:buFontTx/>
        <a:buBlip>
          <a:blip r:embed="rId43"/>
        </a:buBlip>
        <a:defRPr sz="1275" kern="1200">
          <a:solidFill>
            <a:schemeClr val="bg1"/>
          </a:solidFill>
          <a:latin typeface="+mn-lt"/>
          <a:ea typeface="+mn-ea"/>
          <a:cs typeface="+mn-cs"/>
        </a:defRPr>
      </a:lvl3pPr>
      <a:lvl4pPr marL="1020128" indent="-145733" algn="l" defTabSz="582930" rtl="0" eaLnBrk="1" latinLnBrk="0" hangingPunct="1">
        <a:lnSpc>
          <a:spcPct val="90000"/>
        </a:lnSpc>
        <a:spcBef>
          <a:spcPts val="319"/>
        </a:spcBef>
        <a:buFontTx/>
        <a:buBlip>
          <a:blip r:embed="rId43"/>
        </a:buBlip>
        <a:defRPr sz="1148" kern="1200">
          <a:solidFill>
            <a:schemeClr val="bg1"/>
          </a:solidFill>
          <a:latin typeface="+mn-lt"/>
          <a:ea typeface="+mn-ea"/>
          <a:cs typeface="+mn-cs"/>
        </a:defRPr>
      </a:lvl4pPr>
      <a:lvl5pPr marL="1311593" indent="-145733" algn="l" defTabSz="582930" rtl="0" eaLnBrk="1" latinLnBrk="0" hangingPunct="1">
        <a:lnSpc>
          <a:spcPct val="90000"/>
        </a:lnSpc>
        <a:spcBef>
          <a:spcPts val="319"/>
        </a:spcBef>
        <a:buFontTx/>
        <a:buBlip>
          <a:blip r:embed="rId43"/>
        </a:buBlip>
        <a:defRPr sz="1148" kern="1200">
          <a:solidFill>
            <a:schemeClr val="bg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hyperlink" Target="https://help.mentimeter.com/en/" TargetMode="External"/><Relationship Id="rId4" Type="http://schemas.openxmlformats.org/officeDocument/2006/relationships/hyperlink" Target="https://academy.mentimeter.com/courses/getting-started-with-mentimeter-beginner-s-cour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49A52-C321-3417-BECE-2039DE839AF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3FDF8A5-7F49-C98E-4F7E-E6D8711B0F66}"/>
              </a:ext>
            </a:extLst>
          </p:cNvPr>
          <p:cNvPicPr>
            <a:picLocks noChangeAspect="1"/>
          </p:cNvPicPr>
          <p:nvPr/>
        </p:nvPicPr>
        <p:blipFill>
          <a:blip r:embed="rId3"/>
          <a:srcRect b="36601"/>
          <a:stretch/>
        </p:blipFill>
        <p:spPr>
          <a:xfrm>
            <a:off x="0" y="0"/>
            <a:ext cx="7772400" cy="1842655"/>
          </a:xfrm>
          <a:prstGeom prst="rect">
            <a:avLst/>
          </a:prstGeom>
        </p:spPr>
      </p:pic>
      <p:sp>
        <p:nvSpPr>
          <p:cNvPr id="7" name="TextBox 6">
            <a:extLst>
              <a:ext uri="{FF2B5EF4-FFF2-40B4-BE49-F238E27FC236}">
                <a16:creationId xmlns:a16="http://schemas.microsoft.com/office/drawing/2014/main" id="{03DABB68-9775-79FC-8BAD-1184B3A44141}"/>
              </a:ext>
            </a:extLst>
          </p:cNvPr>
          <p:cNvSpPr txBox="1"/>
          <p:nvPr/>
        </p:nvSpPr>
        <p:spPr>
          <a:xfrm>
            <a:off x="457200" y="809839"/>
            <a:ext cx="6858000" cy="707886"/>
          </a:xfrm>
          <a:prstGeom prst="rect">
            <a:avLst/>
          </a:prstGeom>
          <a:noFill/>
        </p:spPr>
        <p:txBody>
          <a:bodyPr wrap="square" rtlCol="0">
            <a:spAutoFit/>
          </a:bodyPr>
          <a:lstStyle/>
          <a:p>
            <a:r>
              <a:rPr lang="en-US" sz="2000" b="1">
                <a:latin typeface="Work Sans" pitchFamily="2" charset="0"/>
              </a:rPr>
              <a:t>Trust &amp;</a:t>
            </a:r>
          </a:p>
          <a:p>
            <a:r>
              <a:rPr lang="en-US" sz="2000" b="1">
                <a:latin typeface="Work Sans" pitchFamily="2" charset="0"/>
              </a:rPr>
              <a:t>Psychological Safety</a:t>
            </a:r>
          </a:p>
        </p:txBody>
      </p:sp>
      <p:sp>
        <p:nvSpPr>
          <p:cNvPr id="8" name="TextBox 7">
            <a:extLst>
              <a:ext uri="{FF2B5EF4-FFF2-40B4-BE49-F238E27FC236}">
                <a16:creationId xmlns:a16="http://schemas.microsoft.com/office/drawing/2014/main" id="{CC8A2D10-78E6-18EC-63BB-D0708D13EA98}"/>
              </a:ext>
            </a:extLst>
          </p:cNvPr>
          <p:cNvSpPr txBox="1"/>
          <p:nvPr/>
        </p:nvSpPr>
        <p:spPr>
          <a:xfrm>
            <a:off x="457200" y="281832"/>
            <a:ext cx="3158836" cy="369332"/>
          </a:xfrm>
          <a:prstGeom prst="rect">
            <a:avLst/>
          </a:prstGeom>
          <a:noFill/>
        </p:spPr>
        <p:txBody>
          <a:bodyPr wrap="square" rtlCol="0">
            <a:spAutoFit/>
          </a:bodyPr>
          <a:lstStyle/>
          <a:p>
            <a:r>
              <a:rPr lang="en-US" b="1">
                <a:solidFill>
                  <a:schemeClr val="accent5"/>
                </a:solidFill>
                <a:latin typeface="Work Sans" pitchFamily="2" charset="0"/>
              </a:rPr>
              <a:t>INTERPRETATION TIP</a:t>
            </a:r>
          </a:p>
        </p:txBody>
      </p:sp>
      <p:pic>
        <p:nvPicPr>
          <p:cNvPr id="9" name="Picture 8">
            <a:extLst>
              <a:ext uri="{FF2B5EF4-FFF2-40B4-BE49-F238E27FC236}">
                <a16:creationId xmlns:a16="http://schemas.microsoft.com/office/drawing/2014/main" id="{DBA84510-5E94-E128-746A-89E24EAA72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34643" y="9386475"/>
            <a:ext cx="1254448" cy="219935"/>
          </a:xfrm>
          <a:prstGeom prst="rect">
            <a:avLst/>
          </a:prstGeom>
        </p:spPr>
      </p:pic>
      <p:graphicFrame>
        <p:nvGraphicFramePr>
          <p:cNvPr id="2" name="Table 1">
            <a:extLst>
              <a:ext uri="{FF2B5EF4-FFF2-40B4-BE49-F238E27FC236}">
                <a16:creationId xmlns:a16="http://schemas.microsoft.com/office/drawing/2014/main" id="{A32D12F0-A6DA-3B6D-9805-BC84259B7004}"/>
              </a:ext>
            </a:extLst>
          </p:cNvPr>
          <p:cNvGraphicFramePr>
            <a:graphicFrameLocks noGrp="1"/>
          </p:cNvGraphicFramePr>
          <p:nvPr>
            <p:extLst>
              <p:ext uri="{D42A27DB-BD31-4B8C-83A1-F6EECF244321}">
                <p14:modId xmlns:p14="http://schemas.microsoft.com/office/powerpoint/2010/main" val="3949839112"/>
              </p:ext>
            </p:extLst>
          </p:nvPr>
        </p:nvGraphicFramePr>
        <p:xfrm>
          <a:off x="439042" y="4008285"/>
          <a:ext cx="6894316" cy="3550920"/>
        </p:xfrm>
        <a:graphic>
          <a:graphicData uri="http://schemas.openxmlformats.org/drawingml/2006/table">
            <a:tbl>
              <a:tblPr firstRow="1" bandRow="1">
                <a:tableStyleId>{5C22544A-7EE6-4342-B048-85BDC9FD1C3A}</a:tableStyleId>
              </a:tblPr>
              <a:tblGrid>
                <a:gridCol w="3447158">
                  <a:extLst>
                    <a:ext uri="{9D8B030D-6E8A-4147-A177-3AD203B41FA5}">
                      <a16:colId xmlns:a16="http://schemas.microsoft.com/office/drawing/2014/main" val="470116545"/>
                    </a:ext>
                  </a:extLst>
                </a:gridCol>
                <a:gridCol w="3447158">
                  <a:extLst>
                    <a:ext uri="{9D8B030D-6E8A-4147-A177-3AD203B41FA5}">
                      <a16:colId xmlns:a16="http://schemas.microsoft.com/office/drawing/2014/main" val="3490123877"/>
                    </a:ext>
                  </a:extLst>
                </a:gridCol>
              </a:tblGrid>
              <a:tr h="191050">
                <a:tc>
                  <a:txBody>
                    <a:bodyPr/>
                    <a:lstStyle/>
                    <a:p>
                      <a:pPr algn="ctr">
                        <a:lnSpc>
                          <a:spcPct val="100000"/>
                        </a:lnSpc>
                      </a:pPr>
                      <a:r>
                        <a:rPr lang="en-US" sz="1200">
                          <a:latin typeface="Work Sans" pitchFamily="2" charset="0"/>
                        </a:rPr>
                        <a:t>Trust</a:t>
                      </a:r>
                    </a:p>
                  </a:txBody>
                  <a:tcPr anchor="ctr">
                    <a:solidFill>
                      <a:srgbClr val="063A8D"/>
                    </a:solidFill>
                  </a:tcPr>
                </a:tc>
                <a:tc>
                  <a:txBody>
                    <a:bodyPr/>
                    <a:lstStyle/>
                    <a:p>
                      <a:pPr algn="ctr">
                        <a:lnSpc>
                          <a:spcPct val="100000"/>
                        </a:lnSpc>
                      </a:pPr>
                      <a:r>
                        <a:rPr lang="en-US" sz="1200">
                          <a:latin typeface="Work Sans" pitchFamily="2" charset="0"/>
                        </a:rPr>
                        <a:t>Psychological Safety</a:t>
                      </a:r>
                    </a:p>
                  </a:txBody>
                  <a:tcPr anchor="ctr">
                    <a:solidFill>
                      <a:srgbClr val="063A8D"/>
                    </a:solidFill>
                  </a:tcPr>
                </a:tc>
                <a:extLst>
                  <a:ext uri="{0D108BD9-81ED-4DB2-BD59-A6C34878D82A}">
                    <a16:rowId xmlns:a16="http://schemas.microsoft.com/office/drawing/2014/main" val="3999569328"/>
                  </a:ext>
                </a:extLst>
              </a:tr>
              <a:tr h="370840">
                <a:tc>
                  <a:txBody>
                    <a:bodyPr/>
                    <a:lstStyle/>
                    <a:p>
                      <a:pPr>
                        <a:lnSpc>
                          <a:spcPct val="100000"/>
                        </a:lnSpc>
                      </a:pPr>
                      <a:r>
                        <a:rPr lang="en-US" sz="1100" i="1">
                          <a:solidFill>
                            <a:schemeClr val="bg1"/>
                          </a:solidFill>
                          <a:latin typeface="+mn-lt"/>
                          <a:ea typeface="Roboto" panose="02000000000000000000" pitchFamily="2" charset="0"/>
                        </a:rPr>
                        <a:t>Can I count on you to follow-through on </a:t>
                      </a:r>
                      <a:r>
                        <a:rPr kumimoji="0" lang="en-US" sz="1100" b="0" i="1" u="none" strike="noStrike" kern="1200" cap="none" spc="0" normalizeH="0" baseline="0" noProof="0">
                          <a:ln>
                            <a:noFill/>
                          </a:ln>
                          <a:solidFill>
                            <a:schemeClr val="bg1"/>
                          </a:solidFill>
                          <a:effectLst/>
                          <a:uLnTx/>
                          <a:uFillTx/>
                          <a:latin typeface="+mn-lt"/>
                          <a:ea typeface="Roboto" panose="02000000000000000000" pitchFamily="2" charset="0"/>
                          <a:cs typeface="+mn-cs"/>
                        </a:rPr>
                        <a:t>what you said you would do?</a:t>
                      </a:r>
                    </a:p>
                    <a:p>
                      <a:pPr marR="0" lvl="0" algn="l" defTabSz="914400" rtl="0" eaLnBrk="1" fontAlgn="auto" latinLnBrk="0" hangingPunct="1">
                        <a:lnSpc>
                          <a:spcPct val="100000"/>
                        </a:lnSpc>
                        <a:spcBef>
                          <a:spcPts val="0"/>
                        </a:spcBef>
                        <a:spcAft>
                          <a:spcPts val="0"/>
                        </a:spcAft>
                        <a:buClrTx/>
                        <a:buSzTx/>
                        <a:tabLst/>
                        <a:defRPr/>
                      </a:pPr>
                      <a:endParaRPr kumimoji="0" lang="en-US" sz="1100" b="0" i="0" u="sng" strike="noStrike" kern="1200" cap="none" spc="0" normalizeH="0" baseline="0" noProof="0">
                        <a:ln>
                          <a:noFill/>
                        </a:ln>
                        <a:solidFill>
                          <a:schemeClr val="bg1"/>
                        </a:solidFill>
                        <a:effectLst/>
                        <a:uLnTx/>
                        <a:uFillTx/>
                        <a:latin typeface="+mn-lt"/>
                        <a:ea typeface="Roboto" panose="02000000000000000000" pitchFamily="2" charset="0"/>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100" b="0" i="0" u="sng" strike="noStrike" kern="1200" cap="none" spc="0" normalizeH="0" baseline="0" noProof="0">
                          <a:ln>
                            <a:noFill/>
                          </a:ln>
                          <a:solidFill>
                            <a:schemeClr val="bg1"/>
                          </a:solidFill>
                          <a:effectLst/>
                          <a:uLnTx/>
                          <a:uFillTx/>
                          <a:latin typeface="+mn-lt"/>
                          <a:ea typeface="Roboto" panose="02000000000000000000" pitchFamily="2" charset="0"/>
                          <a:cs typeface="+mn-cs"/>
                        </a:rPr>
                        <a:t>One-to</a:t>
                      </a:r>
                      <a:r>
                        <a:rPr lang="en-US" sz="1100" u="sng">
                          <a:solidFill>
                            <a:schemeClr val="bg1"/>
                          </a:solidFill>
                          <a:latin typeface="+mn-lt"/>
                          <a:ea typeface="Roboto" panose="02000000000000000000" pitchFamily="2" charset="0"/>
                        </a:rPr>
                        <a:t>-</a:t>
                      </a:r>
                      <a:r>
                        <a:rPr kumimoji="0" lang="en-US" sz="1100" b="0" i="0" u="sng" strike="noStrike" kern="1200" cap="none" spc="0" normalizeH="0" baseline="0" noProof="0">
                          <a:ln>
                            <a:noFill/>
                          </a:ln>
                          <a:solidFill>
                            <a:schemeClr val="bg1"/>
                          </a:solidFill>
                          <a:effectLst/>
                          <a:uLnTx/>
                          <a:uFillTx/>
                          <a:latin typeface="+mn-lt"/>
                          <a:ea typeface="Roboto" panose="02000000000000000000" pitchFamily="2" charset="0"/>
                          <a:cs typeface="+mn-cs"/>
                        </a:rPr>
                        <a:t>one</a:t>
                      </a:r>
                      <a:r>
                        <a:rPr kumimoji="0" lang="en-US" sz="1100" b="0" i="0" u="none" strike="noStrike" kern="1200" cap="none" spc="0" normalizeH="0" baseline="0" noProof="0">
                          <a:ln>
                            <a:noFill/>
                          </a:ln>
                          <a:solidFill>
                            <a:schemeClr val="bg1"/>
                          </a:solidFill>
                          <a:effectLst/>
                          <a:uLnTx/>
                          <a:uFillTx/>
                          <a:latin typeface="+mn-lt"/>
                          <a:ea typeface="Roboto" panose="02000000000000000000" pitchFamily="2" charset="0"/>
                          <a:cs typeface="+mn-cs"/>
                        </a:rPr>
                        <a:t> experience</a:t>
                      </a:r>
                    </a:p>
                    <a:p>
                      <a:pPr marL="285750" indent="-285750">
                        <a:lnSpc>
                          <a:spcPct val="150000"/>
                        </a:lnSpc>
                        <a:buFont typeface="Arial" panose="020B0604020202020204" pitchFamily="34" charset="0"/>
                        <a:buChar char="•"/>
                      </a:pPr>
                      <a:r>
                        <a:rPr kumimoji="0" lang="en-US" sz="1100" b="0" i="0" u="none" strike="noStrike" kern="1200" cap="none" spc="0" normalizeH="0" baseline="0" noProof="0">
                          <a:ln>
                            <a:noFill/>
                          </a:ln>
                          <a:solidFill>
                            <a:schemeClr val="bg1"/>
                          </a:solidFill>
                          <a:effectLst/>
                          <a:uLnTx/>
                          <a:uFillTx/>
                          <a:latin typeface="+mn-lt"/>
                          <a:ea typeface="Roboto" panose="02000000000000000000" pitchFamily="2" charset="0"/>
                          <a:cs typeface="+mn-cs"/>
                        </a:rPr>
                        <a:t>Will </a:t>
                      </a:r>
                      <a:r>
                        <a:rPr kumimoji="0" lang="en-US" sz="1100" b="0" i="0" u="sng" strike="noStrike" kern="1200" cap="none" spc="0" normalizeH="0" baseline="0" noProof="0">
                          <a:ln>
                            <a:noFill/>
                          </a:ln>
                          <a:solidFill>
                            <a:schemeClr val="bg1"/>
                          </a:solidFill>
                          <a:effectLst/>
                          <a:uLnTx/>
                          <a:uFillTx/>
                          <a:latin typeface="+mn-lt"/>
                          <a:ea typeface="Roboto" panose="02000000000000000000" pitchFamily="2" charset="0"/>
                          <a:cs typeface="+mn-cs"/>
                        </a:rPr>
                        <a:t>I give you </a:t>
                      </a:r>
                      <a:r>
                        <a:rPr kumimoji="0" lang="en-US" sz="1100" b="0" i="0" u="none" strike="noStrike" kern="1200" cap="none" spc="0" normalizeH="0" baseline="0" noProof="0">
                          <a:ln>
                            <a:noFill/>
                          </a:ln>
                          <a:solidFill>
                            <a:schemeClr val="bg1"/>
                          </a:solidFill>
                          <a:effectLst/>
                          <a:uLnTx/>
                          <a:uFillTx/>
                          <a:latin typeface="+mn-lt"/>
                          <a:ea typeface="Roboto" panose="02000000000000000000" pitchFamily="2" charset="0"/>
                          <a:cs typeface="+mn-cs"/>
                        </a:rPr>
                        <a:t>the benefit of the doubt?</a:t>
                      </a:r>
                    </a:p>
                    <a:p>
                      <a:pPr marL="285750" indent="-285750">
                        <a:lnSpc>
                          <a:spcPct val="150000"/>
                        </a:lnSpc>
                        <a:buFont typeface="Arial" panose="020B0604020202020204" pitchFamily="34" charset="0"/>
                        <a:buChar char="•"/>
                      </a:pPr>
                      <a:r>
                        <a:rPr lang="en-US" sz="1100" u="sng">
                          <a:solidFill>
                            <a:schemeClr val="bg1"/>
                          </a:solidFill>
                          <a:latin typeface="+mn-lt"/>
                        </a:rPr>
                        <a:t>Interpersonal vulnerability</a:t>
                      </a:r>
                      <a:r>
                        <a:rPr lang="en-US" sz="1100">
                          <a:solidFill>
                            <a:schemeClr val="bg1"/>
                          </a:solidFill>
                          <a:latin typeface="+mn-lt"/>
                        </a:rPr>
                        <a:t>: trusting that someone won’t take advantage of you if you rely on them</a:t>
                      </a:r>
                      <a:endParaRPr kumimoji="0" lang="en-US" sz="1100" b="0" i="0" u="none" strike="noStrike" kern="1200" cap="none" spc="0" normalizeH="0" baseline="0" noProof="0">
                        <a:ln>
                          <a:noFill/>
                        </a:ln>
                        <a:solidFill>
                          <a:schemeClr val="bg1"/>
                        </a:solidFill>
                        <a:effectLst/>
                        <a:uLnTx/>
                        <a:uFillTx/>
                        <a:latin typeface="+mn-lt"/>
                        <a:ea typeface="Roboto" panose="02000000000000000000" pitchFamily="2" charset="0"/>
                        <a:cs typeface="+mn-cs"/>
                      </a:endParaRPr>
                    </a:p>
                    <a:p>
                      <a:pPr marL="285750" indent="-285750">
                        <a:lnSpc>
                          <a:spcPct val="150000"/>
                        </a:lnSpc>
                        <a:buFont typeface="Arial" panose="020B0604020202020204" pitchFamily="34" charset="0"/>
                        <a:buChar char="•"/>
                      </a:pPr>
                      <a:r>
                        <a:rPr kumimoji="0" lang="en-US" sz="1100" b="0" i="0" u="sng" strike="noStrike" kern="1200" cap="none" spc="0" normalizeH="0" baseline="0" noProof="0">
                          <a:ln>
                            <a:noFill/>
                          </a:ln>
                          <a:solidFill>
                            <a:schemeClr val="bg1"/>
                          </a:solidFill>
                          <a:effectLst/>
                          <a:uLnTx/>
                          <a:uFillTx/>
                          <a:latin typeface="+mn-lt"/>
                          <a:ea typeface="Roboto" panose="02000000000000000000" pitchFamily="2" charset="0"/>
                          <a:cs typeface="+mn-cs"/>
                        </a:rPr>
                        <a:t>Built by</a:t>
                      </a:r>
                      <a:r>
                        <a:rPr kumimoji="0" lang="en-US" sz="1100" b="0" i="0" u="none" strike="noStrike" kern="1200" cap="none" spc="0" normalizeH="0" baseline="0" noProof="0">
                          <a:ln>
                            <a:noFill/>
                          </a:ln>
                          <a:solidFill>
                            <a:schemeClr val="bg1"/>
                          </a:solidFill>
                          <a:effectLst/>
                          <a:uLnTx/>
                          <a:uFillTx/>
                          <a:latin typeface="+mn-lt"/>
                          <a:ea typeface="Roboto" panose="02000000000000000000" pitchFamily="2" charset="0"/>
                          <a:cs typeface="+mn-cs"/>
                        </a:rPr>
                        <a:t> </a:t>
                      </a:r>
                      <a:r>
                        <a:rPr lang="en-US" sz="1100">
                          <a:solidFill>
                            <a:schemeClr val="bg1"/>
                          </a:solidFill>
                          <a:latin typeface="+mn-lt"/>
                        </a:rPr>
                        <a:t>keeping promises, showing competence, and demonstrating integrity</a:t>
                      </a:r>
                    </a:p>
                    <a:p>
                      <a:pPr marL="285750" indent="-285750">
                        <a:lnSpc>
                          <a:spcPct val="150000"/>
                        </a:lnSpc>
                        <a:buFont typeface="Arial" panose="020B0604020202020204" pitchFamily="34" charset="0"/>
                        <a:buChar char="•"/>
                      </a:pPr>
                      <a:r>
                        <a:rPr kumimoji="0" lang="en-US" sz="1100" b="0" i="0" u="sng" strike="noStrike" kern="1200" cap="none" spc="0" normalizeH="0" baseline="0" noProof="0">
                          <a:ln>
                            <a:noFill/>
                          </a:ln>
                          <a:solidFill>
                            <a:schemeClr val="bg1"/>
                          </a:solidFill>
                          <a:effectLst/>
                          <a:uLnTx/>
                          <a:uFillTx/>
                          <a:latin typeface="+mn-lt"/>
                          <a:ea typeface="Roboto" panose="02000000000000000000" pitchFamily="2" charset="0"/>
                          <a:cs typeface="+mn-cs"/>
                        </a:rPr>
                        <a:t>Broken by</a:t>
                      </a:r>
                      <a:r>
                        <a:rPr kumimoji="0" lang="en-US" sz="1100" b="0" i="0" u="none" strike="noStrike" kern="1200" cap="none" spc="0" normalizeH="0" baseline="0" noProof="0">
                          <a:ln>
                            <a:noFill/>
                          </a:ln>
                          <a:solidFill>
                            <a:schemeClr val="bg1"/>
                          </a:solidFill>
                          <a:effectLst/>
                          <a:uLnTx/>
                          <a:uFillTx/>
                          <a:latin typeface="+mn-lt"/>
                          <a:ea typeface="Roboto" panose="02000000000000000000" pitchFamily="2" charset="0"/>
                          <a:cs typeface="+mn-cs"/>
                        </a:rPr>
                        <a:t> betrayal, missed commitments, dishonesty, or inconsistent behavior</a:t>
                      </a:r>
                    </a:p>
                    <a:p>
                      <a:pPr marL="0" indent="0">
                        <a:lnSpc>
                          <a:spcPct val="100000"/>
                        </a:lnSpc>
                        <a:buFont typeface="Arial" panose="020B0604020202020204" pitchFamily="34" charset="0"/>
                        <a:buNone/>
                      </a:pPr>
                      <a:endParaRPr kumimoji="0" lang="en-US" sz="1100" b="0" i="0" u="sng" strike="noStrike" kern="1200" cap="none" spc="0" normalizeH="0" baseline="0" noProof="0">
                        <a:ln>
                          <a:noFill/>
                        </a:ln>
                        <a:solidFill>
                          <a:schemeClr val="bg1"/>
                        </a:solidFill>
                        <a:effectLst/>
                        <a:uLnTx/>
                        <a:uFillTx/>
                        <a:latin typeface="+mn-lt"/>
                        <a:ea typeface="Roboto" panose="02000000000000000000" pitchFamily="2" charset="0"/>
                        <a:cs typeface="+mn-cs"/>
                      </a:endParaRPr>
                    </a:p>
                  </a:txBody>
                  <a:tcPr>
                    <a:solidFill>
                      <a:srgbClr val="F7F7F3"/>
                    </a:solidFill>
                  </a:tcPr>
                </a:tc>
                <a:tc>
                  <a:txBody>
                    <a:bodyPr/>
                    <a:lstStyle/>
                    <a:p>
                      <a:pPr>
                        <a:lnSpc>
                          <a:spcPct val="100000"/>
                        </a:lnSpc>
                      </a:pPr>
                      <a:r>
                        <a:rPr lang="en-US" sz="1100" i="1">
                          <a:solidFill>
                            <a:schemeClr val="bg1"/>
                          </a:solidFill>
                          <a:latin typeface="+mn-lt"/>
                        </a:rPr>
                        <a:t>Do I feel safe to share my mistakes and opinions with this group?</a:t>
                      </a:r>
                    </a:p>
                    <a:p>
                      <a:pPr>
                        <a:lnSpc>
                          <a:spcPct val="100000"/>
                        </a:lnSpc>
                      </a:pPr>
                      <a:endParaRPr lang="en-US" sz="1100">
                        <a:solidFill>
                          <a:schemeClr val="bg1"/>
                        </a:solidFill>
                        <a:latin typeface="+mn-lt"/>
                      </a:endParaRPr>
                    </a:p>
                    <a:p>
                      <a:pPr marL="171450" indent="-171450">
                        <a:lnSpc>
                          <a:spcPct val="150000"/>
                        </a:lnSpc>
                        <a:buFont typeface="Arial" panose="020B0604020202020204" pitchFamily="34" charset="0"/>
                        <a:buChar char="•"/>
                      </a:pPr>
                      <a:r>
                        <a:rPr lang="en-US" sz="1100" u="sng">
                          <a:solidFill>
                            <a:schemeClr val="bg1"/>
                          </a:solidFill>
                          <a:latin typeface="+mn-lt"/>
                        </a:rPr>
                        <a:t>Group-level</a:t>
                      </a:r>
                      <a:r>
                        <a:rPr lang="en-US" sz="1100">
                          <a:solidFill>
                            <a:schemeClr val="bg1"/>
                          </a:solidFill>
                          <a:latin typeface="+mn-lt"/>
                        </a:rPr>
                        <a:t> experience</a:t>
                      </a:r>
                    </a:p>
                    <a:p>
                      <a:pPr marL="171450" indent="-171450">
                        <a:lnSpc>
                          <a:spcPct val="150000"/>
                        </a:lnSpc>
                        <a:buFont typeface="Arial" panose="020B0604020202020204" pitchFamily="34" charset="0"/>
                        <a:buChar char="•"/>
                      </a:pPr>
                      <a:r>
                        <a:rPr lang="en-US" sz="1100">
                          <a:solidFill>
                            <a:schemeClr val="bg1"/>
                          </a:solidFill>
                          <a:latin typeface="+mn-lt"/>
                        </a:rPr>
                        <a:t>Will </a:t>
                      </a:r>
                      <a:r>
                        <a:rPr lang="en-US" sz="1100" u="sng">
                          <a:solidFill>
                            <a:schemeClr val="bg1"/>
                          </a:solidFill>
                          <a:latin typeface="+mn-lt"/>
                        </a:rPr>
                        <a:t>others give me </a:t>
                      </a:r>
                      <a:r>
                        <a:rPr lang="en-US" sz="1100">
                          <a:solidFill>
                            <a:schemeClr val="bg1"/>
                          </a:solidFill>
                          <a:latin typeface="+mn-lt"/>
                        </a:rPr>
                        <a:t>the benefit of the doubt?</a:t>
                      </a:r>
                    </a:p>
                    <a:p>
                      <a:pPr marL="171450" indent="-171450">
                        <a:lnSpc>
                          <a:spcPct val="150000"/>
                        </a:lnSpc>
                        <a:buFont typeface="Arial" panose="020B0604020202020204" pitchFamily="34" charset="0"/>
                        <a:buChar char="•"/>
                      </a:pPr>
                      <a:r>
                        <a:rPr lang="en-US" sz="1100" u="sng">
                          <a:solidFill>
                            <a:schemeClr val="bg1"/>
                          </a:solidFill>
                          <a:latin typeface="+mn-lt"/>
                        </a:rPr>
                        <a:t>Intellectual and emotional vulnerability</a:t>
                      </a:r>
                      <a:r>
                        <a:rPr lang="en-US" sz="1100">
                          <a:solidFill>
                            <a:schemeClr val="bg1"/>
                          </a:solidFill>
                          <a:latin typeface="+mn-lt"/>
                        </a:rPr>
                        <a:t>: feeling safe to challenge ideas, share concerns, and innovate without facing embarrassment or punishment</a:t>
                      </a:r>
                    </a:p>
                    <a:p>
                      <a:pPr marL="171450" indent="-171450">
                        <a:lnSpc>
                          <a:spcPct val="150000"/>
                        </a:lnSpc>
                        <a:buFont typeface="Arial" panose="020B0604020202020204" pitchFamily="34" charset="0"/>
                        <a:buChar char="•"/>
                      </a:pPr>
                      <a:r>
                        <a:rPr lang="en-US" sz="1100" u="sng">
                          <a:solidFill>
                            <a:schemeClr val="bg1"/>
                          </a:solidFill>
                          <a:latin typeface="+mn-lt"/>
                        </a:rPr>
                        <a:t>Built by</a:t>
                      </a:r>
                      <a:r>
                        <a:rPr lang="en-US" sz="1100" u="none">
                          <a:solidFill>
                            <a:schemeClr val="bg1"/>
                          </a:solidFill>
                          <a:latin typeface="+mn-lt"/>
                        </a:rPr>
                        <a:t> </a:t>
                      </a:r>
                      <a:r>
                        <a:rPr lang="en-US" sz="1100">
                          <a:solidFill>
                            <a:schemeClr val="bg1"/>
                          </a:solidFill>
                          <a:latin typeface="+mn-lt"/>
                        </a:rPr>
                        <a:t>welcoming input, encouraging healthy debate, responding supportively to mistakes or concerns</a:t>
                      </a:r>
                      <a:endParaRPr lang="en-US" sz="1100" u="sng">
                        <a:solidFill>
                          <a:schemeClr val="bg1"/>
                        </a:solidFill>
                        <a:latin typeface="+mn-lt"/>
                      </a:endParaRPr>
                    </a:p>
                    <a:p>
                      <a:pPr marL="171450" indent="-171450">
                        <a:lnSpc>
                          <a:spcPct val="150000"/>
                        </a:lnSpc>
                        <a:buFont typeface="Arial" panose="020B0604020202020204" pitchFamily="34" charset="0"/>
                        <a:buChar char="•"/>
                      </a:pPr>
                      <a:r>
                        <a:rPr kumimoji="0" lang="en-US" sz="1100" b="0" i="0" u="sng" strike="noStrike" kern="1200" cap="none" spc="0" normalizeH="0" baseline="0" noProof="0">
                          <a:ln>
                            <a:noFill/>
                          </a:ln>
                          <a:solidFill>
                            <a:schemeClr val="bg1"/>
                          </a:solidFill>
                          <a:effectLst/>
                          <a:uLnTx/>
                          <a:uFillTx/>
                          <a:latin typeface="+mn-lt"/>
                          <a:ea typeface="Roboto" panose="02000000000000000000" pitchFamily="2" charset="0"/>
                          <a:cs typeface="+mn-cs"/>
                        </a:rPr>
                        <a:t>Broken by</a:t>
                      </a:r>
                      <a:r>
                        <a:rPr kumimoji="0" lang="en-US" sz="1100" b="0" i="0" u="none" strike="noStrike" kern="1200" cap="none" spc="0" normalizeH="0" baseline="0" noProof="0">
                          <a:ln>
                            <a:noFill/>
                          </a:ln>
                          <a:solidFill>
                            <a:schemeClr val="bg1"/>
                          </a:solidFill>
                          <a:effectLst/>
                          <a:uLnTx/>
                          <a:uFillTx/>
                          <a:latin typeface="+mn-lt"/>
                          <a:ea typeface="Roboto" panose="02000000000000000000" pitchFamily="2" charset="0"/>
                          <a:cs typeface="+mn-cs"/>
                        </a:rPr>
                        <a:t> fear, ridicule, punishment for speaking up, or exclusion from discussions</a:t>
                      </a:r>
                    </a:p>
                    <a:p>
                      <a:pPr marL="0" indent="0">
                        <a:lnSpc>
                          <a:spcPct val="100000"/>
                        </a:lnSpc>
                        <a:buFont typeface="Arial" panose="020B0604020202020204" pitchFamily="34" charset="0"/>
                        <a:buNone/>
                      </a:pPr>
                      <a:endParaRPr kumimoji="0" lang="en-US" sz="1100" b="0" i="0" u="none" strike="noStrike" kern="1200" cap="none" spc="0" normalizeH="0" baseline="0" noProof="0">
                        <a:ln>
                          <a:noFill/>
                        </a:ln>
                        <a:solidFill>
                          <a:schemeClr val="bg1"/>
                        </a:solidFill>
                        <a:effectLst/>
                        <a:uLnTx/>
                        <a:uFillTx/>
                        <a:latin typeface="+mn-lt"/>
                        <a:ea typeface="Roboto" panose="02000000000000000000" pitchFamily="2" charset="0"/>
                        <a:cs typeface="+mn-cs"/>
                      </a:endParaRPr>
                    </a:p>
                  </a:txBody>
                  <a:tcPr>
                    <a:solidFill>
                      <a:srgbClr val="F7F7F3"/>
                    </a:solidFill>
                  </a:tcPr>
                </a:tc>
                <a:extLst>
                  <a:ext uri="{0D108BD9-81ED-4DB2-BD59-A6C34878D82A}">
                    <a16:rowId xmlns:a16="http://schemas.microsoft.com/office/drawing/2014/main" val="1869430270"/>
                  </a:ext>
                </a:extLst>
              </a:tr>
            </a:tbl>
          </a:graphicData>
        </a:graphic>
      </p:graphicFrame>
      <p:sp>
        <p:nvSpPr>
          <p:cNvPr id="12" name="TextBox 11">
            <a:extLst>
              <a:ext uri="{FF2B5EF4-FFF2-40B4-BE49-F238E27FC236}">
                <a16:creationId xmlns:a16="http://schemas.microsoft.com/office/drawing/2014/main" id="{0D6D26DF-C011-1638-D032-BE523026D180}"/>
              </a:ext>
            </a:extLst>
          </p:cNvPr>
          <p:cNvSpPr txBox="1"/>
          <p:nvPr/>
        </p:nvSpPr>
        <p:spPr>
          <a:xfrm>
            <a:off x="383309" y="2093367"/>
            <a:ext cx="7005782" cy="1330877"/>
          </a:xfrm>
          <a:prstGeom prst="rect">
            <a:avLst/>
          </a:prstGeom>
          <a:noFill/>
        </p:spPr>
        <p:txBody>
          <a:bodyPr wrap="square" lIns="91440" tIns="45720" rIns="91440" bIns="45720" rtlCol="0" anchor="t">
            <a:spAutoFit/>
          </a:bodyPr>
          <a:lstStyle/>
          <a:p>
            <a:pPr>
              <a:lnSpc>
                <a:spcPct val="150000"/>
              </a:lnSpc>
            </a:pPr>
            <a:r>
              <a:rPr lang="en-US" sz="1100">
                <a:solidFill>
                  <a:schemeClr val="bg1"/>
                </a:solidFill>
              </a:rPr>
              <a:t>Using Birkman to improve trust and psychological safety begins with exploring perceptions. Our perceptions—how we each uniquely view ourselves and the world around us—greatly impacts how to build trust and psychological safety in the workplace. As a result, the ways trust and psychological safety can be built and broken for each person are as unique as the perceptions they hold. Birkman insights provide a roadmap for how to get started so there is less left up to chance. Explore the similarities and differences between trust and psychological safety below.</a:t>
            </a:r>
          </a:p>
        </p:txBody>
      </p:sp>
    </p:spTree>
    <p:custDataLst>
      <p:tags r:id="rId1"/>
    </p:custDataLst>
    <p:extLst>
      <p:ext uri="{BB962C8B-B14F-4D97-AF65-F5344CB8AC3E}">
        <p14:creationId xmlns:p14="http://schemas.microsoft.com/office/powerpoint/2010/main" val="100060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254FC-2DED-DF11-5847-A727B69C87E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135CC8F-3193-509C-AEDF-B4547A2F66B8}"/>
              </a:ext>
            </a:extLst>
          </p:cNvPr>
          <p:cNvSpPr txBox="1"/>
          <p:nvPr/>
        </p:nvSpPr>
        <p:spPr>
          <a:xfrm>
            <a:off x="383309" y="2093367"/>
            <a:ext cx="7005782" cy="4631781"/>
          </a:xfrm>
          <a:prstGeom prst="rect">
            <a:avLst/>
          </a:prstGeom>
          <a:noFill/>
        </p:spPr>
        <p:txBody>
          <a:bodyPr wrap="square" lIns="91440" tIns="45720" rIns="91440" bIns="45720" rtlCol="0" anchor="t">
            <a:spAutoFit/>
          </a:bodyPr>
          <a:lstStyle/>
          <a:p>
            <a:pPr>
              <a:lnSpc>
                <a:spcPct val="150000"/>
              </a:lnSpc>
            </a:pPr>
            <a:r>
              <a:rPr lang="en-US" sz="1100">
                <a:solidFill>
                  <a:schemeClr val="bg1"/>
                </a:solidFill>
              </a:rPr>
              <a:t>Trust is the confidence employees have in the integrity, competence, and reliability of their colleagues and leadership.</a:t>
            </a:r>
          </a:p>
          <a:p>
            <a:pPr>
              <a:lnSpc>
                <a:spcPct val="150000"/>
              </a:lnSpc>
            </a:pPr>
            <a:endParaRPr lang="en-US" sz="1100">
              <a:solidFill>
                <a:schemeClr val="bg1"/>
              </a:solidFill>
            </a:endParaRPr>
          </a:p>
          <a:p>
            <a:pPr>
              <a:lnSpc>
                <a:spcPct val="150000"/>
              </a:lnSpc>
            </a:pPr>
            <a:r>
              <a:rPr lang="en-US" sz="1100" b="1">
                <a:solidFill>
                  <a:srgbClr val="063A8D"/>
                </a:solidFill>
                <a:latin typeface="Work Sans" pitchFamily="2" charset="0"/>
              </a:rPr>
              <a:t>Self Consciousness: </a:t>
            </a:r>
            <a:r>
              <a:rPr lang="en-US" sz="1100">
                <a:solidFill>
                  <a:schemeClr val="bg1"/>
                </a:solidFill>
              </a:rPr>
              <a:t>Insights into Self-Consciousness Needs can help employees deliver messages in ways that don’t unintentionally break trust with them. Even when the facts of a conversation aren’t what someone will want to hear, they can still be said in a way that aligns with their expectations and don’t break trust from an interpersonal perspective. For example, those with an expectation for candid communication will often feel suspicious when people give too much context or extra “fluff” around a message. What builds trust for them is frank and forthright communication—getting right to the heart of the issue, even if to the deliverer it feels too honest or blunt. Conversely, those who prefer sensitive communication may not trust that people who are </a:t>
            </a:r>
            <a:r>
              <a:rPr lang="en-US" sz="1100" i="1">
                <a:solidFill>
                  <a:schemeClr val="bg1"/>
                </a:solidFill>
              </a:rPr>
              <a:t>that</a:t>
            </a:r>
            <a:r>
              <a:rPr lang="en-US" sz="1100">
                <a:solidFill>
                  <a:schemeClr val="bg1"/>
                </a:solidFill>
              </a:rPr>
              <a:t> candid with them have their best intentions in mind. This is because these individuals with higher Needs prefer others be in-tune to their story, carefully build up to the real issue, and take time for explanation, discussion, and validation. </a:t>
            </a:r>
          </a:p>
          <a:p>
            <a:pPr>
              <a:lnSpc>
                <a:spcPct val="150000"/>
              </a:lnSpc>
            </a:pPr>
            <a:endParaRPr lang="en-US" sz="1100">
              <a:solidFill>
                <a:schemeClr val="bg1"/>
              </a:solidFill>
            </a:endParaRPr>
          </a:p>
          <a:p>
            <a:pPr>
              <a:lnSpc>
                <a:spcPct val="150000"/>
              </a:lnSpc>
            </a:pPr>
            <a:r>
              <a:rPr lang="en-US" sz="1100" b="1">
                <a:solidFill>
                  <a:schemeClr val="accent2"/>
                </a:solidFill>
                <a:latin typeface="Work Sans" pitchFamily="2" charset="0"/>
              </a:rPr>
              <a:t>Incentives</a:t>
            </a:r>
            <a:r>
              <a:rPr lang="en-US" sz="1100">
                <a:solidFill>
                  <a:schemeClr val="bg1"/>
                </a:solidFill>
              </a:rPr>
              <a:t> informs how people expect to advance and be acknowledged in the workplace. Trust issues arise when individuals who prefer individualized recognition don’t feel rewarded for their unique input. Likewise, a person who desires a “group win” may become suspicious distrusting when it appears that others are just looking out for themselves. Insights into Incentives can be particularly helpful for managers to know about their employees so they are building trust with them in the right ways. </a:t>
            </a:r>
          </a:p>
        </p:txBody>
      </p:sp>
      <p:pic>
        <p:nvPicPr>
          <p:cNvPr id="6" name="Picture 5">
            <a:extLst>
              <a:ext uri="{FF2B5EF4-FFF2-40B4-BE49-F238E27FC236}">
                <a16:creationId xmlns:a16="http://schemas.microsoft.com/office/drawing/2014/main" id="{1B05D524-B87A-DF83-713C-173FAB6BB034}"/>
              </a:ext>
            </a:extLst>
          </p:cNvPr>
          <p:cNvPicPr>
            <a:picLocks noChangeAspect="1"/>
          </p:cNvPicPr>
          <p:nvPr/>
        </p:nvPicPr>
        <p:blipFill>
          <a:blip r:embed="rId3"/>
          <a:srcRect b="36601"/>
          <a:stretch/>
        </p:blipFill>
        <p:spPr>
          <a:xfrm>
            <a:off x="0" y="0"/>
            <a:ext cx="7772400" cy="1842655"/>
          </a:xfrm>
          <a:prstGeom prst="rect">
            <a:avLst/>
          </a:prstGeom>
        </p:spPr>
      </p:pic>
      <p:sp>
        <p:nvSpPr>
          <p:cNvPr id="7" name="TextBox 6">
            <a:extLst>
              <a:ext uri="{FF2B5EF4-FFF2-40B4-BE49-F238E27FC236}">
                <a16:creationId xmlns:a16="http://schemas.microsoft.com/office/drawing/2014/main" id="{55F4081A-8CF3-832E-86D2-C10652B2B19A}"/>
              </a:ext>
            </a:extLst>
          </p:cNvPr>
          <p:cNvSpPr txBox="1"/>
          <p:nvPr/>
        </p:nvSpPr>
        <p:spPr>
          <a:xfrm>
            <a:off x="457200" y="809839"/>
            <a:ext cx="6858000" cy="707886"/>
          </a:xfrm>
          <a:prstGeom prst="rect">
            <a:avLst/>
          </a:prstGeom>
          <a:noFill/>
        </p:spPr>
        <p:txBody>
          <a:bodyPr wrap="square" rtlCol="0">
            <a:spAutoFit/>
          </a:bodyPr>
          <a:lstStyle/>
          <a:p>
            <a:r>
              <a:rPr lang="en-US" sz="2000" b="1">
                <a:latin typeface="Work Sans" pitchFamily="2" charset="0"/>
              </a:rPr>
              <a:t>Exploring Trust</a:t>
            </a:r>
          </a:p>
          <a:p>
            <a:r>
              <a:rPr lang="en-US" sz="2000" b="1">
                <a:latin typeface="Work Sans" pitchFamily="2" charset="0"/>
              </a:rPr>
              <a:t>Using Birkman</a:t>
            </a:r>
          </a:p>
        </p:txBody>
      </p:sp>
      <p:sp>
        <p:nvSpPr>
          <p:cNvPr id="8" name="TextBox 7">
            <a:extLst>
              <a:ext uri="{FF2B5EF4-FFF2-40B4-BE49-F238E27FC236}">
                <a16:creationId xmlns:a16="http://schemas.microsoft.com/office/drawing/2014/main" id="{4BC01E05-CB49-991D-E668-FD9844605A3C}"/>
              </a:ext>
            </a:extLst>
          </p:cNvPr>
          <p:cNvSpPr txBox="1"/>
          <p:nvPr/>
        </p:nvSpPr>
        <p:spPr>
          <a:xfrm>
            <a:off x="457200" y="281832"/>
            <a:ext cx="3158836" cy="369332"/>
          </a:xfrm>
          <a:prstGeom prst="rect">
            <a:avLst/>
          </a:prstGeom>
          <a:noFill/>
        </p:spPr>
        <p:txBody>
          <a:bodyPr wrap="square" rtlCol="0">
            <a:spAutoFit/>
          </a:bodyPr>
          <a:lstStyle/>
          <a:p>
            <a:r>
              <a:rPr lang="en-US" b="1">
                <a:solidFill>
                  <a:schemeClr val="accent5"/>
                </a:solidFill>
                <a:latin typeface="Work Sans" pitchFamily="2" charset="0"/>
              </a:rPr>
              <a:t>INTERPRETATION TIP</a:t>
            </a:r>
          </a:p>
        </p:txBody>
      </p:sp>
      <p:pic>
        <p:nvPicPr>
          <p:cNvPr id="9" name="Picture 8">
            <a:extLst>
              <a:ext uri="{FF2B5EF4-FFF2-40B4-BE49-F238E27FC236}">
                <a16:creationId xmlns:a16="http://schemas.microsoft.com/office/drawing/2014/main" id="{E5C52F05-790E-0A5C-B932-B105C8F38F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34643" y="9386475"/>
            <a:ext cx="1254448" cy="219935"/>
          </a:xfrm>
          <a:prstGeom prst="rect">
            <a:avLst/>
          </a:prstGeom>
        </p:spPr>
      </p:pic>
    </p:spTree>
    <p:custDataLst>
      <p:tags r:id="rId1"/>
    </p:custDataLst>
    <p:extLst>
      <p:ext uri="{BB962C8B-B14F-4D97-AF65-F5344CB8AC3E}">
        <p14:creationId xmlns:p14="http://schemas.microsoft.com/office/powerpoint/2010/main" val="260653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F3BF7-9FA6-1579-11B5-DE77408DCC12}"/>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2C7CBB2-1B2C-8D8F-F6CC-C5A66D77ACE0}"/>
              </a:ext>
            </a:extLst>
          </p:cNvPr>
          <p:cNvSpPr txBox="1"/>
          <p:nvPr/>
        </p:nvSpPr>
        <p:spPr>
          <a:xfrm>
            <a:off x="383309" y="2093367"/>
            <a:ext cx="7005782" cy="6917022"/>
          </a:xfrm>
          <a:prstGeom prst="rect">
            <a:avLst/>
          </a:prstGeom>
          <a:noFill/>
        </p:spPr>
        <p:txBody>
          <a:bodyPr wrap="square" lIns="91440" tIns="45720" rIns="91440" bIns="45720" rtlCol="0" anchor="t">
            <a:spAutoFit/>
          </a:bodyPr>
          <a:lstStyle/>
          <a:p>
            <a:pPr>
              <a:lnSpc>
                <a:spcPct val="150000"/>
              </a:lnSpc>
            </a:pPr>
            <a:r>
              <a:rPr lang="en-US" sz="1100">
                <a:solidFill>
                  <a:schemeClr val="bg1"/>
                </a:solidFill>
              </a:rPr>
              <a:t>Psychological Safety is a shared belief that team members can express ideas, questions, or concerns without fear of judgement or reprisal. </a:t>
            </a:r>
          </a:p>
          <a:p>
            <a:pPr>
              <a:lnSpc>
                <a:spcPct val="150000"/>
              </a:lnSpc>
            </a:pPr>
            <a:endParaRPr lang="en-US" sz="1100">
              <a:solidFill>
                <a:schemeClr val="bg1"/>
              </a:solidFill>
            </a:endParaRPr>
          </a:p>
          <a:p>
            <a:pPr>
              <a:lnSpc>
                <a:spcPct val="150000"/>
              </a:lnSpc>
            </a:pPr>
            <a:r>
              <a:rPr lang="en-US" sz="1100" b="1">
                <a:solidFill>
                  <a:srgbClr val="063A8D"/>
                </a:solidFill>
                <a:latin typeface="Work Sans" pitchFamily="2" charset="0"/>
              </a:rPr>
              <a:t>Emotional Energy:</a:t>
            </a:r>
            <a:r>
              <a:rPr lang="en-US" sz="1100" b="1">
                <a:solidFill>
                  <a:schemeClr val="bg1"/>
                </a:solidFill>
                <a:latin typeface="Work Sans" pitchFamily="2" charset="0"/>
              </a:rPr>
              <a:t> </a:t>
            </a:r>
            <a:r>
              <a:rPr lang="en-US" sz="1100">
                <a:solidFill>
                  <a:schemeClr val="bg1"/>
                </a:solidFill>
              </a:rPr>
              <a:t>There is no “right amount” of emotional energy needed to create a psychologically safe environment. Instead, it will depend on the perceptions and Needs of those on the team to understand what allows each person to feel safe to take risks. For example, people who expect others to be open to emotional expression will begin to shut down if the team is sending signals that it’s best to keep emotions out of the conversation. In contrast, an environment that feels “messy and emotional” will feel uncomfortable for people who expect conversations to remain objective at all costs. Feeling this discomfort from either perspective doesn’t create a foundation for sharing and risk-taking.</a:t>
            </a:r>
          </a:p>
          <a:p>
            <a:pPr>
              <a:lnSpc>
                <a:spcPct val="150000"/>
              </a:lnSpc>
            </a:pPr>
            <a:r>
              <a:rPr lang="en-US" sz="1100">
                <a:solidFill>
                  <a:schemeClr val="bg1"/>
                </a:solidFill>
              </a:rPr>
              <a:t> </a:t>
            </a:r>
          </a:p>
          <a:p>
            <a:pPr>
              <a:lnSpc>
                <a:spcPct val="150000"/>
              </a:lnSpc>
            </a:pPr>
            <a:r>
              <a:rPr lang="en-US" sz="1100" b="1">
                <a:solidFill>
                  <a:srgbClr val="9D0B0F"/>
                </a:solidFill>
                <a:latin typeface="Work Sans" pitchFamily="2" charset="0"/>
              </a:rPr>
              <a:t>Assertiveness:</a:t>
            </a:r>
            <a:r>
              <a:rPr lang="en-US" sz="1100" b="1">
                <a:solidFill>
                  <a:schemeClr val="bg1"/>
                </a:solidFill>
                <a:latin typeface="Work Sans" pitchFamily="2" charset="0"/>
              </a:rPr>
              <a:t> </a:t>
            </a:r>
            <a:r>
              <a:rPr lang="en-US" sz="1100">
                <a:solidFill>
                  <a:schemeClr val="bg1"/>
                </a:solidFill>
              </a:rPr>
              <a:t>Psychological safety is about feeling comfortable voicing different opinions and admitting mistakes. Yet through Assertiveness we know that some people naturally speak up more than others. Thus, the focus of psychological safety issues should be on “silence when voice is necessary.” This occurs when people (regardless of Assertiveness score) don’t express their thoughts or concerns—even when it’s important—due to fear. If they do speak up, it will likely be in a counterproductive way, influenced by their Stress Behavior. In addition, exploring Assertiveness can ensure communication styles aren’t unintentionally undermining psychological safety. For instance, does a leader’s dominant speaking style discourage others from contributing? Or is the leader overly indirect, making it unclear whether differing opinions are truly welcome? </a:t>
            </a:r>
          </a:p>
          <a:p>
            <a:pPr>
              <a:lnSpc>
                <a:spcPct val="150000"/>
              </a:lnSpc>
            </a:pPr>
            <a:endParaRPr lang="en-US" sz="1100">
              <a:solidFill>
                <a:schemeClr val="bg1"/>
              </a:solidFill>
            </a:endParaRPr>
          </a:p>
          <a:p>
            <a:pPr>
              <a:lnSpc>
                <a:spcPct val="150000"/>
              </a:lnSpc>
            </a:pPr>
            <a:r>
              <a:rPr lang="en-US" sz="1100" b="1">
                <a:solidFill>
                  <a:schemeClr val="accent2"/>
                </a:solidFill>
                <a:latin typeface="Work Sans" pitchFamily="2" charset="0"/>
              </a:rPr>
              <a:t>Social Energy: </a:t>
            </a:r>
            <a:r>
              <a:rPr lang="en-US" sz="1100">
                <a:solidFill>
                  <a:schemeClr val="bg1"/>
                </a:solidFill>
              </a:rPr>
              <a:t>Psychological safety is a group-level construct, and Social Energy reveals that some people are more inclined towards interacting in groups than others. This doesn’t mean that people with higher Social Energy need more psychological safety, or the opposite. Instead, Social Energy gives insights into each person’s unique perceptions and how build a more psychologically safe environment for everyone. For example, consider how to approach building psychological safety for people with these different perceptions: “</a:t>
            </a:r>
            <a:r>
              <a:rPr lang="en-US" sz="1100" i="1">
                <a:solidFill>
                  <a:srgbClr val="000000"/>
                </a:solidFill>
              </a:rPr>
              <a:t>When I sense that I’m accepted by the group, I feel valued and safe to take risks.” </a:t>
            </a:r>
            <a:r>
              <a:rPr lang="en-US" sz="1100">
                <a:solidFill>
                  <a:srgbClr val="000000"/>
                </a:solidFill>
              </a:rPr>
              <a:t>compared to </a:t>
            </a:r>
            <a:r>
              <a:rPr lang="en-US" sz="1100" i="1">
                <a:solidFill>
                  <a:srgbClr val="000000"/>
                </a:solidFill>
              </a:rPr>
              <a:t>“When I have the opportunity to build close, one-to-one relationships with my team members, I feel more comfortable sharing when we all get together.”</a:t>
            </a:r>
          </a:p>
        </p:txBody>
      </p:sp>
      <p:pic>
        <p:nvPicPr>
          <p:cNvPr id="6" name="Picture 5">
            <a:extLst>
              <a:ext uri="{FF2B5EF4-FFF2-40B4-BE49-F238E27FC236}">
                <a16:creationId xmlns:a16="http://schemas.microsoft.com/office/drawing/2014/main" id="{262EC19E-018C-98AF-9946-3875F371D03E}"/>
              </a:ext>
            </a:extLst>
          </p:cNvPr>
          <p:cNvPicPr>
            <a:picLocks noChangeAspect="1"/>
          </p:cNvPicPr>
          <p:nvPr/>
        </p:nvPicPr>
        <p:blipFill>
          <a:blip r:embed="rId3"/>
          <a:srcRect b="36601"/>
          <a:stretch/>
        </p:blipFill>
        <p:spPr>
          <a:xfrm>
            <a:off x="0" y="0"/>
            <a:ext cx="7772400" cy="1842655"/>
          </a:xfrm>
          <a:prstGeom prst="rect">
            <a:avLst/>
          </a:prstGeom>
        </p:spPr>
      </p:pic>
      <p:sp>
        <p:nvSpPr>
          <p:cNvPr id="7" name="TextBox 6">
            <a:extLst>
              <a:ext uri="{FF2B5EF4-FFF2-40B4-BE49-F238E27FC236}">
                <a16:creationId xmlns:a16="http://schemas.microsoft.com/office/drawing/2014/main" id="{8B24999D-31FB-A6EA-8871-847FAE225C94}"/>
              </a:ext>
            </a:extLst>
          </p:cNvPr>
          <p:cNvSpPr txBox="1"/>
          <p:nvPr/>
        </p:nvSpPr>
        <p:spPr>
          <a:xfrm>
            <a:off x="457200" y="809839"/>
            <a:ext cx="6858000" cy="707886"/>
          </a:xfrm>
          <a:prstGeom prst="rect">
            <a:avLst/>
          </a:prstGeom>
          <a:noFill/>
        </p:spPr>
        <p:txBody>
          <a:bodyPr wrap="square" rtlCol="0">
            <a:spAutoFit/>
          </a:bodyPr>
          <a:lstStyle/>
          <a:p>
            <a:r>
              <a:rPr lang="en-US" sz="2000" b="1">
                <a:latin typeface="Work Sans" pitchFamily="2" charset="0"/>
              </a:rPr>
              <a:t>Exploring Psychological Safety</a:t>
            </a:r>
          </a:p>
          <a:p>
            <a:r>
              <a:rPr lang="en-US" sz="2000" b="1">
                <a:latin typeface="Work Sans" pitchFamily="2" charset="0"/>
              </a:rPr>
              <a:t>Using Birkman</a:t>
            </a:r>
          </a:p>
        </p:txBody>
      </p:sp>
      <p:sp>
        <p:nvSpPr>
          <p:cNvPr id="8" name="TextBox 7">
            <a:extLst>
              <a:ext uri="{FF2B5EF4-FFF2-40B4-BE49-F238E27FC236}">
                <a16:creationId xmlns:a16="http://schemas.microsoft.com/office/drawing/2014/main" id="{741444DA-1058-A9D0-382D-14E9C5B9AF74}"/>
              </a:ext>
            </a:extLst>
          </p:cNvPr>
          <p:cNvSpPr txBox="1"/>
          <p:nvPr/>
        </p:nvSpPr>
        <p:spPr>
          <a:xfrm>
            <a:off x="457200" y="281832"/>
            <a:ext cx="3158836" cy="369332"/>
          </a:xfrm>
          <a:prstGeom prst="rect">
            <a:avLst/>
          </a:prstGeom>
          <a:noFill/>
        </p:spPr>
        <p:txBody>
          <a:bodyPr wrap="square" rtlCol="0">
            <a:spAutoFit/>
          </a:bodyPr>
          <a:lstStyle/>
          <a:p>
            <a:r>
              <a:rPr lang="en-US" b="1">
                <a:solidFill>
                  <a:schemeClr val="accent5"/>
                </a:solidFill>
                <a:latin typeface="Work Sans" pitchFamily="2" charset="0"/>
              </a:rPr>
              <a:t>INTERPRETATION TIP</a:t>
            </a:r>
          </a:p>
        </p:txBody>
      </p:sp>
      <p:pic>
        <p:nvPicPr>
          <p:cNvPr id="12" name="Picture 11">
            <a:extLst>
              <a:ext uri="{FF2B5EF4-FFF2-40B4-BE49-F238E27FC236}">
                <a16:creationId xmlns:a16="http://schemas.microsoft.com/office/drawing/2014/main" id="{4F4287EC-C586-4168-8C4F-DEE87869FD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34643" y="9386475"/>
            <a:ext cx="1254448" cy="219935"/>
          </a:xfrm>
          <a:prstGeom prst="rect">
            <a:avLst/>
          </a:prstGeom>
        </p:spPr>
      </p:pic>
    </p:spTree>
    <p:custDataLst>
      <p:tags r:id="rId1"/>
    </p:custDataLst>
    <p:extLst>
      <p:ext uri="{BB962C8B-B14F-4D97-AF65-F5344CB8AC3E}">
        <p14:creationId xmlns:p14="http://schemas.microsoft.com/office/powerpoint/2010/main" val="71229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37008-7B31-BCB3-954F-2A498554620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58B59726-5276-F668-D802-CF263F8FB41F}"/>
              </a:ext>
            </a:extLst>
          </p:cNvPr>
          <p:cNvPicPr>
            <a:picLocks noChangeAspect="1"/>
          </p:cNvPicPr>
          <p:nvPr/>
        </p:nvPicPr>
        <p:blipFill>
          <a:blip r:embed="rId3"/>
          <a:srcRect r="2547" b="40844"/>
          <a:stretch/>
        </p:blipFill>
        <p:spPr>
          <a:xfrm>
            <a:off x="0" y="0"/>
            <a:ext cx="7772400" cy="1842655"/>
          </a:xfrm>
          <a:prstGeom prst="rect">
            <a:avLst/>
          </a:prstGeom>
        </p:spPr>
      </p:pic>
      <p:sp>
        <p:nvSpPr>
          <p:cNvPr id="2" name="TextBox 1">
            <a:extLst>
              <a:ext uri="{FF2B5EF4-FFF2-40B4-BE49-F238E27FC236}">
                <a16:creationId xmlns:a16="http://schemas.microsoft.com/office/drawing/2014/main" id="{101727D8-818A-DEC3-884E-163DA2F3C4EA}"/>
              </a:ext>
            </a:extLst>
          </p:cNvPr>
          <p:cNvSpPr txBox="1"/>
          <p:nvPr/>
        </p:nvSpPr>
        <p:spPr>
          <a:xfrm>
            <a:off x="457200" y="809839"/>
            <a:ext cx="6858000" cy="707886"/>
          </a:xfrm>
          <a:prstGeom prst="rect">
            <a:avLst/>
          </a:prstGeom>
          <a:noFill/>
        </p:spPr>
        <p:txBody>
          <a:bodyPr wrap="square" rtlCol="0">
            <a:spAutoFit/>
          </a:bodyPr>
          <a:lstStyle/>
          <a:p>
            <a:r>
              <a:rPr lang="en-US" sz="2000" b="1">
                <a:latin typeface="Work Sans" pitchFamily="2" charset="0"/>
              </a:rPr>
              <a:t>Applying Emotional Energy &amp; Assertiveness</a:t>
            </a:r>
          </a:p>
          <a:p>
            <a:r>
              <a:rPr lang="en-US" sz="2000" b="1">
                <a:latin typeface="Work Sans" pitchFamily="2" charset="0"/>
              </a:rPr>
              <a:t>to Psychological Safety </a:t>
            </a:r>
          </a:p>
        </p:txBody>
      </p:sp>
      <p:sp>
        <p:nvSpPr>
          <p:cNvPr id="3" name="TextBox 2">
            <a:extLst>
              <a:ext uri="{FF2B5EF4-FFF2-40B4-BE49-F238E27FC236}">
                <a16:creationId xmlns:a16="http://schemas.microsoft.com/office/drawing/2014/main" id="{1A87B7E4-6853-075F-485B-62362D8DAD4F}"/>
              </a:ext>
            </a:extLst>
          </p:cNvPr>
          <p:cNvSpPr txBox="1"/>
          <p:nvPr/>
        </p:nvSpPr>
        <p:spPr>
          <a:xfrm>
            <a:off x="457200" y="281832"/>
            <a:ext cx="3158836" cy="369332"/>
          </a:xfrm>
          <a:prstGeom prst="rect">
            <a:avLst/>
          </a:prstGeom>
          <a:noFill/>
        </p:spPr>
        <p:txBody>
          <a:bodyPr wrap="square" rtlCol="0">
            <a:spAutoFit/>
          </a:bodyPr>
          <a:lstStyle/>
          <a:p>
            <a:r>
              <a:rPr lang="en-US" b="1">
                <a:solidFill>
                  <a:schemeClr val="accent1"/>
                </a:solidFill>
                <a:latin typeface="Work Sans" pitchFamily="2" charset="0"/>
              </a:rPr>
              <a:t>ACTIVITY</a:t>
            </a:r>
          </a:p>
        </p:txBody>
      </p:sp>
      <p:sp>
        <p:nvSpPr>
          <p:cNvPr id="9" name="TextBox 8">
            <a:extLst>
              <a:ext uri="{FF2B5EF4-FFF2-40B4-BE49-F238E27FC236}">
                <a16:creationId xmlns:a16="http://schemas.microsoft.com/office/drawing/2014/main" id="{85456F30-6A44-9FBA-5DBE-82C5B858AC6E}"/>
              </a:ext>
            </a:extLst>
          </p:cNvPr>
          <p:cNvSpPr txBox="1"/>
          <p:nvPr/>
        </p:nvSpPr>
        <p:spPr>
          <a:xfrm>
            <a:off x="536864" y="2124487"/>
            <a:ext cx="6899564" cy="6409190"/>
          </a:xfrm>
          <a:prstGeom prst="rect">
            <a:avLst/>
          </a:prstGeom>
          <a:noFill/>
        </p:spPr>
        <p:txBody>
          <a:bodyPr wrap="square" lIns="91440" tIns="45720" rIns="91440" bIns="45720" rtlCol="0" anchor="t">
            <a:spAutoFit/>
          </a:bodyPr>
          <a:lstStyle/>
          <a:p>
            <a:pPr>
              <a:lnSpc>
                <a:spcPct val="150000"/>
              </a:lnSpc>
            </a:pPr>
            <a:r>
              <a:rPr lang="en-US" sz="1100">
                <a:solidFill>
                  <a:schemeClr val="bg1"/>
                </a:solidFill>
              </a:rPr>
              <a:t>The Emotional Energy and Assertiveness Components can be useful tools to explore how to best build psychological safety in interpersonal relationships. </a:t>
            </a:r>
          </a:p>
          <a:p>
            <a:pPr>
              <a:lnSpc>
                <a:spcPct val="150000"/>
              </a:lnSpc>
            </a:pPr>
            <a:endParaRPr lang="en-US" sz="1100">
              <a:solidFill>
                <a:schemeClr val="bg1"/>
              </a:solidFill>
            </a:endParaRPr>
          </a:p>
          <a:p>
            <a:pPr>
              <a:lnSpc>
                <a:spcPct val="150000"/>
              </a:lnSpc>
            </a:pPr>
            <a:r>
              <a:rPr lang="en-US" sz="1100">
                <a:solidFill>
                  <a:schemeClr val="bg1"/>
                </a:solidFill>
              </a:rPr>
              <a:t>Assertiveness describes one’s tendency to speak up and express opinions openly. Psychological safety is about feeling comfortable voicing different opinions and admitting mistakes. Yet through Assertiveness, we know that some people naturally speak up more than others. Thus, the focus of psychological safety issues should be on “silence when voice is necessary.” This occurs when people (regardless of Assertiveness score) don’t express their thoughts or concerns—even when it’s important—due to fear. If they do speak up, it will likely be in a counterproductive way, influenced by their Stress Behavior. In addition, exploring Assertiveness can ensure communication styles aren’t unintentionally undermining psychological safety. </a:t>
            </a:r>
          </a:p>
          <a:p>
            <a:pPr>
              <a:lnSpc>
                <a:spcPct val="150000"/>
              </a:lnSpc>
            </a:pPr>
            <a:endParaRPr lang="en-US" sz="1100">
              <a:solidFill>
                <a:schemeClr val="bg1"/>
              </a:solidFill>
            </a:endParaRPr>
          </a:p>
          <a:p>
            <a:pPr>
              <a:lnSpc>
                <a:spcPct val="150000"/>
              </a:lnSpc>
            </a:pPr>
            <a:r>
              <a:rPr lang="en-US" sz="1100">
                <a:solidFill>
                  <a:schemeClr val="bg1"/>
                </a:solidFill>
              </a:rPr>
              <a:t>Similarly, Emotional Energy describes one’s openness and comfort with expressing emotion. Awareness of the interpersonal dynamics that result from Emotional Energy can help improve psychological safety levels in teams rather than contribute to the issue. There is no “right amount” of emotional energy needed to create a psychologically safe environment. Instead, it will depend on the perceptions and Needs of those on the team to understand what allows each person to feel safe and take risks. </a:t>
            </a:r>
          </a:p>
          <a:p>
            <a:pPr>
              <a:lnSpc>
                <a:spcPct val="150000"/>
              </a:lnSpc>
            </a:pPr>
            <a:endParaRPr lang="en-US" sz="1100">
              <a:solidFill>
                <a:schemeClr val="bg1"/>
              </a:solidFill>
            </a:endParaRPr>
          </a:p>
          <a:p>
            <a:pPr>
              <a:lnSpc>
                <a:spcPct val="150000"/>
              </a:lnSpc>
            </a:pPr>
            <a:r>
              <a:rPr lang="en-US" sz="1100">
                <a:solidFill>
                  <a:schemeClr val="bg1"/>
                </a:solidFill>
              </a:rPr>
              <a:t>This activity can begin a conversation about how individuals on a team create psychological safety and reveal what they expect from others to feel psychologically safe. </a:t>
            </a:r>
          </a:p>
          <a:p>
            <a:pPr>
              <a:lnSpc>
                <a:spcPct val="150000"/>
              </a:lnSpc>
            </a:pPr>
            <a:endParaRPr lang="en-US" sz="1100" i="1">
              <a:solidFill>
                <a:schemeClr val="bg1"/>
              </a:solidFill>
            </a:endParaRPr>
          </a:p>
          <a:p>
            <a:pPr>
              <a:lnSpc>
                <a:spcPct val="150000"/>
              </a:lnSpc>
            </a:pPr>
            <a:r>
              <a:rPr lang="en-US" sz="1100" b="1">
                <a:solidFill>
                  <a:schemeClr val="bg1"/>
                </a:solidFill>
                <a:latin typeface="Work Sans" pitchFamily="2" charset="0"/>
              </a:rPr>
              <a:t>Materials: </a:t>
            </a:r>
          </a:p>
          <a:p>
            <a:pPr marL="171450" indent="-171450">
              <a:lnSpc>
                <a:spcPct val="150000"/>
              </a:lnSpc>
              <a:buFont typeface="Arial" panose="020B0604020202020204" pitchFamily="34" charset="0"/>
              <a:buChar char="•"/>
            </a:pPr>
            <a:r>
              <a:rPr lang="en-US" sz="1100">
                <a:solidFill>
                  <a:schemeClr val="bg1"/>
                </a:solidFill>
              </a:rPr>
              <a:t>Slide Deck</a:t>
            </a:r>
          </a:p>
          <a:p>
            <a:pPr marL="171450" indent="-171450">
              <a:lnSpc>
                <a:spcPct val="150000"/>
              </a:lnSpc>
              <a:buFont typeface="Arial" panose="020B0604020202020204" pitchFamily="34" charset="0"/>
              <a:buChar char="•"/>
            </a:pPr>
            <a:r>
              <a:rPr lang="en-US" sz="1100">
                <a:solidFill>
                  <a:schemeClr val="bg1"/>
                </a:solidFill>
              </a:rPr>
              <a:t>Blank Slide Handout (x1 per participant)</a:t>
            </a:r>
          </a:p>
          <a:p>
            <a:pPr marL="171450" indent="-171450">
              <a:lnSpc>
                <a:spcPct val="150000"/>
              </a:lnSpc>
              <a:buFont typeface="Arial" panose="020B0604020202020204" pitchFamily="34" charset="0"/>
              <a:buChar char="•"/>
            </a:pPr>
            <a:r>
              <a:rPr lang="en-US" sz="1100">
                <a:solidFill>
                  <a:schemeClr val="bg1"/>
                </a:solidFill>
              </a:rPr>
              <a:t>U/N/S report for Emotional Energy (x1 per participant)</a:t>
            </a:r>
          </a:p>
          <a:p>
            <a:pPr marL="171450" indent="-171450">
              <a:lnSpc>
                <a:spcPct val="150000"/>
              </a:lnSpc>
              <a:buFont typeface="Arial" panose="020B0604020202020204" pitchFamily="34" charset="0"/>
              <a:buChar char="•"/>
            </a:pPr>
            <a:r>
              <a:rPr lang="en-US" sz="1100">
                <a:solidFill>
                  <a:schemeClr val="bg1"/>
                </a:solidFill>
              </a:rPr>
              <a:t>U/N/S report for Assertiveness (x1 per participant)</a:t>
            </a:r>
          </a:p>
        </p:txBody>
      </p:sp>
      <p:pic>
        <p:nvPicPr>
          <p:cNvPr id="12" name="Picture 11">
            <a:extLst>
              <a:ext uri="{FF2B5EF4-FFF2-40B4-BE49-F238E27FC236}">
                <a16:creationId xmlns:a16="http://schemas.microsoft.com/office/drawing/2014/main" id="{DA2F08AB-0691-98AF-4BFA-57DA834BAD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34643" y="9386475"/>
            <a:ext cx="1254448" cy="219935"/>
          </a:xfrm>
          <a:prstGeom prst="rect">
            <a:avLst/>
          </a:prstGeom>
        </p:spPr>
      </p:pic>
    </p:spTree>
    <p:custDataLst>
      <p:tags r:id="rId1"/>
    </p:custDataLst>
    <p:extLst>
      <p:ext uri="{BB962C8B-B14F-4D97-AF65-F5344CB8AC3E}">
        <p14:creationId xmlns:p14="http://schemas.microsoft.com/office/powerpoint/2010/main" val="183223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C5556-8F04-C540-834F-FBAFE2608A5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518DFC0-A2C9-FD6A-F4AE-783D82AC1E69}"/>
              </a:ext>
            </a:extLst>
          </p:cNvPr>
          <p:cNvPicPr>
            <a:picLocks noChangeAspect="1"/>
          </p:cNvPicPr>
          <p:nvPr/>
        </p:nvPicPr>
        <p:blipFill>
          <a:blip r:embed="rId3"/>
          <a:srcRect r="2547" b="40844"/>
          <a:stretch/>
        </p:blipFill>
        <p:spPr>
          <a:xfrm>
            <a:off x="0" y="0"/>
            <a:ext cx="7772400" cy="1842655"/>
          </a:xfrm>
          <a:prstGeom prst="rect">
            <a:avLst/>
          </a:prstGeom>
        </p:spPr>
      </p:pic>
      <p:sp>
        <p:nvSpPr>
          <p:cNvPr id="6" name="TextBox 5">
            <a:extLst>
              <a:ext uri="{FF2B5EF4-FFF2-40B4-BE49-F238E27FC236}">
                <a16:creationId xmlns:a16="http://schemas.microsoft.com/office/drawing/2014/main" id="{BD6E2611-94F4-69CC-8480-81B061EC47B5}"/>
              </a:ext>
            </a:extLst>
          </p:cNvPr>
          <p:cNvSpPr txBox="1"/>
          <p:nvPr/>
        </p:nvSpPr>
        <p:spPr>
          <a:xfrm>
            <a:off x="457200" y="281832"/>
            <a:ext cx="3158836" cy="369332"/>
          </a:xfrm>
          <a:prstGeom prst="rect">
            <a:avLst/>
          </a:prstGeom>
          <a:noFill/>
        </p:spPr>
        <p:txBody>
          <a:bodyPr wrap="square" rtlCol="0">
            <a:spAutoFit/>
          </a:bodyPr>
          <a:lstStyle/>
          <a:p>
            <a:r>
              <a:rPr lang="en-US" b="1">
                <a:solidFill>
                  <a:schemeClr val="accent1"/>
                </a:solidFill>
                <a:latin typeface="Work Sans" pitchFamily="2" charset="0"/>
              </a:rPr>
              <a:t>ACTIVITY</a:t>
            </a:r>
          </a:p>
        </p:txBody>
      </p:sp>
      <p:sp>
        <p:nvSpPr>
          <p:cNvPr id="2" name="TextBox 1">
            <a:extLst>
              <a:ext uri="{FF2B5EF4-FFF2-40B4-BE49-F238E27FC236}">
                <a16:creationId xmlns:a16="http://schemas.microsoft.com/office/drawing/2014/main" id="{5572E643-ADE7-FFB4-AE39-8BC11566C84F}"/>
              </a:ext>
            </a:extLst>
          </p:cNvPr>
          <p:cNvSpPr txBox="1"/>
          <p:nvPr/>
        </p:nvSpPr>
        <p:spPr>
          <a:xfrm>
            <a:off x="457200" y="809839"/>
            <a:ext cx="6858000" cy="707886"/>
          </a:xfrm>
          <a:prstGeom prst="rect">
            <a:avLst/>
          </a:prstGeom>
          <a:noFill/>
        </p:spPr>
        <p:txBody>
          <a:bodyPr wrap="square" rtlCol="0">
            <a:spAutoFit/>
          </a:bodyPr>
          <a:lstStyle/>
          <a:p>
            <a:r>
              <a:rPr lang="en-US" sz="2000" b="1">
                <a:latin typeface="Work Sans" pitchFamily="2" charset="0"/>
              </a:rPr>
              <a:t>Applying Emotional Energy &amp; Assertiveness</a:t>
            </a:r>
          </a:p>
          <a:p>
            <a:r>
              <a:rPr lang="en-US" sz="2000" b="1">
                <a:latin typeface="Work Sans" pitchFamily="2" charset="0"/>
              </a:rPr>
              <a:t>to Psychological Safety </a:t>
            </a:r>
          </a:p>
        </p:txBody>
      </p:sp>
      <p:sp>
        <p:nvSpPr>
          <p:cNvPr id="9" name="TextBox 8">
            <a:extLst>
              <a:ext uri="{FF2B5EF4-FFF2-40B4-BE49-F238E27FC236}">
                <a16:creationId xmlns:a16="http://schemas.microsoft.com/office/drawing/2014/main" id="{07BB1640-AB63-7422-E911-8B4F15F526CD}"/>
              </a:ext>
            </a:extLst>
          </p:cNvPr>
          <p:cNvSpPr txBox="1"/>
          <p:nvPr/>
        </p:nvSpPr>
        <p:spPr>
          <a:xfrm>
            <a:off x="536864" y="2124487"/>
            <a:ext cx="6899564" cy="5139612"/>
          </a:xfrm>
          <a:prstGeom prst="rect">
            <a:avLst/>
          </a:prstGeom>
          <a:noFill/>
        </p:spPr>
        <p:txBody>
          <a:bodyPr wrap="square" lIns="91440" tIns="45720" rIns="91440" bIns="45720" rtlCol="0" anchor="t">
            <a:spAutoFit/>
          </a:bodyPr>
          <a:lstStyle/>
          <a:p>
            <a:pPr>
              <a:lnSpc>
                <a:spcPct val="150000"/>
              </a:lnSpc>
            </a:pPr>
            <a:r>
              <a:rPr lang="en-US" sz="1100" b="1">
                <a:solidFill>
                  <a:schemeClr val="bg1"/>
                </a:solidFill>
                <a:latin typeface="Work Sans" pitchFamily="2" charset="0"/>
              </a:rPr>
              <a:t>Steps: </a:t>
            </a:r>
          </a:p>
          <a:p>
            <a:pPr marL="228600" indent="-228600">
              <a:lnSpc>
                <a:spcPct val="150000"/>
              </a:lnSpc>
              <a:buAutoNum type="arabicPeriod"/>
            </a:pPr>
            <a:r>
              <a:rPr lang="en-US" sz="1100">
                <a:solidFill>
                  <a:schemeClr val="bg1"/>
                </a:solidFill>
              </a:rPr>
              <a:t>Review the concepts of psychological safety and trust.</a:t>
            </a:r>
          </a:p>
          <a:p>
            <a:pPr marL="228600" indent="-228600">
              <a:lnSpc>
                <a:spcPct val="150000"/>
              </a:lnSpc>
              <a:buAutoNum type="arabicPeriod"/>
            </a:pPr>
            <a:r>
              <a:rPr lang="en-US" sz="1100">
                <a:solidFill>
                  <a:schemeClr val="bg1"/>
                </a:solidFill>
              </a:rPr>
              <a:t>Describe the Emotional Energy and Assertiveness Components and how they relate to psychological safety.</a:t>
            </a:r>
          </a:p>
          <a:p>
            <a:pPr marL="228600" indent="-228600">
              <a:lnSpc>
                <a:spcPct val="150000"/>
              </a:lnSpc>
              <a:buAutoNum type="arabicPeriod"/>
            </a:pPr>
            <a:r>
              <a:rPr lang="en-US" sz="1100">
                <a:solidFill>
                  <a:schemeClr val="bg1"/>
                </a:solidFill>
              </a:rPr>
              <a:t>Show a blank slide and explain that the goal of the activity is to create a statement to bring awareness to both our usual style and ways we feel most comfortable.</a:t>
            </a:r>
          </a:p>
          <a:p>
            <a:pPr marL="228600" indent="-228600">
              <a:lnSpc>
                <a:spcPct val="150000"/>
              </a:lnSpc>
              <a:buAutoNum type="arabicPeriod"/>
            </a:pPr>
            <a:r>
              <a:rPr lang="en-US" sz="1100">
                <a:solidFill>
                  <a:schemeClr val="bg1"/>
                </a:solidFill>
              </a:rPr>
              <a:t>Provide an example slide and describe how this either builds or erodes your psychological safety. Share a personal story to connect the elements together. For example:</a:t>
            </a:r>
          </a:p>
          <a:p>
            <a:pPr marL="685800" lvl="1" indent="-228600">
              <a:lnSpc>
                <a:spcPct val="150000"/>
              </a:lnSpc>
              <a:buFont typeface="Arial" panose="020B0604020202020204" pitchFamily="34" charset="0"/>
              <a:buChar char="•"/>
            </a:pPr>
            <a:r>
              <a:rPr lang="en-US" sz="1100">
                <a:solidFill>
                  <a:schemeClr val="bg1"/>
                </a:solidFill>
              </a:rPr>
              <a:t>Usual: </a:t>
            </a:r>
            <a:r>
              <a:rPr lang="en-US" sz="1100" i="1">
                <a:solidFill>
                  <a:schemeClr val="bg1"/>
                </a:solidFill>
              </a:rPr>
              <a:t>I show up as expressive and suggesting. </a:t>
            </a:r>
            <a:r>
              <a:rPr lang="en-US" sz="1100">
                <a:solidFill>
                  <a:schemeClr val="bg1"/>
                </a:solidFill>
              </a:rPr>
              <a:t>I’ve gotten comments before like “I can look at your face and tell what you’re thinking.” I find myself frequently being a sounding board for others, particularly when they are feeling sad or distressed.</a:t>
            </a:r>
          </a:p>
          <a:p>
            <a:pPr marL="685800" lvl="1" indent="-228600">
              <a:lnSpc>
                <a:spcPct val="150000"/>
              </a:lnSpc>
              <a:buFont typeface="Arial" panose="020B0604020202020204" pitchFamily="34" charset="0"/>
              <a:buChar char="•"/>
            </a:pPr>
            <a:r>
              <a:rPr lang="en-US" sz="1100">
                <a:solidFill>
                  <a:schemeClr val="bg1"/>
                </a:solidFill>
              </a:rPr>
              <a:t>Needs: </a:t>
            </a:r>
            <a:r>
              <a:rPr lang="en-US" sz="1100" i="1">
                <a:solidFill>
                  <a:schemeClr val="bg1"/>
                </a:solidFill>
              </a:rPr>
              <a:t>However, I prefer others to show up as practical and assertive</a:t>
            </a:r>
            <a:r>
              <a:rPr lang="en-US" sz="1100">
                <a:solidFill>
                  <a:schemeClr val="bg1"/>
                </a:solidFill>
              </a:rPr>
              <a:t>. One time at work, I was feeling really upset about a change to a policy. My boss saw that I was upset and told me very directly that we needed to work it out. I shared my emotional reaction to the change and my boss listened kindly. Then they responded with the practical realities of why the change was happening and how little the change would change my day-to-day reality. This helped me get back on track. </a:t>
            </a:r>
          </a:p>
          <a:p>
            <a:pPr marL="228600" indent="-228600">
              <a:lnSpc>
                <a:spcPct val="150000"/>
              </a:lnSpc>
              <a:buAutoNum type="arabicPeriod"/>
            </a:pPr>
            <a:r>
              <a:rPr lang="en-US" sz="1100">
                <a:solidFill>
                  <a:schemeClr val="bg1"/>
                </a:solidFill>
              </a:rPr>
              <a:t>Allow participants a few minutes to create their own statement.</a:t>
            </a:r>
          </a:p>
          <a:p>
            <a:pPr marL="228600" indent="-228600">
              <a:lnSpc>
                <a:spcPct val="150000"/>
              </a:lnSpc>
              <a:buAutoNum type="arabicPeriod"/>
            </a:pPr>
            <a:r>
              <a:rPr lang="en-US" sz="1100">
                <a:solidFill>
                  <a:schemeClr val="bg1"/>
                </a:solidFill>
              </a:rPr>
              <a:t>Prompt participants to share their own stories of how they have experienced psychological safety when this has been true or how their sense of psychological safety has been impacted when it is not true. </a:t>
            </a:r>
          </a:p>
          <a:p>
            <a:pPr marL="228600" indent="-228600">
              <a:lnSpc>
                <a:spcPct val="150000"/>
              </a:lnSpc>
              <a:buAutoNum type="arabicPeriod"/>
            </a:pPr>
            <a:r>
              <a:rPr lang="en-US" sz="1100">
                <a:solidFill>
                  <a:schemeClr val="bg1"/>
                </a:solidFill>
              </a:rPr>
              <a:t>Now that the participants know this about each other, what action steps can they commit to that can foster psychological safety with each other? </a:t>
            </a:r>
          </a:p>
        </p:txBody>
      </p:sp>
      <p:pic>
        <p:nvPicPr>
          <p:cNvPr id="5" name="Picture 4">
            <a:extLst>
              <a:ext uri="{FF2B5EF4-FFF2-40B4-BE49-F238E27FC236}">
                <a16:creationId xmlns:a16="http://schemas.microsoft.com/office/drawing/2014/main" id="{1A91A95D-63B7-4963-99EF-A3E4A4BF245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93028" y="9339601"/>
            <a:ext cx="1243400" cy="219935"/>
          </a:xfrm>
          <a:prstGeom prst="rect">
            <a:avLst/>
          </a:prstGeom>
        </p:spPr>
      </p:pic>
      <p:pic>
        <p:nvPicPr>
          <p:cNvPr id="10" name="Picture 9">
            <a:extLst>
              <a:ext uri="{FF2B5EF4-FFF2-40B4-BE49-F238E27FC236}">
                <a16:creationId xmlns:a16="http://schemas.microsoft.com/office/drawing/2014/main" id="{7E46A5C6-EE0A-5F5B-8524-C3F9BDBFBB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34643" y="9386475"/>
            <a:ext cx="1254448" cy="219935"/>
          </a:xfrm>
          <a:prstGeom prst="rect">
            <a:avLst/>
          </a:prstGeom>
        </p:spPr>
      </p:pic>
    </p:spTree>
    <p:custDataLst>
      <p:tags r:id="rId1"/>
    </p:custDataLst>
    <p:extLst>
      <p:ext uri="{BB962C8B-B14F-4D97-AF65-F5344CB8AC3E}">
        <p14:creationId xmlns:p14="http://schemas.microsoft.com/office/powerpoint/2010/main" val="9579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29B47F9-7E77-9A92-7939-393493EB1341}"/>
              </a:ext>
            </a:extLst>
          </p:cNvPr>
          <p:cNvSpPr/>
          <p:nvPr/>
        </p:nvSpPr>
        <p:spPr>
          <a:xfrm>
            <a:off x="0" y="6529844"/>
            <a:ext cx="7772400" cy="352855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9134B92-F599-ED96-8894-10CB465B1864}"/>
              </a:ext>
            </a:extLst>
          </p:cNvPr>
          <p:cNvPicPr>
            <a:picLocks noChangeAspect="1"/>
          </p:cNvPicPr>
          <p:nvPr/>
        </p:nvPicPr>
        <p:blipFill>
          <a:blip r:embed="rId3"/>
          <a:srcRect b="41407"/>
          <a:stretch/>
        </p:blipFill>
        <p:spPr>
          <a:xfrm>
            <a:off x="0" y="0"/>
            <a:ext cx="7772400" cy="1842655"/>
          </a:xfrm>
          <a:prstGeom prst="rect">
            <a:avLst/>
          </a:prstGeom>
        </p:spPr>
      </p:pic>
      <p:sp>
        <p:nvSpPr>
          <p:cNvPr id="5" name="TextBox 4">
            <a:extLst>
              <a:ext uri="{FF2B5EF4-FFF2-40B4-BE49-F238E27FC236}">
                <a16:creationId xmlns:a16="http://schemas.microsoft.com/office/drawing/2014/main" id="{FE2B0299-240B-5BFF-E41C-2C30E6F7ED52}"/>
              </a:ext>
            </a:extLst>
          </p:cNvPr>
          <p:cNvSpPr txBox="1"/>
          <p:nvPr/>
        </p:nvSpPr>
        <p:spPr>
          <a:xfrm>
            <a:off x="436418" y="2262573"/>
            <a:ext cx="6899564" cy="3985706"/>
          </a:xfrm>
          <a:prstGeom prst="rect">
            <a:avLst/>
          </a:prstGeom>
          <a:noFill/>
        </p:spPr>
        <p:txBody>
          <a:bodyPr wrap="square" rtlCol="0">
            <a:spAutoFit/>
          </a:bodyPr>
          <a:lstStyle/>
          <a:p>
            <a:r>
              <a:rPr lang="en-US" sz="1100" err="1">
                <a:solidFill>
                  <a:schemeClr val="bg1"/>
                </a:solidFill>
              </a:rPr>
              <a:t>Mentimeter</a:t>
            </a:r>
            <a:r>
              <a:rPr lang="en-US" sz="1100">
                <a:solidFill>
                  <a:schemeClr val="bg1"/>
                </a:solidFill>
              </a:rPr>
              <a:t> is an online engagement tool that can add interactivity to your presentations. One way to add Birkman data real time is to create a live average for a Birkman Component using the </a:t>
            </a:r>
            <a:r>
              <a:rPr lang="en-US" sz="1100" err="1">
                <a:solidFill>
                  <a:schemeClr val="bg1"/>
                </a:solidFill>
              </a:rPr>
              <a:t>Mentimeter</a:t>
            </a:r>
            <a:r>
              <a:rPr lang="en-US" sz="1100">
                <a:solidFill>
                  <a:schemeClr val="bg1"/>
                </a:solidFill>
              </a:rPr>
              <a:t> Scale function. Here’s an example using Social Energy.</a:t>
            </a:r>
          </a:p>
          <a:p>
            <a:endParaRPr lang="en-US" sz="1100">
              <a:solidFill>
                <a:schemeClr val="bg1"/>
              </a:solidFill>
            </a:endParaRPr>
          </a:p>
          <a:p>
            <a:pPr marL="171450" indent="-171450">
              <a:buFont typeface="Arial" panose="020B0604020202020204" pitchFamily="34" charset="0"/>
              <a:buChar char="•"/>
            </a:pPr>
            <a:r>
              <a:rPr lang="en-US" sz="1100">
                <a:solidFill>
                  <a:schemeClr val="bg1"/>
                </a:solidFill>
              </a:rPr>
              <a:t>Step 1: Sign up for </a:t>
            </a:r>
            <a:r>
              <a:rPr lang="en-US" sz="1100" err="1">
                <a:solidFill>
                  <a:schemeClr val="bg1"/>
                </a:solidFill>
              </a:rPr>
              <a:t>Mentimeter</a:t>
            </a:r>
            <a:r>
              <a:rPr lang="en-US" sz="1100">
                <a:solidFill>
                  <a:schemeClr val="bg1"/>
                </a:solidFill>
              </a:rPr>
              <a:t> (it’s free).</a:t>
            </a:r>
          </a:p>
          <a:p>
            <a:pPr marL="171450" indent="-171450">
              <a:buFont typeface="Arial" panose="020B0604020202020204" pitchFamily="34" charset="0"/>
              <a:buChar char="•"/>
            </a:pPr>
            <a:r>
              <a:rPr lang="en-US" sz="1100">
                <a:solidFill>
                  <a:schemeClr val="bg1"/>
                </a:solidFill>
              </a:rPr>
              <a:t>Step 2: Create a New </a:t>
            </a:r>
            <a:r>
              <a:rPr lang="en-US" sz="1100" err="1">
                <a:solidFill>
                  <a:schemeClr val="bg1"/>
                </a:solidFill>
              </a:rPr>
              <a:t>Menti</a:t>
            </a:r>
            <a:r>
              <a:rPr lang="en-US" sz="1100">
                <a:solidFill>
                  <a:schemeClr val="bg1"/>
                </a:solidFill>
              </a:rPr>
              <a:t>.</a:t>
            </a:r>
          </a:p>
          <a:p>
            <a:pPr marL="171450" indent="-171450">
              <a:buFont typeface="Arial" panose="020B0604020202020204" pitchFamily="34" charset="0"/>
              <a:buChar char="•"/>
            </a:pPr>
            <a:r>
              <a:rPr lang="en-US" sz="1100">
                <a:solidFill>
                  <a:schemeClr val="bg1"/>
                </a:solidFill>
              </a:rPr>
              <a:t>Step 3: Choose “Start from scratch”.</a:t>
            </a:r>
          </a:p>
          <a:p>
            <a:pPr marL="171450" indent="-171450">
              <a:buFont typeface="Arial" panose="020B0604020202020204" pitchFamily="34" charset="0"/>
              <a:buChar char="•"/>
            </a:pPr>
            <a:r>
              <a:rPr lang="en-US" sz="1100">
                <a:solidFill>
                  <a:schemeClr val="bg1"/>
                </a:solidFill>
              </a:rPr>
              <a:t>Step 4: Choose “Scale”.</a:t>
            </a:r>
          </a:p>
          <a:p>
            <a:pPr marL="171450" indent="-171450">
              <a:buFont typeface="Arial" panose="020B0604020202020204" pitchFamily="34" charset="0"/>
              <a:buChar char="•"/>
            </a:pPr>
            <a:r>
              <a:rPr lang="en-US" sz="1100">
                <a:solidFill>
                  <a:schemeClr val="bg1"/>
                </a:solidFill>
              </a:rPr>
              <a:t>Step 5: Click on “Ask your Question here…” and write “Social Energy” in the header section of the slide canvas.</a:t>
            </a:r>
          </a:p>
          <a:p>
            <a:pPr marL="171450" indent="-171450">
              <a:buFont typeface="Arial" panose="020B0604020202020204" pitchFamily="34" charset="0"/>
              <a:buChar char="•"/>
            </a:pPr>
            <a:r>
              <a:rPr lang="en-US" sz="1100">
                <a:solidFill>
                  <a:schemeClr val="bg1"/>
                </a:solidFill>
              </a:rPr>
              <a:t>Step 6: Click on the Scale and replace “Statement 1” and “Statement 2” with “Usual” and “Needs” in the panel on the right.</a:t>
            </a:r>
          </a:p>
          <a:p>
            <a:pPr marL="171450" indent="-171450">
              <a:buFont typeface="Arial" panose="020B0604020202020204" pitchFamily="34" charset="0"/>
              <a:buChar char="•"/>
            </a:pPr>
            <a:r>
              <a:rPr lang="en-US" sz="1100">
                <a:solidFill>
                  <a:schemeClr val="bg1"/>
                </a:solidFill>
              </a:rPr>
              <a:t>Step 7: Remove Statement 3 by clicking the x next to it.</a:t>
            </a:r>
          </a:p>
          <a:p>
            <a:pPr marL="171450" indent="-171450">
              <a:buFont typeface="Arial" panose="020B0604020202020204" pitchFamily="34" charset="0"/>
              <a:buChar char="•"/>
            </a:pPr>
            <a:r>
              <a:rPr lang="en-US" sz="1100">
                <a:solidFill>
                  <a:schemeClr val="bg1"/>
                </a:solidFill>
              </a:rPr>
              <a:t>Step 8: Using the component anchor words, under Dimensions in the panel on the right, replace “Bottom of the Scale” with “Independent” and “Top of the Scale” with “Social”. </a:t>
            </a:r>
          </a:p>
          <a:p>
            <a:pPr marL="171450" indent="-171450">
              <a:buFont typeface="Arial" panose="020B0604020202020204" pitchFamily="34" charset="0"/>
              <a:buChar char="•"/>
            </a:pPr>
            <a:r>
              <a:rPr lang="en-US" sz="1100">
                <a:solidFill>
                  <a:schemeClr val="bg1"/>
                </a:solidFill>
              </a:rPr>
              <a:t>Step 9: Change the value of the top of the scale to 99 in the panel to the right.</a:t>
            </a:r>
          </a:p>
          <a:p>
            <a:r>
              <a:rPr lang="en-US" sz="1100">
                <a:solidFill>
                  <a:schemeClr val="bg1"/>
                </a:solidFill>
              </a:rPr>
              <a:t>          *Note: It will warn you that this will remove the mid-value descriptor. That is okay! </a:t>
            </a:r>
          </a:p>
          <a:p>
            <a:pPr marL="171450" indent="-171450">
              <a:buFont typeface="Arial" panose="020B0604020202020204" pitchFamily="34" charset="0"/>
              <a:buChar char="•"/>
            </a:pPr>
            <a:r>
              <a:rPr lang="en-US" sz="1100">
                <a:solidFill>
                  <a:schemeClr val="bg1"/>
                </a:solidFill>
              </a:rPr>
              <a:t>Step 10: Present from </a:t>
            </a:r>
            <a:r>
              <a:rPr lang="en-US" sz="1100" err="1">
                <a:solidFill>
                  <a:schemeClr val="bg1"/>
                </a:solidFill>
              </a:rPr>
              <a:t>Mentimeter</a:t>
            </a:r>
            <a:r>
              <a:rPr lang="en-US" sz="1100">
                <a:solidFill>
                  <a:schemeClr val="bg1"/>
                </a:solidFill>
              </a:rPr>
              <a:t> or download the </a:t>
            </a:r>
            <a:r>
              <a:rPr lang="en-US" sz="1100" err="1">
                <a:solidFill>
                  <a:schemeClr val="bg1"/>
                </a:solidFill>
              </a:rPr>
              <a:t>Powerpoint</a:t>
            </a:r>
            <a:r>
              <a:rPr lang="en-US" sz="1100">
                <a:solidFill>
                  <a:schemeClr val="bg1"/>
                </a:solidFill>
              </a:rPr>
              <a:t> Add-in to add to your slideshow.</a:t>
            </a:r>
          </a:p>
          <a:p>
            <a:endParaRPr lang="en-US" sz="1100">
              <a:solidFill>
                <a:schemeClr val="bg1"/>
              </a:solidFill>
            </a:endParaRPr>
          </a:p>
          <a:p>
            <a:r>
              <a:rPr lang="en-US" sz="1100">
                <a:solidFill>
                  <a:schemeClr val="bg1"/>
                </a:solidFill>
              </a:rPr>
              <a:t>Remember to refresh after each presentation to use with different groups. </a:t>
            </a:r>
          </a:p>
          <a:p>
            <a:endParaRPr lang="en-US" sz="1100">
              <a:solidFill>
                <a:schemeClr val="bg1"/>
              </a:solidFill>
            </a:endParaRPr>
          </a:p>
          <a:p>
            <a:r>
              <a:rPr lang="en-US" sz="1100">
                <a:solidFill>
                  <a:schemeClr val="bg1"/>
                </a:solidFill>
              </a:rPr>
              <a:t>Want to learn more about </a:t>
            </a:r>
            <a:r>
              <a:rPr lang="en-US" sz="1100" err="1">
                <a:solidFill>
                  <a:schemeClr val="bg1"/>
                </a:solidFill>
              </a:rPr>
              <a:t>Mentimeter</a:t>
            </a:r>
            <a:r>
              <a:rPr lang="en-US" sz="1100">
                <a:solidFill>
                  <a:schemeClr val="bg1"/>
                </a:solidFill>
              </a:rPr>
              <a:t>? </a:t>
            </a:r>
            <a:r>
              <a:rPr lang="en-US" sz="1100">
                <a:solidFill>
                  <a:schemeClr val="bg1"/>
                </a:solidFill>
                <a:hlinkClick r:id="rId4"/>
              </a:rPr>
              <a:t>Click here</a:t>
            </a:r>
            <a:r>
              <a:rPr lang="en-US" sz="1100">
                <a:solidFill>
                  <a:schemeClr val="bg1"/>
                </a:solidFill>
              </a:rPr>
              <a:t> to take a beginner course or </a:t>
            </a:r>
            <a:r>
              <a:rPr lang="en-US" sz="1100">
                <a:solidFill>
                  <a:schemeClr val="bg1"/>
                </a:solidFill>
                <a:hlinkClick r:id="rId5"/>
              </a:rPr>
              <a:t>here</a:t>
            </a:r>
            <a:r>
              <a:rPr lang="en-US" sz="1100">
                <a:solidFill>
                  <a:schemeClr val="bg1"/>
                </a:solidFill>
              </a:rPr>
              <a:t> to see their how-to videos and helpful hints.</a:t>
            </a:r>
          </a:p>
          <a:p>
            <a:endParaRPr lang="en-US" sz="1100">
              <a:solidFill>
                <a:schemeClr val="bg1"/>
              </a:solidFill>
            </a:endParaRPr>
          </a:p>
        </p:txBody>
      </p:sp>
      <p:pic>
        <p:nvPicPr>
          <p:cNvPr id="7" name="Picture 6" descr="A screenshot of a computer&#10;&#10;AI-generated content may be incorrect.">
            <a:extLst>
              <a:ext uri="{FF2B5EF4-FFF2-40B4-BE49-F238E27FC236}">
                <a16:creationId xmlns:a16="http://schemas.microsoft.com/office/drawing/2014/main" id="{A68EE3A1-F5F6-5B8A-B9F0-44C8D52A63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982" y="6749973"/>
            <a:ext cx="6054436" cy="3066738"/>
          </a:xfrm>
          <a:prstGeom prst="rect">
            <a:avLst/>
          </a:prstGeom>
        </p:spPr>
      </p:pic>
      <p:sp>
        <p:nvSpPr>
          <p:cNvPr id="9" name="TextBox 8">
            <a:extLst>
              <a:ext uri="{FF2B5EF4-FFF2-40B4-BE49-F238E27FC236}">
                <a16:creationId xmlns:a16="http://schemas.microsoft.com/office/drawing/2014/main" id="{59AFD062-646A-9F05-5A93-91C0DB7869CB}"/>
              </a:ext>
            </a:extLst>
          </p:cNvPr>
          <p:cNvSpPr txBox="1"/>
          <p:nvPr/>
        </p:nvSpPr>
        <p:spPr>
          <a:xfrm>
            <a:off x="457200" y="809839"/>
            <a:ext cx="6858000" cy="707886"/>
          </a:xfrm>
          <a:prstGeom prst="rect">
            <a:avLst/>
          </a:prstGeom>
          <a:noFill/>
        </p:spPr>
        <p:txBody>
          <a:bodyPr wrap="square" rtlCol="0">
            <a:spAutoFit/>
          </a:bodyPr>
          <a:lstStyle/>
          <a:p>
            <a:r>
              <a:rPr lang="en-US" sz="2000" b="1">
                <a:latin typeface="Work Sans" pitchFamily="2" charset="0"/>
              </a:rPr>
              <a:t>Using </a:t>
            </a:r>
            <a:r>
              <a:rPr lang="en-US" sz="2000" b="1" err="1">
                <a:latin typeface="Work Sans" pitchFamily="2" charset="0"/>
              </a:rPr>
              <a:t>Mentimeter</a:t>
            </a:r>
            <a:endParaRPr lang="en-US" sz="2000" b="1">
              <a:latin typeface="Work Sans" pitchFamily="2" charset="0"/>
            </a:endParaRPr>
          </a:p>
          <a:p>
            <a:r>
              <a:rPr lang="en-US" sz="2000" b="1">
                <a:latin typeface="Work Sans" pitchFamily="2" charset="0"/>
              </a:rPr>
              <a:t>To Drive Engagement</a:t>
            </a:r>
          </a:p>
        </p:txBody>
      </p:sp>
      <p:sp>
        <p:nvSpPr>
          <p:cNvPr id="10" name="TextBox 9">
            <a:extLst>
              <a:ext uri="{FF2B5EF4-FFF2-40B4-BE49-F238E27FC236}">
                <a16:creationId xmlns:a16="http://schemas.microsoft.com/office/drawing/2014/main" id="{42FF2220-7970-DE1F-1FB4-845A49428581}"/>
              </a:ext>
            </a:extLst>
          </p:cNvPr>
          <p:cNvSpPr txBox="1"/>
          <p:nvPr/>
        </p:nvSpPr>
        <p:spPr>
          <a:xfrm>
            <a:off x="457200" y="281832"/>
            <a:ext cx="3158836" cy="369332"/>
          </a:xfrm>
          <a:prstGeom prst="rect">
            <a:avLst/>
          </a:prstGeom>
          <a:noFill/>
        </p:spPr>
        <p:txBody>
          <a:bodyPr wrap="square" rtlCol="0">
            <a:spAutoFit/>
          </a:bodyPr>
          <a:lstStyle/>
          <a:p>
            <a:r>
              <a:rPr lang="en-US" b="1">
                <a:solidFill>
                  <a:srgbClr val="EED8CF"/>
                </a:solidFill>
                <a:latin typeface="Work Sans" pitchFamily="2" charset="0"/>
              </a:rPr>
              <a:t>TECHNOLOGY TIP</a:t>
            </a:r>
          </a:p>
        </p:txBody>
      </p:sp>
    </p:spTree>
    <p:custDataLst>
      <p:tags r:id="rId1"/>
    </p:custDataLst>
    <p:extLst>
      <p:ext uri="{BB962C8B-B14F-4D97-AF65-F5344CB8AC3E}">
        <p14:creationId xmlns:p14="http://schemas.microsoft.com/office/powerpoint/2010/main" val="295966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E0CEF-7485-20BC-83C1-9B7CA3A9C834}"/>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D2C8137-577A-ED72-84C5-D14CE900E68B}"/>
              </a:ext>
            </a:extLst>
          </p:cNvPr>
          <p:cNvPicPr>
            <a:picLocks noChangeAspect="1"/>
          </p:cNvPicPr>
          <p:nvPr/>
        </p:nvPicPr>
        <p:blipFill>
          <a:blip r:embed="rId3"/>
          <a:srcRect b="43576"/>
          <a:stretch/>
        </p:blipFill>
        <p:spPr>
          <a:xfrm>
            <a:off x="0" y="0"/>
            <a:ext cx="7772400" cy="1842655"/>
          </a:xfrm>
          <a:prstGeom prst="rect">
            <a:avLst/>
          </a:prstGeom>
        </p:spPr>
      </p:pic>
      <p:pic>
        <p:nvPicPr>
          <p:cNvPr id="5" name="Picture 4" descr="A screen shot of a computer&#10;&#10;AI-generated content may be incorrect.">
            <a:extLst>
              <a:ext uri="{FF2B5EF4-FFF2-40B4-BE49-F238E27FC236}">
                <a16:creationId xmlns:a16="http://schemas.microsoft.com/office/drawing/2014/main" id="{F5FB87BA-AFA1-4066-BDA7-3126BC60A27B}"/>
              </a:ext>
            </a:extLst>
          </p:cNvPr>
          <p:cNvPicPr>
            <a:picLocks noChangeAspect="1"/>
          </p:cNvPicPr>
          <p:nvPr/>
        </p:nvPicPr>
        <p:blipFill>
          <a:blip r:embed="rId4" cstate="print">
            <a:extLst>
              <a:ext uri="{28A0092B-C50C-407E-A947-70E740481C1C}">
                <a14:useLocalDpi xmlns:a14="http://schemas.microsoft.com/office/drawing/2010/main" val="0"/>
              </a:ext>
            </a:extLst>
          </a:blip>
          <a:srcRect l="15529" t="19849" r="14403" b="16361"/>
          <a:stretch/>
        </p:blipFill>
        <p:spPr>
          <a:xfrm>
            <a:off x="1456265" y="3430910"/>
            <a:ext cx="4859867" cy="5726153"/>
          </a:xfrm>
          <a:prstGeom prst="rect">
            <a:avLst/>
          </a:prstGeom>
          <a:ln>
            <a:noFill/>
          </a:ln>
        </p:spPr>
      </p:pic>
      <p:sp>
        <p:nvSpPr>
          <p:cNvPr id="6" name="TextBox 5">
            <a:extLst>
              <a:ext uri="{FF2B5EF4-FFF2-40B4-BE49-F238E27FC236}">
                <a16:creationId xmlns:a16="http://schemas.microsoft.com/office/drawing/2014/main" id="{05D735EB-E492-1DCA-BBD9-D126AE4DEEFB}"/>
              </a:ext>
            </a:extLst>
          </p:cNvPr>
          <p:cNvSpPr txBox="1"/>
          <p:nvPr/>
        </p:nvSpPr>
        <p:spPr>
          <a:xfrm>
            <a:off x="318654" y="2036618"/>
            <a:ext cx="7135091" cy="1200329"/>
          </a:xfrm>
          <a:prstGeom prst="rect">
            <a:avLst/>
          </a:prstGeom>
          <a:noFill/>
        </p:spPr>
        <p:txBody>
          <a:bodyPr wrap="square" rtlCol="0">
            <a:spAutoFit/>
          </a:bodyPr>
          <a:lstStyle/>
          <a:p>
            <a:r>
              <a:rPr lang="en-US" sz="1200">
                <a:solidFill>
                  <a:schemeClr val="bg1"/>
                </a:solidFill>
              </a:rPr>
              <a:t>Component anchor words help your clients understand what the high and low end of the scale represent. It can also be a helpful mnemonic device to remember Needs, too. For Needs, add “need for” ahead of the description.</a:t>
            </a:r>
          </a:p>
          <a:p>
            <a:endParaRPr lang="en-US" sz="1200">
              <a:solidFill>
                <a:schemeClr val="bg1"/>
              </a:solidFill>
            </a:endParaRPr>
          </a:p>
          <a:p>
            <a:r>
              <a:rPr lang="en-US" sz="1200">
                <a:solidFill>
                  <a:schemeClr val="bg1"/>
                </a:solidFill>
              </a:rPr>
              <a:t>Example: Social Energy             Usual Behavior: Independent/Social</a:t>
            </a:r>
          </a:p>
          <a:p>
            <a:r>
              <a:rPr lang="en-US" sz="1200">
                <a:solidFill>
                  <a:schemeClr val="bg1"/>
                </a:solidFill>
              </a:rPr>
              <a:t>                                                    Needs: Need for Independence/Need for Social Engagement</a:t>
            </a:r>
          </a:p>
        </p:txBody>
      </p:sp>
      <p:sp>
        <p:nvSpPr>
          <p:cNvPr id="11" name="TextBox 10">
            <a:extLst>
              <a:ext uri="{FF2B5EF4-FFF2-40B4-BE49-F238E27FC236}">
                <a16:creationId xmlns:a16="http://schemas.microsoft.com/office/drawing/2014/main" id="{8FCCB76E-4D5B-CD6E-BEEB-680775F1B596}"/>
              </a:ext>
            </a:extLst>
          </p:cNvPr>
          <p:cNvSpPr txBox="1"/>
          <p:nvPr/>
        </p:nvSpPr>
        <p:spPr>
          <a:xfrm>
            <a:off x="457200" y="809839"/>
            <a:ext cx="6858000" cy="400110"/>
          </a:xfrm>
          <a:prstGeom prst="rect">
            <a:avLst/>
          </a:prstGeom>
          <a:noFill/>
        </p:spPr>
        <p:txBody>
          <a:bodyPr wrap="square" rtlCol="0">
            <a:spAutoFit/>
          </a:bodyPr>
          <a:lstStyle/>
          <a:p>
            <a:r>
              <a:rPr lang="en-US" sz="2000" b="1">
                <a:latin typeface="Work Sans" pitchFamily="2" charset="0"/>
              </a:rPr>
              <a:t>Birkman Anchor Words</a:t>
            </a:r>
          </a:p>
        </p:txBody>
      </p:sp>
      <p:sp>
        <p:nvSpPr>
          <p:cNvPr id="12" name="TextBox 11">
            <a:extLst>
              <a:ext uri="{FF2B5EF4-FFF2-40B4-BE49-F238E27FC236}">
                <a16:creationId xmlns:a16="http://schemas.microsoft.com/office/drawing/2014/main" id="{617E4597-BF1E-6195-A093-3765119DD3A7}"/>
              </a:ext>
            </a:extLst>
          </p:cNvPr>
          <p:cNvSpPr txBox="1"/>
          <p:nvPr/>
        </p:nvSpPr>
        <p:spPr>
          <a:xfrm>
            <a:off x="457200" y="281832"/>
            <a:ext cx="3158836" cy="369332"/>
          </a:xfrm>
          <a:prstGeom prst="rect">
            <a:avLst/>
          </a:prstGeom>
          <a:noFill/>
        </p:spPr>
        <p:txBody>
          <a:bodyPr wrap="square" rtlCol="0">
            <a:spAutoFit/>
          </a:bodyPr>
          <a:lstStyle/>
          <a:p>
            <a:r>
              <a:rPr lang="en-US" b="1">
                <a:solidFill>
                  <a:schemeClr val="accent6"/>
                </a:solidFill>
                <a:latin typeface="Work Sans" pitchFamily="2" charset="0"/>
              </a:rPr>
              <a:t>REFERENCE</a:t>
            </a:r>
          </a:p>
        </p:txBody>
      </p:sp>
      <p:pic>
        <p:nvPicPr>
          <p:cNvPr id="15" name="Picture 14">
            <a:extLst>
              <a:ext uri="{FF2B5EF4-FFF2-40B4-BE49-F238E27FC236}">
                <a16:creationId xmlns:a16="http://schemas.microsoft.com/office/drawing/2014/main" id="{61B874B2-AD68-1220-38AA-E4C9C048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34643" y="9386475"/>
            <a:ext cx="1254448" cy="219935"/>
          </a:xfrm>
          <a:prstGeom prst="rect">
            <a:avLst/>
          </a:prstGeom>
        </p:spPr>
      </p:pic>
    </p:spTree>
    <p:custDataLst>
      <p:tags r:id="rId1"/>
    </p:custDataLst>
    <p:extLst>
      <p:ext uri="{BB962C8B-B14F-4D97-AF65-F5344CB8AC3E}">
        <p14:creationId xmlns:p14="http://schemas.microsoft.com/office/powerpoint/2010/main" val="487213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o32ug2zroz8usvv1z7urc2kv3211vu"/>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irkman">
  <a:themeElements>
    <a:clrScheme name="Birkman 1">
      <a:dk1>
        <a:srgbClr val="000000"/>
      </a:dk1>
      <a:lt1>
        <a:srgbClr val="FFFFFF"/>
      </a:lt1>
      <a:dk2>
        <a:srgbClr val="24502F"/>
      </a:dk2>
      <a:lt2>
        <a:srgbClr val="F7F7F3"/>
      </a:lt2>
      <a:accent1>
        <a:srgbClr val="C8CC4D"/>
      </a:accent1>
      <a:accent2>
        <a:srgbClr val="007349"/>
      </a:accent2>
      <a:accent3>
        <a:srgbClr val="F1E8C7"/>
      </a:accent3>
      <a:accent4>
        <a:srgbClr val="F75F41"/>
      </a:accent4>
      <a:accent5>
        <a:srgbClr val="ABE1F8"/>
      </a:accent5>
      <a:accent6>
        <a:srgbClr val="F7CB45"/>
      </a:accent6>
      <a:hlink>
        <a:srgbClr val="9999FF"/>
      </a:hlink>
      <a:folHlink>
        <a:srgbClr val="20347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7D65A2-7640-4906-BD7F-E08A717FF0F3}">
  <we:reference id="wa200004709" version="1.1.0.2" store="en-US" storeType="OMEX"/>
  <we:alternateReferences>
    <we:reference id="wa200004709" version="1.1.0.2" store="wa20000470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C3B48F2B2F9045AE017841AA4DF218" ma:contentTypeVersion="17" ma:contentTypeDescription="Create a new document." ma:contentTypeScope="" ma:versionID="5eb09274116440d6b922d00fca1a1393">
  <xsd:schema xmlns:xsd="http://www.w3.org/2001/XMLSchema" xmlns:xs="http://www.w3.org/2001/XMLSchema" xmlns:p="http://schemas.microsoft.com/office/2006/metadata/properties" xmlns:ns1="http://schemas.microsoft.com/sharepoint/v3" xmlns:ns2="e4946ca8-8004-4922-863e-5b784508a9c1" xmlns:ns3="2c98ab4b-139e-41a4-802f-1ebb8996cbd9" targetNamespace="http://schemas.microsoft.com/office/2006/metadata/properties" ma:root="true" ma:fieldsID="573a38b290882173da6089125e267137" ns1:_="" ns2:_="" ns3:_="">
    <xsd:import namespace="http://schemas.microsoft.com/sharepoint/v3"/>
    <xsd:import namespace="e4946ca8-8004-4922-863e-5b784508a9c1"/>
    <xsd:import namespace="2c98ab4b-139e-41a4-802f-1ebb8996cb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946ca8-8004-4922-863e-5b784508a9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30c1069-1c94-4b7d-890d-d7d22b2ae43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d" ma:index="23" nillable="true" ma:displayName="d" ma:format="DateOnly" ma:internalName="d">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98ab4b-139e-41a4-802f-1ebb8996cb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e988a19-ac7f-443a-8f56-af0ed31a2aeb}" ma:internalName="TaxCatchAll" ma:showField="CatchAllData" ma:web="2c98ab4b-139e-41a4-802f-1ebb8996cb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c98ab4b-139e-41a4-802f-1ebb8996cbd9">
      <UserInfo>
        <DisplayName>Noor Daoudi</DisplayName>
        <AccountId>275</AccountId>
        <AccountType/>
      </UserInfo>
      <UserInfo>
        <DisplayName>Claire Mangrum</DisplayName>
        <AccountId>357</AccountId>
        <AccountType/>
      </UserInfo>
    </SharedWithUsers>
    <_ip_UnifiedCompliancePolicyUIAction xmlns="http://schemas.microsoft.com/sharepoint/v3" xsi:nil="true"/>
    <d xmlns="e4946ca8-8004-4922-863e-5b784508a9c1" xsi:nil="true"/>
    <lcf76f155ced4ddcb4097134ff3c332f xmlns="e4946ca8-8004-4922-863e-5b784508a9c1">
      <Terms xmlns="http://schemas.microsoft.com/office/infopath/2007/PartnerControls"/>
    </lcf76f155ced4ddcb4097134ff3c332f>
    <_ip_UnifiedCompliancePolicyProperties xmlns="http://schemas.microsoft.com/sharepoint/v3" xsi:nil="true"/>
    <TaxCatchAll xmlns="2c98ab4b-139e-41a4-802f-1ebb8996cbd9" xsi:nil="true"/>
  </documentManagement>
</p:properties>
</file>

<file path=customXml/itemProps1.xml><?xml version="1.0" encoding="utf-8"?>
<ds:datastoreItem xmlns:ds="http://schemas.openxmlformats.org/officeDocument/2006/customXml" ds:itemID="{26703DD9-EB59-4076-8535-FD46A9ED2159}">
  <ds:schemaRefs>
    <ds:schemaRef ds:uri="2c98ab4b-139e-41a4-802f-1ebb8996cbd9"/>
    <ds:schemaRef ds:uri="e4946ca8-8004-4922-863e-5b784508a9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E5EC753-810F-47FA-BEAC-87CA0F804A94}">
  <ds:schemaRefs>
    <ds:schemaRef ds:uri="http://schemas.microsoft.com/sharepoint/v3/contenttype/forms"/>
  </ds:schemaRefs>
</ds:datastoreItem>
</file>

<file path=customXml/itemProps3.xml><?xml version="1.0" encoding="utf-8"?>
<ds:datastoreItem xmlns:ds="http://schemas.openxmlformats.org/officeDocument/2006/customXml" ds:itemID="{00D04DDA-B594-4843-ABDD-F58FDA0F301D}">
  <ds:schemaRefs>
    <ds:schemaRef ds:uri="2c98ab4b-139e-41a4-802f-1ebb8996cbd9"/>
    <ds:schemaRef ds:uri="e4946ca8-8004-4922-863e-5b784508a9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Birkman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Buxton</dc:creator>
  <cp:revision>1</cp:revision>
  <dcterms:created xsi:type="dcterms:W3CDTF">2019-08-28T15:42:45Z</dcterms:created>
  <dcterms:modified xsi:type="dcterms:W3CDTF">2025-03-26T17:59:08Z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0x0101000BC3B48F2B2F9045AE017841AA4DF218</vt:lpwstr>
  </property>
  <property fmtid="{D5CDD505-2E9C-101B-9397-08002B2CF9AE}" pid="3" name="MSIP_Label_a48ad635-ad8c-426c-af0d-39411dedbc2a_Enabled">
    <vt:lpwstr>true</vt:lpwstr>
  </property>
  <property fmtid="{D5CDD505-2E9C-101B-9397-08002B2CF9AE}" pid="4" name="MSIP_Label_a48ad635-ad8c-426c-af0d-39411dedbc2a_SetDate">
    <vt:lpwstr>2022-09-26T20:49:09Z</vt:lpwstr>
  </property>
  <property fmtid="{D5CDD505-2E9C-101B-9397-08002B2CF9AE}" pid="5" name="MSIP_Label_a48ad635-ad8c-426c-af0d-39411dedbc2a_Method">
    <vt:lpwstr>Standard</vt:lpwstr>
  </property>
  <property fmtid="{D5CDD505-2E9C-101B-9397-08002B2CF9AE}" pid="6" name="MSIP_Label_a48ad635-ad8c-426c-af0d-39411dedbc2a_Name">
    <vt:lpwstr>Public</vt:lpwstr>
  </property>
  <property fmtid="{D5CDD505-2E9C-101B-9397-08002B2CF9AE}" pid="7" name="MSIP_Label_a48ad635-ad8c-426c-af0d-39411dedbc2a_SiteId">
    <vt:lpwstr>4c26f180-04cf-43cd-85df-62a9c148eb2d</vt:lpwstr>
  </property>
  <property fmtid="{D5CDD505-2E9C-101B-9397-08002B2CF9AE}" pid="8" name="MSIP_Label_a48ad635-ad8c-426c-af0d-39411dedbc2a_ActionId">
    <vt:lpwstr>c0eb555a-259f-46f3-a405-40aaac3398d7</vt:lpwstr>
  </property>
  <property fmtid="{D5CDD505-2E9C-101B-9397-08002B2CF9AE}" pid="9" name="MSIP_Label_a48ad635-ad8c-426c-af0d-39411dedbc2a_ContentBits">
    <vt:lpwstr>0</vt:lpwstr>
  </property>
  <property fmtid="{D5CDD505-2E9C-101B-9397-08002B2CF9AE}" pid="10" name="MediaServiceImageTags">
    <vt:lpwstr/>
  </property>
  <property fmtid="{D5CDD505-2E9C-101B-9397-08002B2CF9AE}" pid="11" name="ArticulateGUID">
    <vt:lpwstr>F4C15EDF-3D89-4A21-A56D-E5C3AD23048B</vt:lpwstr>
  </property>
  <property fmtid="{D5CDD505-2E9C-101B-9397-08002B2CF9AE}" pid="12" name="ArticulatePath">
    <vt:lpwstr>https://birkmaninternational.sharepoint.com/sites/ProductInnovation2/Shared Documents/2 - Training/Training Content/BPMeet-Up 1 Slides</vt:lpwstr>
  </property>
</Properties>
</file>