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  <p:sldMasterId id="2147483721" r:id="rId5"/>
  </p:sldMasterIdLst>
  <p:notesMasterIdLst>
    <p:notesMasterId r:id="rId14"/>
  </p:notesMasterIdLst>
  <p:sldIdLst>
    <p:sldId id="2143370956" r:id="rId6"/>
    <p:sldId id="2143370957" r:id="rId7"/>
    <p:sldId id="2143370958" r:id="rId8"/>
    <p:sldId id="2143370716" r:id="rId9"/>
    <p:sldId id="2143370966" r:id="rId10"/>
    <p:sldId id="2143370919" r:id="rId11"/>
    <p:sldId id="2143370968" r:id="rId12"/>
    <p:sldId id="2143370903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3F91C6-BAA5-4285-A100-09E1CE254C99}" v="2" dt="2025-03-24T20:02:49.088"/>
    <p1510:client id="{7F95B43B-61CB-06D2-22FF-75786DC4B66C}" v="186" dt="2025-03-26T17:48:02.7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129" autoAdjust="0"/>
  </p:normalViewPr>
  <p:slideViewPr>
    <p:cSldViewPr snapToGrid="0">
      <p:cViewPr varScale="1">
        <p:scale>
          <a:sx n="74" d="100"/>
          <a:sy n="74" d="100"/>
        </p:scale>
        <p:origin x="18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McGowan" userId="S::mmcgowan@birkman.com::3c22c3e8-d43a-4137-9d5b-e38be6ab1230" providerId="AD" clId="Web-{7F95B43B-61CB-06D2-22FF-75786DC4B66C}"/>
    <pc:docChg chg="addSld delSld modSld">
      <pc:chgData name="Mark McGowan" userId="S::mmcgowan@birkman.com::3c22c3e8-d43a-4137-9d5b-e38be6ab1230" providerId="AD" clId="Web-{7F95B43B-61CB-06D2-22FF-75786DC4B66C}" dt="2025-03-26T17:48:02.712" v="102" actId="20577"/>
      <pc:docMkLst>
        <pc:docMk/>
      </pc:docMkLst>
      <pc:sldChg chg="delSp modSp add del delAnim">
        <pc:chgData name="Mark McGowan" userId="S::mmcgowan@birkman.com::3c22c3e8-d43a-4137-9d5b-e38be6ab1230" providerId="AD" clId="Web-{7F95B43B-61CB-06D2-22FF-75786DC4B66C}" dt="2025-03-26T17:46:17.257" v="62" actId="20577"/>
        <pc:sldMkLst>
          <pc:docMk/>
          <pc:sldMk cId="400660149" sldId="2143370716"/>
        </pc:sldMkLst>
        <pc:spChg chg="del">
          <ac:chgData name="Mark McGowan" userId="S::mmcgowan@birkman.com::3c22c3e8-d43a-4137-9d5b-e38be6ab1230" providerId="AD" clId="Web-{7F95B43B-61CB-06D2-22FF-75786DC4B66C}" dt="2025-03-26T17:36:44.278" v="40"/>
          <ac:spMkLst>
            <pc:docMk/>
            <pc:sldMk cId="400660149" sldId="2143370716"/>
            <ac:spMk id="3" creationId="{58A856C2-EC71-E2BB-57BA-4746A10AAE13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732" v="48" actId="1076"/>
          <ac:spMkLst>
            <pc:docMk/>
            <pc:sldMk cId="400660149" sldId="2143370716"/>
            <ac:spMk id="4" creationId="{40EBC1D4-78E1-51C7-7DCA-91661BDB4DBD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747" v="50" actId="1076"/>
          <ac:spMkLst>
            <pc:docMk/>
            <pc:sldMk cId="400660149" sldId="2143370716"/>
            <ac:spMk id="6" creationId="{3C0C4BE5-97E7-AAAD-9D77-29146E30074A}"/>
          </ac:spMkLst>
        </pc:spChg>
        <pc:spChg chg="mod">
          <ac:chgData name="Mark McGowan" userId="S::mmcgowan@birkman.com::3c22c3e8-d43a-4137-9d5b-e38be6ab1230" providerId="AD" clId="Web-{7F95B43B-61CB-06D2-22FF-75786DC4B66C}" dt="2025-03-26T17:36:39.528" v="39" actId="20577"/>
          <ac:spMkLst>
            <pc:docMk/>
            <pc:sldMk cId="400660149" sldId="2143370716"/>
            <ac:spMk id="8" creationId="{E36D7765-FD24-F5C0-9D2B-875E40680A01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763" v="51" actId="1076"/>
          <ac:spMkLst>
            <pc:docMk/>
            <pc:sldMk cId="400660149" sldId="2143370716"/>
            <ac:spMk id="10" creationId="{403EFDEB-9369-1A17-D021-24F9214E00BB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779" v="52" actId="1076"/>
          <ac:spMkLst>
            <pc:docMk/>
            <pc:sldMk cId="400660149" sldId="2143370716"/>
            <ac:spMk id="12" creationId="{0C3B7856-A73B-F268-87F3-871ABB415EBF}"/>
          </ac:spMkLst>
        </pc:spChg>
        <pc:spChg chg="del">
          <ac:chgData name="Mark McGowan" userId="S::mmcgowan@birkman.com::3c22c3e8-d43a-4137-9d5b-e38be6ab1230" providerId="AD" clId="Web-{7F95B43B-61CB-06D2-22FF-75786DC4B66C}" dt="2025-03-26T17:37:15.607" v="46"/>
          <ac:spMkLst>
            <pc:docMk/>
            <pc:sldMk cId="400660149" sldId="2143370716"/>
            <ac:spMk id="13" creationId="{0515C017-4B37-8B44-E73E-7BB67CE9BA9B}"/>
          </ac:spMkLst>
        </pc:spChg>
        <pc:spChg chg="del">
          <ac:chgData name="Mark McGowan" userId="S::mmcgowan@birkman.com::3c22c3e8-d43a-4137-9d5b-e38be6ab1230" providerId="AD" clId="Web-{7F95B43B-61CB-06D2-22FF-75786DC4B66C}" dt="2025-03-26T17:37:15.591" v="42"/>
          <ac:spMkLst>
            <pc:docMk/>
            <pc:sldMk cId="400660149" sldId="2143370716"/>
            <ac:spMk id="14" creationId="{F1BC2F67-BD40-5281-1C3C-499AB0BD6004}"/>
          </ac:spMkLst>
        </pc:spChg>
        <pc:spChg chg="del">
          <ac:chgData name="Mark McGowan" userId="S::mmcgowan@birkman.com::3c22c3e8-d43a-4137-9d5b-e38be6ab1230" providerId="AD" clId="Web-{7F95B43B-61CB-06D2-22FF-75786DC4B66C}" dt="2025-03-26T17:37:15.591" v="45"/>
          <ac:spMkLst>
            <pc:docMk/>
            <pc:sldMk cId="400660149" sldId="2143370716"/>
            <ac:spMk id="15" creationId="{94360BFE-8673-0611-7327-5E62C4DC995C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779" v="53" actId="1076"/>
          <ac:spMkLst>
            <pc:docMk/>
            <pc:sldMk cId="400660149" sldId="2143370716"/>
            <ac:spMk id="16" creationId="{13DA6DD0-1705-47C4-3330-6746391BFC18}"/>
          </ac:spMkLst>
        </pc:spChg>
        <pc:spChg chg="del mod">
          <ac:chgData name="Mark McGowan" userId="S::mmcgowan@birkman.com::3c22c3e8-d43a-4137-9d5b-e38be6ab1230" providerId="AD" clId="Web-{7F95B43B-61CB-06D2-22FF-75786DC4B66C}" dt="2025-03-26T17:37:15.591" v="44"/>
          <ac:spMkLst>
            <pc:docMk/>
            <pc:sldMk cId="400660149" sldId="2143370716"/>
            <ac:spMk id="17" creationId="{D4A176EC-6E14-79A8-07F9-95181C54B22B}"/>
          </ac:spMkLst>
        </pc:spChg>
        <pc:spChg chg="mod">
          <ac:chgData name="Mark McGowan" userId="S::mmcgowan@birkman.com::3c22c3e8-d43a-4137-9d5b-e38be6ab1230" providerId="AD" clId="Web-{7F95B43B-61CB-06D2-22FF-75786DC4B66C}" dt="2025-03-26T17:37:19.810" v="54" actId="1076"/>
          <ac:spMkLst>
            <pc:docMk/>
            <pc:sldMk cId="400660149" sldId="2143370716"/>
            <ac:spMk id="18" creationId="{B48389C5-2D76-D8C5-A816-0D6EFCF46CAF}"/>
          </ac:spMkLst>
        </pc:spChg>
        <pc:spChg chg="mod">
          <ac:chgData name="Mark McGowan" userId="S::mmcgowan@birkman.com::3c22c3e8-d43a-4137-9d5b-e38be6ab1230" providerId="AD" clId="Web-{7F95B43B-61CB-06D2-22FF-75786DC4B66C}" dt="2025-03-26T17:46:17.257" v="62" actId="20577"/>
          <ac:spMkLst>
            <pc:docMk/>
            <pc:sldMk cId="400660149" sldId="2143370716"/>
            <ac:spMk id="19" creationId="{21CBD283-61B9-B638-E4A9-F46E7141A377}"/>
          </ac:spMkLst>
        </pc:spChg>
        <pc:spChg chg="mod">
          <ac:chgData name="Mark McGowan" userId="S::mmcgowan@birkman.com::3c22c3e8-d43a-4137-9d5b-e38be6ab1230" providerId="AD" clId="Web-{7F95B43B-61CB-06D2-22FF-75786DC4B66C}" dt="2025-03-26T17:46:11.320" v="61" actId="20577"/>
          <ac:spMkLst>
            <pc:docMk/>
            <pc:sldMk cId="400660149" sldId="2143370716"/>
            <ac:spMk id="20" creationId="{8C7A2865-3BC3-24F8-8C50-B139551BF84C}"/>
          </ac:spMkLst>
        </pc:spChg>
        <pc:spChg chg="del mod">
          <ac:chgData name="Mark McGowan" userId="S::mmcgowan@birkman.com::3c22c3e8-d43a-4137-9d5b-e38be6ab1230" providerId="AD" clId="Web-{7F95B43B-61CB-06D2-22FF-75786DC4B66C}" dt="2025-03-26T17:37:15.591" v="43"/>
          <ac:spMkLst>
            <pc:docMk/>
            <pc:sldMk cId="400660149" sldId="2143370716"/>
            <ac:spMk id="21" creationId="{3315BB34-C7A6-2EF8-F7D5-6E39D2397FE8}"/>
          </ac:spMkLst>
        </pc:spChg>
        <pc:cxnChg chg="mod">
          <ac:chgData name="Mark McGowan" userId="S::mmcgowan@birkman.com::3c22c3e8-d43a-4137-9d5b-e38be6ab1230" providerId="AD" clId="Web-{7F95B43B-61CB-06D2-22FF-75786DC4B66C}" dt="2025-03-26T17:37:23.810" v="57"/>
          <ac:cxnSpMkLst>
            <pc:docMk/>
            <pc:sldMk cId="400660149" sldId="2143370716"/>
            <ac:cxnSpMk id="5" creationId="{DF93A3A7-7A2F-0B19-B73B-C140F8294E12}"/>
          </ac:cxnSpMkLst>
        </pc:cxnChg>
        <pc:cxnChg chg="del">
          <ac:chgData name="Mark McGowan" userId="S::mmcgowan@birkman.com::3c22c3e8-d43a-4137-9d5b-e38be6ab1230" providerId="AD" clId="Web-{7F95B43B-61CB-06D2-22FF-75786DC4B66C}" dt="2025-03-26T17:37:15.607" v="47"/>
          <ac:cxnSpMkLst>
            <pc:docMk/>
            <pc:sldMk cId="400660149" sldId="2143370716"/>
            <ac:cxnSpMk id="11" creationId="{18798BBC-018D-FC41-CBD6-F02FDF4772B0}"/>
          </ac:cxnSpMkLst>
        </pc:cxnChg>
      </pc:sldChg>
      <pc:sldChg chg="modSp">
        <pc:chgData name="Mark McGowan" userId="S::mmcgowan@birkman.com::3c22c3e8-d43a-4137-9d5b-e38be6ab1230" providerId="AD" clId="Web-{7F95B43B-61CB-06D2-22FF-75786DC4B66C}" dt="2025-03-26T17:47:18.587" v="86" actId="20577"/>
        <pc:sldMkLst>
          <pc:docMk/>
          <pc:sldMk cId="1127541338" sldId="2143370903"/>
        </pc:sldMkLst>
        <pc:spChg chg="mod">
          <ac:chgData name="Mark McGowan" userId="S::mmcgowan@birkman.com::3c22c3e8-d43a-4137-9d5b-e38be6ab1230" providerId="AD" clId="Web-{7F95B43B-61CB-06D2-22FF-75786DC4B66C}" dt="2025-03-26T17:47:18.587" v="86" actId="20577"/>
          <ac:spMkLst>
            <pc:docMk/>
            <pc:sldMk cId="1127541338" sldId="2143370903"/>
            <ac:spMk id="3" creationId="{07B6B3B9-ED72-C234-39CF-79F6A35685B9}"/>
          </ac:spMkLst>
        </pc:spChg>
      </pc:sldChg>
      <pc:sldChg chg="modSp">
        <pc:chgData name="Mark McGowan" userId="S::mmcgowan@birkman.com::3c22c3e8-d43a-4137-9d5b-e38be6ab1230" providerId="AD" clId="Web-{7F95B43B-61CB-06D2-22FF-75786DC4B66C}" dt="2025-03-26T17:48:02.712" v="102" actId="20577"/>
        <pc:sldMkLst>
          <pc:docMk/>
          <pc:sldMk cId="1544522531" sldId="2143370919"/>
        </pc:sldMkLst>
        <pc:spChg chg="mod">
          <ac:chgData name="Mark McGowan" userId="S::mmcgowan@birkman.com::3c22c3e8-d43a-4137-9d5b-e38be6ab1230" providerId="AD" clId="Web-{7F95B43B-61CB-06D2-22FF-75786DC4B66C}" dt="2025-03-26T17:35:37.371" v="22" actId="20577"/>
          <ac:spMkLst>
            <pc:docMk/>
            <pc:sldMk cId="1544522531" sldId="2143370919"/>
            <ac:spMk id="7" creationId="{DBBAEE51-4133-3F22-3B32-650F8241BDD5}"/>
          </ac:spMkLst>
        </pc:spChg>
        <pc:spChg chg="mod">
          <ac:chgData name="Mark McGowan" userId="S::mmcgowan@birkman.com::3c22c3e8-d43a-4137-9d5b-e38be6ab1230" providerId="AD" clId="Web-{7F95B43B-61CB-06D2-22FF-75786DC4B66C}" dt="2025-03-26T17:48:02.712" v="102" actId="20577"/>
          <ac:spMkLst>
            <pc:docMk/>
            <pc:sldMk cId="1544522531" sldId="2143370919"/>
            <ac:spMk id="17" creationId="{F34CE6C0-47A9-CFDC-3496-1BB42FAC0C27}"/>
          </ac:spMkLst>
        </pc:spChg>
      </pc:sldChg>
      <pc:sldChg chg="del">
        <pc:chgData name="Mark McGowan" userId="S::mmcgowan@birkman.com::3c22c3e8-d43a-4137-9d5b-e38be6ab1230" providerId="AD" clId="Web-{7F95B43B-61CB-06D2-22FF-75786DC4B66C}" dt="2025-03-26T17:37:34.279" v="58"/>
        <pc:sldMkLst>
          <pc:docMk/>
          <pc:sldMk cId="821980959" sldId="2143370959"/>
        </pc:sldMkLst>
      </pc:sldChg>
      <pc:sldChg chg="modSp">
        <pc:chgData name="Mark McGowan" userId="S::mmcgowan@birkman.com::3c22c3e8-d43a-4137-9d5b-e38be6ab1230" providerId="AD" clId="Web-{7F95B43B-61CB-06D2-22FF-75786DC4B66C}" dt="2025-03-26T17:46:54.680" v="80" actId="20577"/>
        <pc:sldMkLst>
          <pc:docMk/>
          <pc:sldMk cId="285721045" sldId="2143370966"/>
        </pc:sldMkLst>
        <pc:spChg chg="mod">
          <ac:chgData name="Mark McGowan" userId="S::mmcgowan@birkman.com::3c22c3e8-d43a-4137-9d5b-e38be6ab1230" providerId="AD" clId="Web-{7F95B43B-61CB-06D2-22FF-75786DC4B66C}" dt="2025-03-26T17:33:23.681" v="12" actId="20577"/>
          <ac:spMkLst>
            <pc:docMk/>
            <pc:sldMk cId="285721045" sldId="2143370966"/>
            <ac:spMk id="10" creationId="{4749F50A-D0EE-D27E-B112-393E6FE6BDE6}"/>
          </ac:spMkLst>
        </pc:spChg>
        <pc:spChg chg="mod">
          <ac:chgData name="Mark McGowan" userId="S::mmcgowan@birkman.com::3c22c3e8-d43a-4137-9d5b-e38be6ab1230" providerId="AD" clId="Web-{7F95B43B-61CB-06D2-22FF-75786DC4B66C}" dt="2025-03-26T17:46:54.680" v="80" actId="20577"/>
          <ac:spMkLst>
            <pc:docMk/>
            <pc:sldMk cId="285721045" sldId="2143370966"/>
            <ac:spMk id="17" creationId="{EA1A6752-D49F-8B98-1EDC-3B3119D74912}"/>
          </ac:spMkLst>
        </pc:spChg>
        <pc:spChg chg="mod">
          <ac:chgData name="Mark McGowan" userId="S::mmcgowan@birkman.com::3c22c3e8-d43a-4137-9d5b-e38be6ab1230" providerId="AD" clId="Web-{7F95B43B-61CB-06D2-22FF-75786DC4B66C}" dt="2025-03-26T17:33:00.368" v="4" actId="20577"/>
          <ac:spMkLst>
            <pc:docMk/>
            <pc:sldMk cId="285721045" sldId="2143370966"/>
            <ac:spMk id="18" creationId="{515C53D5-5ECE-DF45-CACE-B00430726850}"/>
          </ac:spMkLst>
        </pc:spChg>
      </pc:sldChg>
      <pc:sldChg chg="del">
        <pc:chgData name="Mark McGowan" userId="S::mmcgowan@birkman.com::3c22c3e8-d43a-4137-9d5b-e38be6ab1230" providerId="AD" clId="Web-{7F95B43B-61CB-06D2-22FF-75786DC4B66C}" dt="2025-03-26T17:47:08.430" v="84"/>
        <pc:sldMkLst>
          <pc:docMk/>
          <pc:sldMk cId="2330614544" sldId="2143370967"/>
        </pc:sldMkLst>
      </pc:sldChg>
      <pc:sldChg chg="add replId">
        <pc:chgData name="Mark McGowan" userId="S::mmcgowan@birkman.com::3c22c3e8-d43a-4137-9d5b-e38be6ab1230" providerId="AD" clId="Web-{7F95B43B-61CB-06D2-22FF-75786DC4B66C}" dt="2025-03-26T17:47:06.430" v="83"/>
        <pc:sldMkLst>
          <pc:docMk/>
          <pc:sldMk cId="418137544" sldId="2143370968"/>
        </pc:sldMkLst>
      </pc:sldChg>
      <pc:sldChg chg="add del">
        <pc:chgData name="Mark McGowan" userId="S::mmcgowan@birkman.com::3c22c3e8-d43a-4137-9d5b-e38be6ab1230" providerId="AD" clId="Web-{7F95B43B-61CB-06D2-22FF-75786DC4B66C}" dt="2025-03-26T17:47:02.477" v="82"/>
        <pc:sldMkLst>
          <pc:docMk/>
          <pc:sldMk cId="588666683" sldId="2143370968"/>
        </pc:sldMkLst>
      </pc:sldChg>
      <pc:sldMasterChg chg="addSldLayout">
        <pc:chgData name="Mark McGowan" userId="S::mmcgowan@birkman.com::3c22c3e8-d43a-4137-9d5b-e38be6ab1230" providerId="AD" clId="Web-{7F95B43B-61CB-06D2-22FF-75786DC4B66C}" dt="2025-03-26T17:46:58.711" v="81"/>
        <pc:sldMasterMkLst>
          <pc:docMk/>
          <pc:sldMasterMk cId="3651790806" sldId="2147483687"/>
        </pc:sldMasterMkLst>
        <pc:sldLayoutChg chg="add">
          <pc:chgData name="Mark McGowan" userId="S::mmcgowan@birkman.com::3c22c3e8-d43a-4137-9d5b-e38be6ab1230" providerId="AD" clId="Web-{7F95B43B-61CB-06D2-22FF-75786DC4B66C}" dt="2025-03-26T17:46:58.711" v="81"/>
          <pc:sldLayoutMkLst>
            <pc:docMk/>
            <pc:sldMasterMk cId="3651790806" sldId="2147483687"/>
            <pc:sldLayoutMk cId="4084263219" sldId="2147483699"/>
          </pc:sldLayoutMkLst>
        </pc:sldLayoutChg>
      </pc:sldMasterChg>
      <pc:sldMasterChg chg="addSldLayout">
        <pc:chgData name="Mark McGowan" userId="S::mmcgowan@birkman.com::3c22c3e8-d43a-4137-9d5b-e38be6ab1230" providerId="AD" clId="Web-{7F95B43B-61CB-06D2-22FF-75786DC4B66C}" dt="2025-03-26T17:35:41.714" v="23"/>
        <pc:sldMasterMkLst>
          <pc:docMk/>
          <pc:sldMasterMk cId="2170612103" sldId="2147483721"/>
        </pc:sldMasterMkLst>
        <pc:sldLayoutChg chg="add">
          <pc:chgData name="Mark McGowan" userId="S::mmcgowan@birkman.com::3c22c3e8-d43a-4137-9d5b-e38be6ab1230" providerId="AD" clId="Web-{7F95B43B-61CB-06D2-22FF-75786DC4B66C}" dt="2025-03-26T17:35:41.714" v="23"/>
          <pc:sldLayoutMkLst>
            <pc:docMk/>
            <pc:sldMasterMk cId="2170612103" sldId="2147483721"/>
            <pc:sldLayoutMk cId="294912558" sldId="2147483785"/>
          </pc:sldLayoutMkLst>
        </pc:sldLayoutChg>
      </pc:sldMasterChg>
    </pc:docChg>
  </pc:docChgLst>
  <pc:docChgLst>
    <pc:chgData name="Mark McGowan" userId="3c22c3e8-d43a-4137-9d5b-e38be6ab1230" providerId="ADAL" clId="{693F91C6-BAA5-4285-A100-09E1CE254C99}"/>
    <pc:docChg chg="addSld delSld modSld">
      <pc:chgData name="Mark McGowan" userId="3c22c3e8-d43a-4137-9d5b-e38be6ab1230" providerId="ADAL" clId="{693F91C6-BAA5-4285-A100-09E1CE254C99}" dt="2025-03-24T20:02:46.069" v="2" actId="47"/>
      <pc:docMkLst>
        <pc:docMk/>
      </pc:docMkLst>
      <pc:sldChg chg="add del">
        <pc:chgData name="Mark McGowan" userId="3c22c3e8-d43a-4137-9d5b-e38be6ab1230" providerId="ADAL" clId="{693F91C6-BAA5-4285-A100-09E1CE254C99}" dt="2025-03-24T20:02:46.069" v="2" actId="47"/>
        <pc:sldMkLst>
          <pc:docMk/>
          <pc:sldMk cId="832414359" sldId="2143370967"/>
        </pc:sldMkLst>
      </pc:sldChg>
      <pc:sldChg chg="del">
        <pc:chgData name="Mark McGowan" userId="3c22c3e8-d43a-4137-9d5b-e38be6ab1230" providerId="ADAL" clId="{693F91C6-BAA5-4285-A100-09E1CE254C99}" dt="2025-03-24T20:02:36.221" v="0" actId="47"/>
        <pc:sldMkLst>
          <pc:docMk/>
          <pc:sldMk cId="3095628603" sldId="2143370967"/>
        </pc:sldMkLst>
      </pc:sldChg>
      <pc:sldMasterChg chg="delSldLayout">
        <pc:chgData name="Mark McGowan" userId="3c22c3e8-d43a-4137-9d5b-e38be6ab1230" providerId="ADAL" clId="{693F91C6-BAA5-4285-A100-09E1CE254C99}" dt="2025-03-24T20:02:46.069" v="2" actId="47"/>
        <pc:sldMasterMkLst>
          <pc:docMk/>
          <pc:sldMasterMk cId="3651790806" sldId="2147483687"/>
        </pc:sldMasterMkLst>
        <pc:sldLayoutChg chg="del">
          <pc:chgData name="Mark McGowan" userId="3c22c3e8-d43a-4137-9d5b-e38be6ab1230" providerId="ADAL" clId="{693F91C6-BAA5-4285-A100-09E1CE254C99}" dt="2025-03-24T20:02:46.069" v="2" actId="47"/>
          <pc:sldLayoutMkLst>
            <pc:docMk/>
            <pc:sldMasterMk cId="3651790806" sldId="2147483687"/>
            <pc:sldLayoutMk cId="144313958" sldId="2147483785"/>
          </pc:sldLayoutMkLst>
        </pc:sldLayoutChg>
        <pc:sldLayoutChg chg="del">
          <pc:chgData name="Mark McGowan" userId="3c22c3e8-d43a-4137-9d5b-e38be6ab1230" providerId="ADAL" clId="{693F91C6-BAA5-4285-A100-09E1CE254C99}" dt="2025-03-24T20:02:36.221" v="0" actId="47"/>
          <pc:sldLayoutMkLst>
            <pc:docMk/>
            <pc:sldMasterMk cId="3651790806" sldId="2147483687"/>
            <pc:sldLayoutMk cId="1599477123" sldId="214748378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BB0B5-835B-4865-83A9-CE04C85F5DE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36BAF-1B66-4D5A-973E-577F687174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42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EDBC7-25B0-43C6-A7A3-56B32C2DED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75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EDBC7-25B0-43C6-A7A3-56B32C2DED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80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EDBC7-25B0-43C6-A7A3-56B32C2DED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32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>
                <a:solidFill>
                  <a:srgbClr val="000000"/>
                </a:solidFill>
                <a:effectLst/>
                <a:latin typeface="WordVisi_MSFontService"/>
              </a:rPr>
              <a:t>Assertiveness is about your tendency to speak up and express opinions openly and forcefully.</a:t>
            </a:r>
          </a:p>
          <a:p>
            <a:endParaRPr lang="en-US" b="1" i="0">
              <a:solidFill>
                <a:srgbClr val="000000"/>
              </a:solidFill>
              <a:effectLst/>
              <a:latin typeface="WordVisi_MSFontService"/>
            </a:endParaRPr>
          </a:p>
          <a:p>
            <a:r>
              <a:rPr lang="en-US" b="1" i="0">
                <a:solidFill>
                  <a:srgbClr val="000000"/>
                </a:solidFill>
                <a:effectLst/>
                <a:latin typeface="WordVisi_MSFontService"/>
              </a:rPr>
              <a:t>Usual Behavior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0000"/>
                </a:solidFill>
                <a:latin typeface="WordVisi_MSFontService"/>
              </a:rPr>
              <a:t>Higher Assertiveness is about being Assertive – sharing opinions easily, speaking up to make a point in a debate, and being strong. Getting louder if needed. Without any ill meaning.</a:t>
            </a:r>
            <a:r>
              <a:rPr lang="en-US" sz="1800">
                <a:solidFill>
                  <a:srgbClr val="000000"/>
                </a:solidFill>
                <a:latin typeface="WordVisiPilcrow_MSFontService"/>
              </a:rPr>
              <a:t> 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0000"/>
                </a:solidFill>
                <a:latin typeface="WordVisi_MSFontService"/>
              </a:rPr>
              <a:t>Lower Assertiveness is about being Suggesting – non-confrontational, soft-selling ideas in a quiet tone of voice, focusing on the points of agreement in a conversation. They are just different ways of leading in conversations.</a:t>
            </a:r>
            <a:r>
              <a:rPr lang="en-US" sz="1800">
                <a:solidFill>
                  <a:srgbClr val="000000"/>
                </a:solidFill>
                <a:latin typeface="Roboto" panose="02000000000000000000" pitchFamily="2" charset="0"/>
              </a:rPr>
              <a:t> </a:t>
            </a:r>
          </a:p>
          <a:p>
            <a:endParaRPr lang="en-US" sz="1800" b="1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1800" b="1">
                <a:solidFill>
                  <a:srgbClr val="000000"/>
                </a:solidFill>
                <a:latin typeface="Roboto" panose="02000000000000000000" pitchFamily="2" charset="0"/>
              </a:rPr>
              <a:t>Needs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en-US" sz="1800">
                <a:solidFill>
                  <a:srgbClr val="000000"/>
                </a:solidFill>
                <a:latin typeface="Roboto" panose="02000000000000000000" pitchFamily="2" charset="0"/>
              </a:rPr>
              <a:t>The </a:t>
            </a:r>
            <a:r>
              <a:rPr lang="en-US"/>
              <a:t>preferred environment for those with Higher Assertiveness Needs is one where everyone has a voice and speaking up is not only allowed – it’s encouraged! Leaders take a stand on issues and encourage everyone to take charge. If you want something, you ask for it.</a:t>
            </a:r>
          </a:p>
          <a:p>
            <a:pPr marL="285779" indent="-285779">
              <a:buFont typeface="Arial" panose="020B0604020202020204" pitchFamily="34" charset="0"/>
              <a:buChar char="•"/>
            </a:pPr>
            <a:r>
              <a:rPr lang="en-US"/>
              <a:t>For Lower Assertiveness Needs, the expectation is that people approach them with suggestions and ideas – not orders. Leaders ask for volunteers instead of making the decision for everyone else. </a:t>
            </a:r>
          </a:p>
          <a:p>
            <a:endParaRPr lang="en-US"/>
          </a:p>
          <a:p>
            <a:r>
              <a:rPr lang="en-US" b="1"/>
              <a:t>Stress Behavior</a:t>
            </a:r>
          </a:p>
          <a:p>
            <a:pPr marL="171467" indent="-171467">
              <a:buFont typeface="Arial" panose="020B0604020202020204" pitchFamily="34" charset="0"/>
              <a:buChar char="•"/>
            </a:pPr>
            <a:r>
              <a:rPr lang="en-US"/>
              <a:t>When the environment is not comfortable, those with higher Stress indicators might take over the conversation, getting louder, hijacking the topic, and focusing only on what they want to discuss.</a:t>
            </a:r>
          </a:p>
          <a:p>
            <a:pPr marL="171467" indent="-171467">
              <a:buFont typeface="Arial" panose="020B0604020202020204" pitchFamily="34" charset="0"/>
              <a:buChar char="•"/>
            </a:pPr>
            <a:r>
              <a:rPr lang="en-US"/>
              <a:t>Those lower on Assertiveness Stress react in the opposite – becoming passive, giving in, dropping out of the conversation, and allowing others to take charge of the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68DFA-F6C3-4255-A413-E19A55287A3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382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F477E-5828-FF01-8A4F-87D9CC3AF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819F5C-73BE-D0A3-D2D9-294AC461A2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2D9AF8-AE02-0E87-E99E-502C66FC4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TORRI</a:t>
            </a:r>
          </a:p>
          <a:p>
            <a:r>
              <a:rPr lang="en-US"/>
              <a:t>- Quick activity to get into this topic and an easy way to combine components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04503A-1CC3-E629-E70B-B0B8BA6B3B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EDBC7-25B0-43C6-A7A3-56B32C2DED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39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834F8-D258-1ECD-9FB5-08839378C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D216B6-60DA-6CE4-6BB6-431294C66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E3DC2E-C06A-5C32-96FE-FCB5067306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/>
              <a:t>Example with the facilitator’s scores – feel free to customize to your liking.</a:t>
            </a:r>
          </a:p>
          <a:p>
            <a:endParaRPr lang="en-US" b="0" i="1" dirty="0"/>
          </a:p>
          <a:p>
            <a:r>
              <a:rPr lang="en-US" b="0" i="1" dirty="0"/>
              <a:t>Animate with example</a:t>
            </a:r>
            <a:endParaRPr lang="en-US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3C17A2-0624-667A-1059-E0D2DFEBA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68DFA-F6C3-4255-A413-E19A55287A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934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137C0-7551-0E32-1656-A47BEB3E1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26CD82-3112-FF2A-4706-80E9970A1A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EF34BA-E1D0-FC03-7B3F-5DE1CA0C71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TORRI</a:t>
            </a:r>
          </a:p>
          <a:p>
            <a:r>
              <a:rPr lang="en-US"/>
              <a:t>- Quick activity to get into this topic and an easy way to combine components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2E8E6-41AC-12CD-2803-61507A3C25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8EDBC7-25B0-43C6-A7A3-56B32C2DED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815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02D82-CEBF-356F-13A9-D916B062E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C36969-3002-6807-76AC-D0CB112996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AE6A6A-F4BD-EF37-648B-E56548687D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1" dirty="0"/>
              <a:t>Review instructions on slide then begin breakout.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02146-272A-3930-00F6-B75677209A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068DFA-F6C3-4255-A413-E19A55287A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21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98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90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711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AFE600-3A22-DA4B-8D09-E155319211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©2017 Birkman International Inc.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F9E4C7-FAB2-EE42-9A58-22C85691DE46}"/>
              </a:ext>
            </a:extLst>
          </p:cNvPr>
          <p:cNvSpPr txBox="1"/>
          <p:nvPr userDrawn="1"/>
        </p:nvSpPr>
        <p:spPr>
          <a:xfrm>
            <a:off x="1758876" y="64546"/>
            <a:ext cx="184731" cy="336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88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42632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bg>
      <p:bgPr>
        <a:solidFill>
          <a:srgbClr val="2034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3498A8-9A14-084B-A013-11BF91932FB8}"/>
              </a:ext>
            </a:extLst>
          </p:cNvPr>
          <p:cNvSpPr/>
          <p:nvPr userDrawn="1"/>
        </p:nvSpPr>
        <p:spPr>
          <a:xfrm>
            <a:off x="-100739" y="365125"/>
            <a:ext cx="333214" cy="1325563"/>
          </a:xfrm>
          <a:prstGeom prst="rect">
            <a:avLst/>
          </a:prstGeom>
          <a:solidFill>
            <a:srgbClr val="ABE3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A51E1F-F307-4A48-BF49-8A671D898708}"/>
              </a:ext>
            </a:extLst>
          </p:cNvPr>
          <p:cNvSpPr/>
          <p:nvPr userDrawn="1"/>
        </p:nvSpPr>
        <p:spPr>
          <a:xfrm>
            <a:off x="4697278" y="0"/>
            <a:ext cx="7494722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2A2698-21D6-5A46-92CF-7B415EBA877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532895" y="684971"/>
            <a:ext cx="5820905" cy="50833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9DBF09E-C978-F640-9F6A-85CAEBAC85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765" y="3084163"/>
            <a:ext cx="3252788" cy="30611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0B6A421-EB09-9040-8757-2F36C2C989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7674" y="6321541"/>
            <a:ext cx="1254448" cy="21993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12AAE9B-3912-D74B-8517-306230966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094"/>
            <a:ext cx="3253353" cy="260006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48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id="{49523E4D-89D4-4229-8880-018BACD55BD9}"/>
              </a:ext>
            </a:extLst>
          </p:cNvPr>
          <p:cNvSpPr txBox="1">
            <a:spLocks/>
          </p:cNvSpPr>
          <p:nvPr userDrawn="1"/>
        </p:nvSpPr>
        <p:spPr>
          <a:xfrm>
            <a:off x="4569714" y="3633907"/>
            <a:ext cx="3052571" cy="9755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7500"/>
              </a:lnSpc>
            </a:pPr>
            <a:endParaRPr lang="en-US" sz="1800" b="1">
              <a:solidFill>
                <a:srgbClr val="002647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923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056C2-CB41-405F-B625-11D82B597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3498A8-9A14-084B-A013-11BF91932FB8}"/>
              </a:ext>
            </a:extLst>
          </p:cNvPr>
          <p:cNvSpPr/>
          <p:nvPr userDrawn="1"/>
        </p:nvSpPr>
        <p:spPr>
          <a:xfrm>
            <a:off x="-100739" y="365125"/>
            <a:ext cx="333214" cy="1325563"/>
          </a:xfrm>
          <a:prstGeom prst="rect">
            <a:avLst/>
          </a:prstGeom>
          <a:solidFill>
            <a:srgbClr val="2034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55CA634-BEB3-CF4B-9997-30822359499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2030413"/>
            <a:ext cx="105156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F4CF5A-261A-C84F-9316-EC9AF40B9A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7674" y="6321541"/>
            <a:ext cx="1254448" cy="21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95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AFE600-3A22-DA4B-8D09-E155319211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©2017 Birkman International Inc.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F9E4C7-FAB2-EE42-9A58-22C85691DE46}"/>
              </a:ext>
            </a:extLst>
          </p:cNvPr>
          <p:cNvSpPr txBox="1"/>
          <p:nvPr userDrawn="1"/>
        </p:nvSpPr>
        <p:spPr>
          <a:xfrm>
            <a:off x="1758876" y="64546"/>
            <a:ext cx="184731" cy="336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88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912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9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23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28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4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7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81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6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51D2BD-CE09-41B5-BEF4-0B9DF57A1FCD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F17BA-B3D5-4ABA-8271-3A30D974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9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0FAC60-1EB5-2B45-BF73-9E86AA6D9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E63FD-EB5A-394C-9734-6373F84C0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A6A2E-0150-8F40-8088-A937593E48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3F757E5-3AC0-4D90-A9ED-FCF3C4DA240B}" type="datetimeFigureOut">
              <a:rPr lang="en-US" smtClean="0"/>
              <a:pPr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A991F-4C43-C542-A595-9948503439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1AEDE-EE78-5E48-B969-932D7F4C1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6ABF3852-5F63-4B0F-944F-7DB0D0E2B2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12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65" r:id="rId2"/>
    <p:sldLayoutId id="2147483784" r:id="rId3"/>
    <p:sldLayoutId id="214748378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bg1"/>
          </a:solidFill>
          <a:latin typeface="Work Sans" pitchFamily="2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6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6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6"/>
        </a:buBlip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6"/>
        </a:buBlip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6"/>
        </a:buBlip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6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D4685-F7BB-6014-30D6-C68D51A6C917}"/>
              </a:ext>
            </a:extLst>
          </p:cNvPr>
          <p:cNvSpPr txBox="1">
            <a:spLocks/>
          </p:cNvSpPr>
          <p:nvPr/>
        </p:nvSpPr>
        <p:spPr>
          <a:xfrm>
            <a:off x="1237765" y="3020726"/>
            <a:ext cx="9716469" cy="8165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bg1"/>
                </a:solidFill>
                <a:latin typeface="Work Sans SemiBold" pitchFamily="2" charset="77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800">
                <a:solidFill>
                  <a:schemeClr val="tx1"/>
                </a:solidFill>
                <a:latin typeface="Work Sans" pitchFamily="2" charset="0"/>
              </a:rPr>
              <a:t>Trust and Psychological Safety</a:t>
            </a:r>
          </a:p>
          <a:p>
            <a:endParaRPr lang="en-US" sz="4800">
              <a:solidFill>
                <a:schemeClr val="tx1"/>
              </a:solidFill>
              <a:latin typeface="Work Sans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978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4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F040A8D-925A-A5F5-90CF-DE05FE4D450F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9999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38961F-060C-EDB7-01A1-5EB926D11288}"/>
              </a:ext>
            </a:extLst>
          </p:cNvPr>
          <p:cNvSpPr txBox="1"/>
          <p:nvPr/>
        </p:nvSpPr>
        <p:spPr>
          <a:xfrm>
            <a:off x="907803" y="1777737"/>
            <a:ext cx="4452292" cy="2805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One-to</a:t>
            </a:r>
            <a:r>
              <a:rPr lang="en-US" sz="2000" u="sng" dirty="0">
                <a:latin typeface="+mn-lt"/>
                <a:ea typeface="Roboto" panose="02000000000000000000" pitchFamily="2" charset="0"/>
              </a:rPr>
              <a:t>-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one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 experience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Will 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I give you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Roboto" panose="02000000000000000000" pitchFamily="2" charset="0"/>
              </a:rPr>
              <a:t>the benefit of the doubt?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u="sng" dirty="0">
                <a:latin typeface="+mn-lt"/>
              </a:rPr>
              <a:t>Interpersonal vulnerability</a:t>
            </a:r>
            <a:r>
              <a:rPr lang="en-US" sz="2000" dirty="0">
                <a:latin typeface="+mn-lt"/>
              </a:rPr>
              <a:t>: trusting that someone won’t take advantage of you if you rely on them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CE585-99A9-7039-8EA3-D1908578E342}"/>
              </a:ext>
            </a:extLst>
          </p:cNvPr>
          <p:cNvSpPr txBox="1"/>
          <p:nvPr/>
        </p:nvSpPr>
        <p:spPr>
          <a:xfrm>
            <a:off x="6831904" y="1777737"/>
            <a:ext cx="4886854" cy="3267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u="sng">
                <a:solidFill>
                  <a:schemeClr val="bg1"/>
                </a:solidFill>
                <a:latin typeface="+mn-lt"/>
              </a:rPr>
              <a:t>Group-level</a:t>
            </a:r>
            <a:r>
              <a:rPr lang="en-US" sz="2000">
                <a:solidFill>
                  <a:schemeClr val="bg1"/>
                </a:solidFill>
                <a:latin typeface="+mn-lt"/>
              </a:rPr>
              <a:t> experience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>
                <a:solidFill>
                  <a:schemeClr val="bg1"/>
                </a:solidFill>
                <a:latin typeface="+mn-lt"/>
              </a:rPr>
              <a:t>Will </a:t>
            </a:r>
            <a:r>
              <a:rPr lang="en-US" sz="2000" u="sng">
                <a:solidFill>
                  <a:schemeClr val="bg1"/>
                </a:solidFill>
                <a:latin typeface="+mn-lt"/>
              </a:rPr>
              <a:t>others give me </a:t>
            </a:r>
            <a:r>
              <a:rPr lang="en-US" sz="2000">
                <a:solidFill>
                  <a:schemeClr val="bg1"/>
                </a:solidFill>
                <a:latin typeface="+mn-lt"/>
              </a:rPr>
              <a:t>the benefit of the doubt?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u="sng">
                <a:solidFill>
                  <a:schemeClr val="bg1"/>
                </a:solidFill>
                <a:latin typeface="+mn-lt"/>
              </a:rPr>
              <a:t>Intellectual and emotional vulnerability</a:t>
            </a:r>
            <a:r>
              <a:rPr lang="en-US" sz="2000">
                <a:solidFill>
                  <a:schemeClr val="bg1"/>
                </a:solidFill>
                <a:latin typeface="+mn-lt"/>
              </a:rPr>
              <a:t>: feeling safe to challenge ideas, share concerns, and innovate without facing embarrassment or punishment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C5FBA6-6348-78D9-A925-7604493284AF}"/>
              </a:ext>
            </a:extLst>
          </p:cNvPr>
          <p:cNvSpPr txBox="1"/>
          <p:nvPr/>
        </p:nvSpPr>
        <p:spPr>
          <a:xfrm>
            <a:off x="0" y="753908"/>
            <a:ext cx="6095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chemeClr val="accent5"/>
                </a:solidFill>
                <a:latin typeface="Work Sans" pitchFamily="2" charset="0"/>
              </a:rPr>
              <a:t>Trust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BAE493-E285-C655-4FB4-F9AAE29AD316}"/>
              </a:ext>
            </a:extLst>
          </p:cNvPr>
          <p:cNvSpPr txBox="1"/>
          <p:nvPr/>
        </p:nvSpPr>
        <p:spPr>
          <a:xfrm>
            <a:off x="6095999" y="752923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>
                <a:solidFill>
                  <a:srgbClr val="203472"/>
                </a:solidFill>
                <a:latin typeface="Work Sans" pitchFamily="2" charset="0"/>
              </a:rPr>
              <a:t>Psychological Safety</a:t>
            </a:r>
          </a:p>
        </p:txBody>
      </p:sp>
    </p:spTree>
    <p:extLst>
      <p:ext uri="{BB962C8B-B14F-4D97-AF65-F5344CB8AC3E}">
        <p14:creationId xmlns:p14="http://schemas.microsoft.com/office/powerpoint/2010/main" val="283962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3E8AB9-78F0-9FF9-A547-DEE9BC4A24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59524" y="4430243"/>
            <a:ext cx="3252788" cy="21432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>
                <a:solidFill>
                  <a:schemeClr val="tx1"/>
                </a:solidFill>
                <a:latin typeface="Franklin Gothic ATF" panose="020B0503060602040204" pitchFamily="34" charset="0"/>
                <a:ea typeface="Roboto" charset="0"/>
                <a:cs typeface="Roboto" charset="0"/>
              </a:rPr>
              <a:t>Your openness and comfort with expressing emotion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B05FCC2-0196-0F12-FF4A-57E2D632F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085" y="488517"/>
            <a:ext cx="3253353" cy="2600069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Emotional Energy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C447AE5-10CF-97CE-007F-C395B3332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821" y="2036497"/>
            <a:ext cx="2143295" cy="214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084BA1B-156D-A982-4E38-A01972514E91}"/>
              </a:ext>
            </a:extLst>
          </p:cNvPr>
          <p:cNvSpPr txBox="1"/>
          <p:nvPr/>
        </p:nvSpPr>
        <p:spPr>
          <a:xfrm>
            <a:off x="6584211" y="1845344"/>
            <a:ext cx="3630706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005DA3"/>
                </a:solidFill>
                <a:latin typeface="Work Sans" pitchFamily="2" charset="0"/>
                <a:ea typeface="Roboto" charset="0"/>
                <a:cs typeface="Roboto" charset="0"/>
              </a:rPr>
              <a:t>EXPRESSIVE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BCAC96-B7FC-2776-A133-C18FD9B12F8B}"/>
              </a:ext>
            </a:extLst>
          </p:cNvPr>
          <p:cNvSpPr txBox="1"/>
          <p:nvPr/>
        </p:nvSpPr>
        <p:spPr>
          <a:xfrm>
            <a:off x="6584211" y="2463000"/>
            <a:ext cx="3630706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9D0B0F"/>
                </a:solidFill>
                <a:latin typeface="Work Sans" pitchFamily="2" charset="0"/>
                <a:ea typeface="Roboto" charset="0"/>
                <a:cs typeface="Roboto" charset="0"/>
              </a:rPr>
              <a:t>PRACTICAL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EFF6C5-600F-F828-29CA-648159284D5C}"/>
              </a:ext>
            </a:extLst>
          </p:cNvPr>
          <p:cNvSpPr txBox="1"/>
          <p:nvPr/>
        </p:nvSpPr>
        <p:spPr>
          <a:xfrm>
            <a:off x="6399975" y="3707227"/>
            <a:ext cx="3987591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005DA3"/>
                </a:solidFill>
                <a:latin typeface="Work Sans" pitchFamily="2" charset="0"/>
                <a:ea typeface="Roboto" charset="0"/>
                <a:cs typeface="Roboto" charset="0"/>
              </a:rPr>
              <a:t>OUTLET FOR EMOTIONS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5A1F68-02A5-AF32-24AF-4678D25D4B31}"/>
              </a:ext>
            </a:extLst>
          </p:cNvPr>
          <p:cNvSpPr txBox="1"/>
          <p:nvPr/>
        </p:nvSpPr>
        <p:spPr>
          <a:xfrm>
            <a:off x="6399975" y="4334770"/>
            <a:ext cx="3987591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9D0B0F"/>
                </a:solidFill>
                <a:latin typeface="Work Sans" pitchFamily="2" charset="0"/>
                <a:ea typeface="Roboto" charset="0"/>
                <a:cs typeface="Roboto" charset="0"/>
              </a:rPr>
              <a:t>PRACTICAL SOLUTIONS</a:t>
            </a:r>
          </a:p>
        </p:txBody>
      </p:sp>
      <p:sp>
        <p:nvSpPr>
          <p:cNvPr id="11" name="Diamond 10">
            <a:extLst>
              <a:ext uri="{FF2B5EF4-FFF2-40B4-BE49-F238E27FC236}">
                <a16:creationId xmlns:a16="http://schemas.microsoft.com/office/drawing/2014/main" id="{A965C933-0FA3-696F-784A-58E5CCB25C64}"/>
              </a:ext>
            </a:extLst>
          </p:cNvPr>
          <p:cNvSpPr/>
          <p:nvPr/>
        </p:nvSpPr>
        <p:spPr>
          <a:xfrm>
            <a:off x="5502039" y="2038521"/>
            <a:ext cx="739588" cy="739588"/>
          </a:xfrm>
          <a:prstGeom prst="diamond">
            <a:avLst/>
          </a:prstGeom>
          <a:solidFill>
            <a:srgbClr val="F7F7F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 b="1">
              <a:latin typeface="Work Sans" pitchFamily="2" charset="0"/>
              <a:ea typeface="Roboto" charset="0"/>
              <a:cs typeface="Roboto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899DEAC-4048-9897-7481-11B2F9D769FA}"/>
              </a:ext>
            </a:extLst>
          </p:cNvPr>
          <p:cNvSpPr/>
          <p:nvPr/>
        </p:nvSpPr>
        <p:spPr>
          <a:xfrm>
            <a:off x="5556295" y="3975725"/>
            <a:ext cx="631075" cy="631075"/>
          </a:xfrm>
          <a:prstGeom prst="ellipse">
            <a:avLst/>
          </a:prstGeom>
          <a:solidFill>
            <a:srgbClr val="F7F7F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 b="1">
              <a:latin typeface="Work Sans" pitchFamily="2" charset="0"/>
              <a:ea typeface="Roboto" charset="0"/>
              <a:cs typeface="Roboto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CEFEF8-0EFC-1442-E997-3CB7C196A50B}"/>
              </a:ext>
            </a:extLst>
          </p:cNvPr>
          <p:cNvSpPr txBox="1"/>
          <p:nvPr/>
        </p:nvSpPr>
        <p:spPr>
          <a:xfrm>
            <a:off x="10392254" y="1849625"/>
            <a:ext cx="1233505" cy="1396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HIGH</a:t>
            </a:r>
          </a:p>
          <a:p>
            <a:pPr algn="r"/>
            <a:endParaRPr lang="en-US" sz="2118" b="1">
              <a:solidFill>
                <a:schemeClr val="tx1">
                  <a:lumMod val="50000"/>
                </a:schemeClr>
              </a:solidFill>
              <a:latin typeface="Work Sans" pitchFamily="2" charset="0"/>
              <a:ea typeface="Roboto" charset="0"/>
              <a:cs typeface="Roboto" charset="0"/>
            </a:endParaRPr>
          </a:p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LOW </a:t>
            </a:r>
          </a:p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                  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FC7AA4-37F5-5483-24A5-DB5ADB762FBF}"/>
              </a:ext>
            </a:extLst>
          </p:cNvPr>
          <p:cNvSpPr txBox="1"/>
          <p:nvPr/>
        </p:nvSpPr>
        <p:spPr>
          <a:xfrm>
            <a:off x="10392255" y="3711508"/>
            <a:ext cx="1233504" cy="1396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HIGH</a:t>
            </a:r>
          </a:p>
          <a:p>
            <a:pPr algn="r"/>
            <a:endParaRPr lang="en-US" sz="2118" b="1">
              <a:solidFill>
                <a:schemeClr val="tx1">
                  <a:lumMod val="50000"/>
                </a:schemeClr>
              </a:solidFill>
              <a:latin typeface="Work Sans" pitchFamily="2" charset="0"/>
              <a:ea typeface="Roboto" charset="0"/>
              <a:cs typeface="Roboto" charset="0"/>
            </a:endParaRPr>
          </a:p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LOW </a:t>
            </a:r>
          </a:p>
          <a:p>
            <a:pPr algn="r"/>
            <a:r>
              <a:rPr lang="en-US" sz="2118" b="1">
                <a:solidFill>
                  <a:schemeClr val="tx1">
                    <a:lumMod val="50000"/>
                  </a:schemeClr>
                </a:solidFill>
                <a:latin typeface="Work Sans" pitchFamily="2" charset="0"/>
                <a:ea typeface="Roboto" charset="0"/>
                <a:cs typeface="Roboto" charset="0"/>
              </a:rPr>
              <a:t>                    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2D29E6-B501-32AC-5BCC-6B7DF49125FA}"/>
              </a:ext>
            </a:extLst>
          </p:cNvPr>
          <p:cNvCxnSpPr>
            <a:cxnSpLocks/>
          </p:cNvCxnSpPr>
          <p:nvPr/>
        </p:nvCxnSpPr>
        <p:spPr>
          <a:xfrm>
            <a:off x="5391564" y="3326339"/>
            <a:ext cx="63725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4075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295C6F9-4F05-C115-6337-FB10261A3CD9}"/>
              </a:ext>
            </a:extLst>
          </p:cNvPr>
          <p:cNvSpPr/>
          <p:nvPr/>
        </p:nvSpPr>
        <p:spPr>
          <a:xfrm>
            <a:off x="0" y="0"/>
            <a:ext cx="4070555" cy="6858000"/>
          </a:xfrm>
          <a:prstGeom prst="rect">
            <a:avLst/>
          </a:prstGeom>
          <a:solidFill>
            <a:srgbClr val="EED8C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F5D090BB-B1E8-D74D-919F-D01BA9EB0A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474840"/>
            <a:ext cx="4044125" cy="1325562"/>
          </a:xfrm>
        </p:spPr>
        <p:txBody>
          <a:bodyPr>
            <a:noAutofit/>
          </a:bodyPr>
          <a:lstStyle/>
          <a:p>
            <a:pPr algn="ctr"/>
            <a:r>
              <a:rPr lang="en-US" sz="3530">
                <a:latin typeface="Work Sans ExtraBold" pitchFamily="2" charset="0"/>
              </a:rPr>
              <a:t>Assertiveness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6D7765-FD24-F5C0-9D2B-875E40680A01}"/>
              </a:ext>
            </a:extLst>
          </p:cNvPr>
          <p:cNvSpPr txBox="1"/>
          <p:nvPr/>
        </p:nvSpPr>
        <p:spPr>
          <a:xfrm>
            <a:off x="283536" y="4780818"/>
            <a:ext cx="3477052" cy="1070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100" dirty="0">
                <a:solidFill>
                  <a:schemeClr val="bg1"/>
                </a:solidFill>
                <a:latin typeface="Franklin Gothic ATF"/>
                <a:ea typeface="Roboto"/>
                <a:cs typeface="Roboto"/>
              </a:rPr>
              <a:t>Your tendency to speak up and express opinions openly and forcefully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F37CB4-389D-DCC5-92CF-25377DFB55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089" y="2034019"/>
            <a:ext cx="2121946" cy="21219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EBC1D4-78E1-51C7-7DCA-91661BDB4DBD}"/>
              </a:ext>
            </a:extLst>
          </p:cNvPr>
          <p:cNvSpPr txBox="1"/>
          <p:nvPr/>
        </p:nvSpPr>
        <p:spPr>
          <a:xfrm>
            <a:off x="6392043" y="2003735"/>
            <a:ext cx="3630706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9D0B0F"/>
                </a:solidFill>
                <a:latin typeface="Work Sans" pitchFamily="2" charset="0"/>
                <a:ea typeface="Roboto" charset="0"/>
                <a:cs typeface="Roboto" charset="0"/>
              </a:rPr>
              <a:t>ASSERTIVE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F93A3A7-7A2F-0B19-B73B-C140F8294E12}"/>
              </a:ext>
            </a:extLst>
          </p:cNvPr>
          <p:cNvCxnSpPr/>
          <p:nvPr/>
        </p:nvCxnSpPr>
        <p:spPr>
          <a:xfrm>
            <a:off x="5546069" y="3273103"/>
            <a:ext cx="521626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C0C4BE5-97E7-AAAD-9D77-29146E30074A}"/>
              </a:ext>
            </a:extLst>
          </p:cNvPr>
          <p:cNvSpPr txBox="1"/>
          <p:nvPr/>
        </p:nvSpPr>
        <p:spPr>
          <a:xfrm>
            <a:off x="6392043" y="2621391"/>
            <a:ext cx="3630706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005DA3"/>
                </a:solidFill>
                <a:latin typeface="Work Sans" pitchFamily="2" charset="0"/>
                <a:ea typeface="Roboto" charset="0"/>
                <a:cs typeface="Roboto" charset="0"/>
              </a:rPr>
              <a:t>SUGGESTING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3EFDEB-9369-1A17-D021-24F9214E00BB}"/>
              </a:ext>
            </a:extLst>
          </p:cNvPr>
          <p:cNvSpPr txBox="1"/>
          <p:nvPr/>
        </p:nvSpPr>
        <p:spPr>
          <a:xfrm>
            <a:off x="5900120" y="3415676"/>
            <a:ext cx="4402350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9D0B0F"/>
                </a:solidFill>
                <a:latin typeface="Work Sans" pitchFamily="2" charset="0"/>
                <a:ea typeface="Roboto" charset="0"/>
                <a:cs typeface="Roboto" charset="0"/>
              </a:rPr>
              <a:t>DIRECTIVE AUTHORITY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C3B7856-A73B-F268-87F3-871ABB415EBF}"/>
              </a:ext>
            </a:extLst>
          </p:cNvPr>
          <p:cNvSpPr txBox="1"/>
          <p:nvPr/>
        </p:nvSpPr>
        <p:spPr>
          <a:xfrm>
            <a:off x="5904019" y="4033331"/>
            <a:ext cx="4581150" cy="472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71" b="1">
                <a:solidFill>
                  <a:srgbClr val="005DA3"/>
                </a:solidFill>
                <a:latin typeface="Work Sans" pitchFamily="2" charset="0"/>
                <a:ea typeface="Roboto" charset="0"/>
                <a:cs typeface="Roboto" charset="0"/>
              </a:rPr>
              <a:t>DEMOCRATIC AUTHORITY</a:t>
            </a:r>
          </a:p>
        </p:txBody>
      </p:sp>
      <p:sp>
        <p:nvSpPr>
          <p:cNvPr id="16" name="Diamond 15">
            <a:extLst>
              <a:ext uri="{FF2B5EF4-FFF2-40B4-BE49-F238E27FC236}">
                <a16:creationId xmlns:a16="http://schemas.microsoft.com/office/drawing/2014/main" id="{13DA6DD0-1705-47C4-3330-6746391BFC18}"/>
              </a:ext>
            </a:extLst>
          </p:cNvPr>
          <p:cNvSpPr/>
          <p:nvPr/>
        </p:nvSpPr>
        <p:spPr>
          <a:xfrm>
            <a:off x="5130763" y="2196912"/>
            <a:ext cx="739588" cy="739588"/>
          </a:xfrm>
          <a:prstGeom prst="diamond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 b="1">
              <a:latin typeface="Work Sans" pitchFamily="2" charset="0"/>
              <a:ea typeface="Roboto" charset="0"/>
              <a:cs typeface="Roboto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48389C5-2D76-D8C5-A816-0D6EFCF46CAF}"/>
              </a:ext>
            </a:extLst>
          </p:cNvPr>
          <p:cNvSpPr/>
          <p:nvPr/>
        </p:nvSpPr>
        <p:spPr>
          <a:xfrm>
            <a:off x="5185019" y="3684174"/>
            <a:ext cx="631075" cy="631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88" b="1">
              <a:latin typeface="Work Sans" pitchFamily="2" charset="0"/>
              <a:ea typeface="Roboto" charset="0"/>
              <a:cs typeface="Roboto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1CBD283-61B9-B638-E4A9-F46E7141A377}"/>
              </a:ext>
            </a:extLst>
          </p:cNvPr>
          <p:cNvSpPr txBox="1"/>
          <p:nvPr/>
        </p:nvSpPr>
        <p:spPr>
          <a:xfrm>
            <a:off x="10095459" y="2008016"/>
            <a:ext cx="1306669" cy="13960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100" b="1" dirty="0">
                <a:solidFill>
                  <a:schemeClr val="tx1">
                    <a:lumMod val="49000"/>
                  </a:schemeClr>
                </a:solidFill>
                <a:latin typeface="Work Sans"/>
                <a:ea typeface="Roboto"/>
                <a:cs typeface="Roboto"/>
              </a:rPr>
              <a:t>HIGH</a:t>
            </a:r>
          </a:p>
          <a:p>
            <a:pPr algn="r"/>
            <a:endParaRPr lang="en-US" sz="2100" b="1" dirty="0">
              <a:solidFill>
                <a:schemeClr val="tx1">
                  <a:lumMod val="49000"/>
                </a:schemeClr>
              </a:solidFill>
              <a:latin typeface="Work Sans" pitchFamily="2" charset="0"/>
              <a:ea typeface="Roboto" charset="0"/>
              <a:cs typeface="Roboto" charset="0"/>
            </a:endParaRPr>
          </a:p>
          <a:p>
            <a:pPr algn="r"/>
            <a:r>
              <a:rPr lang="en-US" sz="2100" b="1" dirty="0">
                <a:solidFill>
                  <a:schemeClr val="tx1">
                    <a:lumMod val="49000"/>
                  </a:schemeClr>
                </a:solidFill>
                <a:latin typeface="Work Sans"/>
                <a:ea typeface="Roboto"/>
                <a:cs typeface="Roboto"/>
              </a:rPr>
              <a:t>LOW</a:t>
            </a:r>
            <a:r>
              <a:rPr lang="en-US" sz="2100" b="1" dirty="0">
                <a:solidFill>
                  <a:schemeClr val="tx1">
                    <a:lumMod val="65000"/>
                  </a:schemeClr>
                </a:solidFill>
                <a:latin typeface="Work Sans"/>
                <a:ea typeface="Roboto"/>
                <a:cs typeface="Roboto"/>
              </a:rPr>
              <a:t> </a:t>
            </a:r>
          </a:p>
          <a:p>
            <a:pPr algn="r"/>
            <a:r>
              <a:rPr lang="en-US" sz="21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Work Sans"/>
                <a:ea typeface="Roboto"/>
                <a:cs typeface="Roboto"/>
              </a:rPr>
              <a:t>                   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7A2865-3BC3-24F8-8C50-B139551BF84C}"/>
              </a:ext>
            </a:extLst>
          </p:cNvPr>
          <p:cNvSpPr txBox="1"/>
          <p:nvPr/>
        </p:nvSpPr>
        <p:spPr>
          <a:xfrm>
            <a:off x="10021664" y="3394270"/>
            <a:ext cx="1390232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100" b="1" dirty="0">
                <a:solidFill>
                  <a:schemeClr val="tx1">
                    <a:lumMod val="49000"/>
                  </a:schemeClr>
                </a:solidFill>
                <a:latin typeface="Work Sans"/>
                <a:ea typeface="Roboto"/>
                <a:cs typeface="Roboto"/>
              </a:rPr>
              <a:t>HIGH</a:t>
            </a:r>
          </a:p>
          <a:p>
            <a:pPr algn="r"/>
            <a:endParaRPr lang="en-US" sz="2100" b="1" dirty="0">
              <a:solidFill>
                <a:schemeClr val="tx1">
                  <a:lumMod val="49000"/>
                </a:schemeClr>
              </a:solidFill>
              <a:latin typeface="Work Sans" pitchFamily="2" charset="0"/>
              <a:ea typeface="Roboto" charset="0"/>
              <a:cs typeface="Roboto" charset="0"/>
            </a:endParaRPr>
          </a:p>
          <a:p>
            <a:pPr algn="r"/>
            <a:r>
              <a:rPr lang="en-US" sz="2100" b="1" dirty="0">
                <a:solidFill>
                  <a:schemeClr val="tx1">
                    <a:lumMod val="49000"/>
                  </a:schemeClr>
                </a:solidFill>
                <a:latin typeface="Work Sans"/>
                <a:ea typeface="Roboto"/>
                <a:cs typeface="Roboto"/>
              </a:rPr>
              <a:t>LOW </a:t>
            </a:r>
          </a:p>
          <a:p>
            <a:pPr algn="r"/>
            <a:r>
              <a:rPr lang="en-US" sz="2100" b="1" dirty="0">
                <a:solidFill>
                  <a:schemeClr val="tx1">
                    <a:lumMod val="49000"/>
                  </a:schemeClr>
                </a:solidFill>
                <a:latin typeface="Work Sans"/>
                <a:ea typeface="Roboto"/>
                <a:cs typeface="Roboto"/>
              </a:rPr>
              <a:t>                  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66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2" grpId="0"/>
      <p:bldP spid="16" grpId="0" animBg="1"/>
      <p:bldP spid="18" grpId="0" animBg="1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2C104-31FD-4848-CB9A-FC11897B9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07A827-3E9A-0E1C-E851-05FE176CEF99}"/>
              </a:ext>
            </a:extLst>
          </p:cNvPr>
          <p:cNvSpPr/>
          <p:nvPr/>
        </p:nvSpPr>
        <p:spPr>
          <a:xfrm>
            <a:off x="960609" y="1955594"/>
            <a:ext cx="11157597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bg1"/>
                </a:solidFill>
                <a:latin typeface="Work Sans" pitchFamily="2" charset="0"/>
                <a:ea typeface="Roboto"/>
              </a:rPr>
              <a:t>Usual Behavior: On my team, I create psychological safety by being…</a:t>
            </a:r>
            <a:endParaRPr lang="en-US" sz="2400" b="1" dirty="0">
              <a:solidFill>
                <a:schemeClr val="bg1"/>
              </a:solidFill>
              <a:latin typeface="Work Sans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3E6808B-8D8E-3D72-FD2A-20E64E3503F4}"/>
              </a:ext>
            </a:extLst>
          </p:cNvPr>
          <p:cNvSpPr/>
          <p:nvPr/>
        </p:nvSpPr>
        <p:spPr>
          <a:xfrm>
            <a:off x="1018747" y="2475157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F47210A-940F-6BF9-D2B4-EC8A632B3C36}"/>
              </a:ext>
            </a:extLst>
          </p:cNvPr>
          <p:cNvSpPr/>
          <p:nvPr/>
        </p:nvSpPr>
        <p:spPr>
          <a:xfrm>
            <a:off x="8355991" y="2484028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5723B3A-DACC-79F9-D5C6-EF03516BB40C}"/>
              </a:ext>
            </a:extLst>
          </p:cNvPr>
          <p:cNvSpPr txBox="1"/>
          <p:nvPr/>
        </p:nvSpPr>
        <p:spPr>
          <a:xfrm>
            <a:off x="-300028" y="3100531"/>
            <a:ext cx="6103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Practical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063A8D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Expressive</a:t>
            </a:r>
            <a:endParaRPr lang="en-US" sz="1800" b="1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4749F50A-D0EE-D27E-B112-393E6FE6BDE6}"/>
              </a:ext>
            </a:extLst>
          </p:cNvPr>
          <p:cNvSpPr txBox="1"/>
          <p:nvPr/>
        </p:nvSpPr>
        <p:spPr>
          <a:xfrm>
            <a:off x="6922916" y="3096504"/>
            <a:ext cx="6103854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Assertive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rgbClr val="063A8D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Suggesting</a:t>
            </a:r>
            <a:endParaRPr lang="en-US" sz="1800" b="1" dirty="0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0A300D-EBD9-7786-96C2-7732A5CD2968}"/>
              </a:ext>
            </a:extLst>
          </p:cNvPr>
          <p:cNvSpPr/>
          <p:nvPr/>
        </p:nvSpPr>
        <p:spPr>
          <a:xfrm>
            <a:off x="1036463" y="4135400"/>
            <a:ext cx="9468969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bg1"/>
                </a:solidFill>
                <a:latin typeface="Work Sans" pitchFamily="2" charset="0"/>
                <a:ea typeface="Roboto"/>
              </a:rPr>
              <a:t>Needs: I feel psychologically safe when others…</a:t>
            </a:r>
            <a:endParaRPr lang="en-US" sz="2400" b="1" dirty="0">
              <a:solidFill>
                <a:schemeClr val="bg1"/>
              </a:solidFill>
              <a:latin typeface="Work Sans" pitchFamily="2" charset="0"/>
              <a:ea typeface="Roboto" panose="020000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BE2078-EC41-43EA-C879-755CCF308233}"/>
              </a:ext>
            </a:extLst>
          </p:cNvPr>
          <p:cNvSpPr/>
          <p:nvPr/>
        </p:nvSpPr>
        <p:spPr>
          <a:xfrm>
            <a:off x="1036463" y="4650527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F3F391C-C04D-467F-F47E-856D6CEBB72D}"/>
              </a:ext>
            </a:extLst>
          </p:cNvPr>
          <p:cNvSpPr/>
          <p:nvPr/>
        </p:nvSpPr>
        <p:spPr>
          <a:xfrm>
            <a:off x="8373707" y="4659399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59CE2FD0-DBDD-79A5-0124-69B2C1B11359}"/>
              </a:ext>
            </a:extLst>
          </p:cNvPr>
          <p:cNvSpPr txBox="1"/>
          <p:nvPr/>
        </p:nvSpPr>
        <p:spPr>
          <a:xfrm>
            <a:off x="-397997" y="5326639"/>
            <a:ext cx="6103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Take a Practical Approach</a:t>
            </a:r>
            <a:endParaRPr lang="en-US" sz="1800" b="1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063A8D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Provide an Outlet for Emotions</a:t>
            </a:r>
            <a:endParaRPr lang="en-US" sz="1800" b="1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EA1A6752-D49F-8B98-1EDC-3B3119D74912}"/>
              </a:ext>
            </a:extLst>
          </p:cNvPr>
          <p:cNvSpPr txBox="1"/>
          <p:nvPr/>
        </p:nvSpPr>
        <p:spPr>
          <a:xfrm>
            <a:off x="7701376" y="5326639"/>
            <a:ext cx="4579596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800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Use </a:t>
            </a: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Directive Authority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algn="ctr" defTabSz="685800">
              <a:defRPr/>
            </a:pPr>
            <a:r>
              <a:rPr lang="en-US" b="1" dirty="0">
                <a:solidFill>
                  <a:srgbClr val="063A8D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Use Democratic Authority</a:t>
            </a:r>
            <a:endParaRPr lang="en-US" sz="1800" b="1" dirty="0">
              <a:solidFill>
                <a:srgbClr val="063A8D"/>
              </a:solidFill>
              <a:latin typeface="Work Sans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5C53D5-5ECE-DF45-CACE-B00430726850}"/>
              </a:ext>
            </a:extLst>
          </p:cNvPr>
          <p:cNvSpPr txBox="1"/>
          <p:nvPr/>
        </p:nvSpPr>
        <p:spPr>
          <a:xfrm>
            <a:off x="825319" y="481375"/>
            <a:ext cx="1075066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 pitchFamily="2" charset="0"/>
              </a:rPr>
              <a:t>Activity: Impact of Emotional Energy &amp; </a:t>
            </a:r>
          </a:p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/>
              </a:rPr>
              <a:t>Assertiveness on Psychological Safety</a:t>
            </a:r>
            <a:endParaRPr lang="en-ID" sz="3200" b="1" dirty="0">
              <a:solidFill>
                <a:prstClr val="black"/>
              </a:solidFill>
              <a:latin typeface="Work San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C7103C4-C482-4ED2-977D-B6B7740713E6}"/>
              </a:ext>
            </a:extLst>
          </p:cNvPr>
          <p:cNvSpPr/>
          <p:nvPr/>
        </p:nvSpPr>
        <p:spPr>
          <a:xfrm>
            <a:off x="4431255" y="2462258"/>
            <a:ext cx="3539728" cy="573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And 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Yet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2F4D5DE-D29B-AA65-3B38-F98EBA81D179}"/>
              </a:ext>
            </a:extLst>
          </p:cNvPr>
          <p:cNvSpPr/>
          <p:nvPr/>
        </p:nvSpPr>
        <p:spPr>
          <a:xfrm>
            <a:off x="4491155" y="4691090"/>
            <a:ext cx="3539728" cy="573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And 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Yet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721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C791-C495-97BB-D379-390593095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3BC094A-4DD6-1233-22A2-4D2E9BF2C213}"/>
              </a:ext>
            </a:extLst>
          </p:cNvPr>
          <p:cNvGrpSpPr/>
          <p:nvPr/>
        </p:nvGrpSpPr>
        <p:grpSpPr>
          <a:xfrm>
            <a:off x="852063" y="2525870"/>
            <a:ext cx="10539516" cy="573215"/>
            <a:chOff x="826241" y="2487853"/>
            <a:chExt cx="6620966" cy="360097"/>
          </a:xfrm>
          <a:solidFill>
            <a:schemeClr val="bg1">
              <a:lumMod val="65000"/>
            </a:schemeClr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52B0E31-CD33-C4BE-1FFC-5F06789E4D4C}"/>
                </a:ext>
              </a:extLst>
            </p:cNvPr>
            <p:cNvSpPr/>
            <p:nvPr/>
          </p:nvSpPr>
          <p:spPr>
            <a:xfrm>
              <a:off x="826241" y="2493426"/>
              <a:ext cx="2011680" cy="3464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Work Sans" pitchFamily="2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BDA406A-CF6A-1FBF-78CD-2E151709824C}"/>
                </a:ext>
              </a:extLst>
            </p:cNvPr>
            <p:cNvSpPr/>
            <p:nvPr/>
          </p:nvSpPr>
          <p:spPr>
            <a:xfrm>
              <a:off x="3014630" y="2487853"/>
              <a:ext cx="2223671" cy="36009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i="1">
                  <a:solidFill>
                    <a:sysClr val="windowText" lastClr="000000"/>
                  </a:solidFill>
                  <a:latin typeface="Work Sans" pitchFamily="2" charset="0"/>
                  <a:ea typeface="Roboto"/>
                  <a:cs typeface="Roboto"/>
                </a:rPr>
                <a:t>And </a:t>
              </a:r>
              <a:endParaRPr lang="en-US" i="1">
                <a:solidFill>
                  <a:sysClr val="windowText" lastClr="000000"/>
                </a:solidFill>
                <a:latin typeface="Work Sans" pitchFamily="2" charset="0"/>
                <a:ea typeface="Roboto"/>
                <a:cs typeface="Roboto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F568A57-7645-97EB-19E0-1E7F74090768}"/>
                </a:ext>
              </a:extLst>
            </p:cNvPr>
            <p:cNvSpPr/>
            <p:nvPr/>
          </p:nvSpPr>
          <p:spPr>
            <a:xfrm>
              <a:off x="5435527" y="2498999"/>
              <a:ext cx="2011680" cy="3464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Work Sans" pitchFamily="2" charset="0"/>
              </a:endParaRPr>
            </a:p>
          </p:txBody>
        </p:sp>
      </p:grpSp>
      <p:sp>
        <p:nvSpPr>
          <p:cNvPr id="6" name="TextBox 3">
            <a:extLst>
              <a:ext uri="{FF2B5EF4-FFF2-40B4-BE49-F238E27FC236}">
                <a16:creationId xmlns:a16="http://schemas.microsoft.com/office/drawing/2014/main" id="{38AE270D-A058-EECB-377D-F7CB76BF3D79}"/>
              </a:ext>
            </a:extLst>
          </p:cNvPr>
          <p:cNvSpPr txBox="1"/>
          <p:nvPr/>
        </p:nvSpPr>
        <p:spPr>
          <a:xfrm>
            <a:off x="1301910" y="2625797"/>
            <a:ext cx="21643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Practical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DBBAEE51-4133-3F22-3B32-650F8241BDD5}"/>
              </a:ext>
            </a:extLst>
          </p:cNvPr>
          <p:cNvSpPr txBox="1"/>
          <p:nvPr/>
        </p:nvSpPr>
        <p:spPr>
          <a:xfrm>
            <a:off x="8208714" y="2625797"/>
            <a:ext cx="3182865" cy="37820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Assertive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D015E72-1328-8E7A-FF7E-547324E88C80}"/>
              </a:ext>
            </a:extLst>
          </p:cNvPr>
          <p:cNvGrpSpPr/>
          <p:nvPr/>
        </p:nvGrpSpPr>
        <p:grpSpPr>
          <a:xfrm>
            <a:off x="969086" y="4795660"/>
            <a:ext cx="10539516" cy="573215"/>
            <a:chOff x="826241" y="2487853"/>
            <a:chExt cx="6620966" cy="36009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023A37C-04E4-3AC2-C097-BE653FBB52DC}"/>
                </a:ext>
              </a:extLst>
            </p:cNvPr>
            <p:cNvSpPr/>
            <p:nvPr/>
          </p:nvSpPr>
          <p:spPr>
            <a:xfrm>
              <a:off x="826241" y="2493426"/>
              <a:ext cx="2011680" cy="346421"/>
            </a:xfrm>
            <a:prstGeom prst="rect">
              <a:avLst/>
            </a:prstGeom>
            <a:solidFill>
              <a:schemeClr val="tx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Work Sans" pitchFamily="2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21717A1-09AC-285B-3295-CD66AB06632B}"/>
                </a:ext>
              </a:extLst>
            </p:cNvPr>
            <p:cNvSpPr/>
            <p:nvPr/>
          </p:nvSpPr>
          <p:spPr>
            <a:xfrm>
              <a:off x="3014630" y="2487853"/>
              <a:ext cx="2223671" cy="3600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b="1" i="1">
                  <a:solidFill>
                    <a:sysClr val="windowText" lastClr="000000"/>
                  </a:solidFill>
                  <a:latin typeface="Work Sans" pitchFamily="2" charset="0"/>
                  <a:ea typeface="Roboto"/>
                  <a:cs typeface="Roboto"/>
                </a:rPr>
                <a:t>And</a:t>
              </a:r>
              <a:endParaRPr lang="en-US" i="1">
                <a:solidFill>
                  <a:sysClr val="windowText" lastClr="000000"/>
                </a:solidFill>
                <a:latin typeface="Work Sans" pitchFamily="2" charset="0"/>
                <a:ea typeface="Roboto"/>
                <a:cs typeface="Roboto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AB0779B-70F8-623A-061F-0204E6E4BAF5}"/>
                </a:ext>
              </a:extLst>
            </p:cNvPr>
            <p:cNvSpPr/>
            <p:nvPr/>
          </p:nvSpPr>
          <p:spPr>
            <a:xfrm>
              <a:off x="5435527" y="2498999"/>
              <a:ext cx="2011680" cy="34642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>
                <a:latin typeface="Work Sans" pitchFamily="2" charset="0"/>
              </a:endParaRPr>
            </a:p>
          </p:txBody>
        </p:sp>
      </p:grpSp>
      <p:sp>
        <p:nvSpPr>
          <p:cNvPr id="16" name="TextBox 3">
            <a:extLst>
              <a:ext uri="{FF2B5EF4-FFF2-40B4-BE49-F238E27FC236}">
                <a16:creationId xmlns:a16="http://schemas.microsoft.com/office/drawing/2014/main" id="{3280CE50-46A7-AE93-F058-641B3F88BE59}"/>
              </a:ext>
            </a:extLst>
          </p:cNvPr>
          <p:cNvSpPr txBox="1"/>
          <p:nvPr/>
        </p:nvSpPr>
        <p:spPr>
          <a:xfrm>
            <a:off x="860290" y="4756036"/>
            <a:ext cx="3419863" cy="6463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>
                <a:solidFill>
                  <a:schemeClr val="bg1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Balance</a:t>
            </a:r>
            <a:r>
              <a:rPr lang="en-US" sz="1800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 Practicality </a:t>
            </a:r>
            <a:r>
              <a:rPr lang="en-US" sz="1800" b="1">
                <a:solidFill>
                  <a:schemeClr val="bg1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with</a:t>
            </a:r>
            <a:r>
              <a:rPr lang="en-US" sz="1800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 </a:t>
            </a:r>
            <a:r>
              <a:rPr lang="en-US" b="1">
                <a:solidFill>
                  <a:srgbClr val="063A8D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Space to Express Emotions</a:t>
            </a:r>
            <a:endParaRPr lang="en-US" sz="1800" b="1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F34CE6C0-47A9-CFDC-3496-1BB42FAC0C27}"/>
              </a:ext>
            </a:extLst>
          </p:cNvPr>
          <p:cNvSpPr txBox="1"/>
          <p:nvPr/>
        </p:nvSpPr>
        <p:spPr>
          <a:xfrm>
            <a:off x="8142077" y="4892526"/>
            <a:ext cx="3530777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Use Directive Authority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4E7B43-C715-5C20-0AC4-08E548551E80}"/>
              </a:ext>
            </a:extLst>
          </p:cNvPr>
          <p:cNvSpPr txBox="1"/>
          <p:nvPr/>
        </p:nvSpPr>
        <p:spPr>
          <a:xfrm>
            <a:off x="388448" y="518924"/>
            <a:ext cx="969570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 pitchFamily="2" charset="0"/>
              </a:rPr>
              <a:t>Activity: Impact of Emotional Energy &amp; </a:t>
            </a:r>
          </a:p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 pitchFamily="2" charset="0"/>
              </a:rPr>
              <a:t>Self-Consciousness on Psychological Safety</a:t>
            </a:r>
            <a:endParaRPr lang="en-ID" sz="3200" b="1" dirty="0">
              <a:solidFill>
                <a:prstClr val="black"/>
              </a:solidFill>
              <a:latin typeface="Work Sans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853B1B-DF2C-887F-BA4E-FA52D08A3E95}"/>
              </a:ext>
            </a:extLst>
          </p:cNvPr>
          <p:cNvSpPr/>
          <p:nvPr/>
        </p:nvSpPr>
        <p:spPr>
          <a:xfrm>
            <a:off x="-166607" y="428626"/>
            <a:ext cx="333214" cy="1325563"/>
          </a:xfrm>
          <a:prstGeom prst="rect">
            <a:avLst/>
          </a:prstGeom>
          <a:solidFill>
            <a:srgbClr val="005D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81D6300-88F4-9444-9B88-CEC19B3CD6DC}"/>
              </a:ext>
            </a:extLst>
          </p:cNvPr>
          <p:cNvSpPr/>
          <p:nvPr/>
        </p:nvSpPr>
        <p:spPr>
          <a:xfrm>
            <a:off x="702830" y="4033657"/>
            <a:ext cx="9468969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Work Sans" pitchFamily="2" charset="0"/>
                <a:ea typeface="Roboto"/>
              </a:rPr>
              <a:t>Needs: I feel psychologically safe when others…</a:t>
            </a:r>
            <a:endParaRPr lang="en-US" sz="2400" b="1" dirty="0">
              <a:latin typeface="Work Sans" pitchFamily="2" charset="0"/>
              <a:ea typeface="Roboto" panose="020000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84DB07-E3F9-6328-14C6-8A2A39F5066D}"/>
              </a:ext>
            </a:extLst>
          </p:cNvPr>
          <p:cNvSpPr/>
          <p:nvPr/>
        </p:nvSpPr>
        <p:spPr>
          <a:xfrm>
            <a:off x="717509" y="1874474"/>
            <a:ext cx="11157597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Work Sans" pitchFamily="2" charset="0"/>
                <a:ea typeface="Roboto"/>
              </a:rPr>
              <a:t>Usual Behavior: On my team, I create psychological safety by being…</a:t>
            </a:r>
            <a:endParaRPr lang="en-US" sz="2400" b="1" dirty="0">
              <a:latin typeface="Work Sans" pitchFamily="2" charset="0"/>
              <a:ea typeface="Roboto" panose="020000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4522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2E2A5B-3871-3B4A-836F-A4C99C256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6B105A4-2F4A-86BA-3E73-A475D5CE3F32}"/>
              </a:ext>
            </a:extLst>
          </p:cNvPr>
          <p:cNvSpPr/>
          <p:nvPr/>
        </p:nvSpPr>
        <p:spPr>
          <a:xfrm>
            <a:off x="960609" y="1955594"/>
            <a:ext cx="11157597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bg1"/>
                </a:solidFill>
                <a:latin typeface="Work Sans" pitchFamily="2" charset="0"/>
                <a:ea typeface="Roboto"/>
              </a:rPr>
              <a:t>Usual Behavior: On my team, I create psychological safety by being…</a:t>
            </a:r>
            <a:endParaRPr lang="en-US" sz="2400" b="1" dirty="0">
              <a:solidFill>
                <a:schemeClr val="bg1"/>
              </a:solidFill>
              <a:latin typeface="Work Sans" pitchFamily="2" charset="0"/>
              <a:ea typeface="Roboto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1BC11C-14DA-CDD1-D6C2-7A4DDB7884F0}"/>
              </a:ext>
            </a:extLst>
          </p:cNvPr>
          <p:cNvSpPr/>
          <p:nvPr/>
        </p:nvSpPr>
        <p:spPr>
          <a:xfrm>
            <a:off x="1018747" y="2475157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CDEE2D-BAE9-FF25-A267-83EAF966255C}"/>
              </a:ext>
            </a:extLst>
          </p:cNvPr>
          <p:cNvSpPr/>
          <p:nvPr/>
        </p:nvSpPr>
        <p:spPr>
          <a:xfrm>
            <a:off x="8355991" y="2484028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FC1426C8-034D-97C5-1C51-B92D48CD6C24}"/>
              </a:ext>
            </a:extLst>
          </p:cNvPr>
          <p:cNvSpPr txBox="1"/>
          <p:nvPr/>
        </p:nvSpPr>
        <p:spPr>
          <a:xfrm>
            <a:off x="-300028" y="3100531"/>
            <a:ext cx="6103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800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Practical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063A8D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Expressive</a:t>
            </a:r>
            <a:endParaRPr lang="en-US" sz="1800" b="1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77F90DC1-BFF0-6853-3EBC-68E5DAC27539}"/>
              </a:ext>
            </a:extLst>
          </p:cNvPr>
          <p:cNvSpPr txBox="1"/>
          <p:nvPr/>
        </p:nvSpPr>
        <p:spPr>
          <a:xfrm>
            <a:off x="6922916" y="3096504"/>
            <a:ext cx="6103854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Assertive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 dirty="0">
                <a:solidFill>
                  <a:srgbClr val="063A8D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Suggesting</a:t>
            </a:r>
            <a:endParaRPr lang="en-US" sz="1800" b="1" dirty="0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8F232B1-178D-98E2-5371-15727D55C2C3}"/>
              </a:ext>
            </a:extLst>
          </p:cNvPr>
          <p:cNvSpPr/>
          <p:nvPr/>
        </p:nvSpPr>
        <p:spPr>
          <a:xfrm>
            <a:off x="1036463" y="4135400"/>
            <a:ext cx="9468969" cy="46166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solidFill>
                  <a:schemeClr val="bg1"/>
                </a:solidFill>
                <a:latin typeface="Work Sans" pitchFamily="2" charset="0"/>
                <a:ea typeface="Roboto"/>
              </a:rPr>
              <a:t>Needs: I feel psychologically safe when others…</a:t>
            </a:r>
            <a:endParaRPr lang="en-US" sz="2400" b="1" dirty="0">
              <a:solidFill>
                <a:schemeClr val="bg1"/>
              </a:solidFill>
              <a:latin typeface="Work Sans" pitchFamily="2" charset="0"/>
              <a:ea typeface="Roboto" panose="02000000000000000000" pitchFamily="2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C1A669-BDFE-E363-6D09-8B588954394D}"/>
              </a:ext>
            </a:extLst>
          </p:cNvPr>
          <p:cNvSpPr/>
          <p:nvPr/>
        </p:nvSpPr>
        <p:spPr>
          <a:xfrm>
            <a:off x="1036463" y="4650527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62C3999-B6DA-7910-544D-1EAA0989BCB0}"/>
              </a:ext>
            </a:extLst>
          </p:cNvPr>
          <p:cNvSpPr/>
          <p:nvPr/>
        </p:nvSpPr>
        <p:spPr>
          <a:xfrm>
            <a:off x="8373707" y="4659399"/>
            <a:ext cx="3202272" cy="551445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latin typeface="Work Sans" pitchFamily="2" charset="0"/>
            </a:endParaRPr>
          </a:p>
        </p:txBody>
      </p:sp>
      <p:sp>
        <p:nvSpPr>
          <p:cNvPr id="16" name="TextBox 3">
            <a:extLst>
              <a:ext uri="{FF2B5EF4-FFF2-40B4-BE49-F238E27FC236}">
                <a16:creationId xmlns:a16="http://schemas.microsoft.com/office/drawing/2014/main" id="{A79C801D-C237-A0B9-19EB-14BF7DA80B65}"/>
              </a:ext>
            </a:extLst>
          </p:cNvPr>
          <p:cNvSpPr txBox="1"/>
          <p:nvPr/>
        </p:nvSpPr>
        <p:spPr>
          <a:xfrm>
            <a:off x="-397997" y="5326639"/>
            <a:ext cx="6103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A72E23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Take a Practical Approach</a:t>
            </a:r>
            <a:endParaRPr lang="en-US" sz="1800" b="1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b="1">
                <a:solidFill>
                  <a:srgbClr val="063A8D"/>
                </a:solidFill>
                <a:latin typeface="Work Sans" pitchFamily="2" charset="0"/>
                <a:ea typeface="Times New Roman" panose="02020603050405020304" pitchFamily="18" charset="0"/>
                <a:cs typeface="Times New Roman"/>
              </a:rPr>
              <a:t>Provide an Outlet for Emotions</a:t>
            </a:r>
            <a:endParaRPr lang="en-US" sz="1800" b="1">
              <a:solidFill>
                <a:srgbClr val="063A8D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61FA3C9B-4CA1-792B-AB87-6BEC96452F08}"/>
              </a:ext>
            </a:extLst>
          </p:cNvPr>
          <p:cNvSpPr txBox="1"/>
          <p:nvPr/>
        </p:nvSpPr>
        <p:spPr>
          <a:xfrm>
            <a:off x="7701376" y="5326639"/>
            <a:ext cx="4579596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sz="1800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Use </a:t>
            </a:r>
            <a:r>
              <a:rPr lang="en-US" b="1" dirty="0">
                <a:solidFill>
                  <a:srgbClr val="A72E23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Directive Authority</a:t>
            </a:r>
            <a:endParaRPr lang="en-US" sz="1800" b="1" dirty="0">
              <a:solidFill>
                <a:srgbClr val="A72E23"/>
              </a:solidFill>
              <a:latin typeface="Work Sans" pitchFamily="2" charset="0"/>
              <a:ea typeface="Times New Roman" panose="02020603050405020304" pitchFamily="18" charset="0"/>
              <a:cs typeface="Times New Roman"/>
            </a:endParaRPr>
          </a:p>
          <a:p>
            <a:pPr algn="ctr" defTabSz="685800">
              <a:defRPr/>
            </a:pPr>
            <a:r>
              <a:rPr lang="en-US" b="1" dirty="0">
                <a:solidFill>
                  <a:srgbClr val="063A8D"/>
                </a:solidFill>
                <a:latin typeface="Work Sans"/>
                <a:ea typeface="Times New Roman" panose="02020603050405020304" pitchFamily="18" charset="0"/>
                <a:cs typeface="Times New Roman"/>
              </a:rPr>
              <a:t>Use Democratic Authority</a:t>
            </a:r>
            <a:endParaRPr lang="en-US" sz="1800" b="1" dirty="0">
              <a:solidFill>
                <a:srgbClr val="063A8D"/>
              </a:solidFill>
              <a:latin typeface="Work Sans"/>
              <a:ea typeface="Times New Roman" panose="02020603050405020304" pitchFamily="18" charset="0"/>
              <a:cs typeface="Times New Roman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B413BF-B58F-3325-D8D3-86684F7C7B24}"/>
              </a:ext>
            </a:extLst>
          </p:cNvPr>
          <p:cNvSpPr txBox="1"/>
          <p:nvPr/>
        </p:nvSpPr>
        <p:spPr>
          <a:xfrm>
            <a:off x="825319" y="481375"/>
            <a:ext cx="10750660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 pitchFamily="2" charset="0"/>
              </a:rPr>
              <a:t>Activity: Impact of Emotional Energy &amp; </a:t>
            </a:r>
          </a:p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/>
              </a:rPr>
              <a:t>Assertiveness on Psychological Safety</a:t>
            </a:r>
            <a:endParaRPr lang="en-ID" sz="3200" b="1" dirty="0">
              <a:solidFill>
                <a:prstClr val="black"/>
              </a:solidFill>
              <a:latin typeface="Work San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E07BB09-A586-3B0C-0C42-1EEC03E7FCFA}"/>
              </a:ext>
            </a:extLst>
          </p:cNvPr>
          <p:cNvSpPr/>
          <p:nvPr/>
        </p:nvSpPr>
        <p:spPr>
          <a:xfrm>
            <a:off x="4431255" y="2462258"/>
            <a:ext cx="3539728" cy="573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And 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Yet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4A238B4-90C5-BBB2-11D2-379F142F970B}"/>
              </a:ext>
            </a:extLst>
          </p:cNvPr>
          <p:cNvSpPr/>
          <p:nvPr/>
        </p:nvSpPr>
        <p:spPr>
          <a:xfrm>
            <a:off x="4491155" y="4691090"/>
            <a:ext cx="3539728" cy="573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And 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  <a:p>
            <a:pPr algn="ctr"/>
            <a:r>
              <a:rPr lang="en-US" b="1" i="1">
                <a:solidFill>
                  <a:schemeClr val="bg1"/>
                </a:solidFill>
                <a:latin typeface="Work Sans" pitchFamily="2" charset="0"/>
                <a:ea typeface="Roboto"/>
                <a:cs typeface="Roboto"/>
              </a:rPr>
              <a:t>Yet</a:t>
            </a:r>
            <a:endParaRPr lang="en-US" i="1">
              <a:solidFill>
                <a:schemeClr val="bg1"/>
              </a:solidFill>
              <a:latin typeface="Work Sans" pitchFamily="2" charset="0"/>
              <a:ea typeface="Roboto"/>
              <a:cs typeface="Robo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137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30B5B-D1F4-26F7-1848-C09A59583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B6B3B9-ED72-C234-39CF-79F6A35685B9}"/>
              </a:ext>
            </a:extLst>
          </p:cNvPr>
          <p:cNvSpPr txBox="1"/>
          <p:nvPr/>
        </p:nvSpPr>
        <p:spPr>
          <a:xfrm>
            <a:off x="388448" y="349252"/>
            <a:ext cx="9579799" cy="107721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 pitchFamily="2" charset="0"/>
              </a:rPr>
              <a:t>Activity: Impact of Emotional Energy &amp; </a:t>
            </a:r>
          </a:p>
          <a:p>
            <a:pPr defTabSz="914422">
              <a:defRPr/>
            </a:pPr>
            <a:r>
              <a:rPr lang="en-US" sz="3200" b="1" dirty="0">
                <a:solidFill>
                  <a:prstClr val="black"/>
                </a:solidFill>
                <a:latin typeface="Work Sans"/>
              </a:rPr>
              <a:t>Assertiveness on Psychological Safety</a:t>
            </a:r>
            <a:endParaRPr lang="en-ID" sz="3200" b="1" dirty="0">
              <a:solidFill>
                <a:prstClr val="black"/>
              </a:solidFill>
              <a:latin typeface="Work San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AA1B766-290F-DDCB-3C1D-32543F4913B4}"/>
              </a:ext>
            </a:extLst>
          </p:cNvPr>
          <p:cNvSpPr/>
          <p:nvPr/>
        </p:nvSpPr>
        <p:spPr>
          <a:xfrm>
            <a:off x="-166607" y="428626"/>
            <a:ext cx="333214" cy="1325563"/>
          </a:xfrm>
          <a:prstGeom prst="rect">
            <a:avLst/>
          </a:prstGeom>
          <a:solidFill>
            <a:srgbClr val="005D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376134-9EAB-034E-58DE-A9EE2752BB51}"/>
              </a:ext>
            </a:extLst>
          </p:cNvPr>
          <p:cNvSpPr txBox="1"/>
          <p:nvPr/>
        </p:nvSpPr>
        <p:spPr>
          <a:xfrm>
            <a:off x="379605" y="1482904"/>
            <a:ext cx="61167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5DA3"/>
                </a:solidFill>
                <a:latin typeface="Work Sans" pitchFamily="2" charset="0"/>
              </a:rPr>
              <a:t>Groups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7A906E-0E2D-39E4-022A-0A075AD12D0C}"/>
              </a:ext>
            </a:extLst>
          </p:cNvPr>
          <p:cNvSpPr txBox="1"/>
          <p:nvPr/>
        </p:nvSpPr>
        <p:spPr>
          <a:xfrm>
            <a:off x="379604" y="2341168"/>
            <a:ext cx="11049019" cy="334409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49580" lvl="1">
              <a:lnSpc>
                <a:spcPct val="150000"/>
              </a:lnSpc>
            </a:pPr>
            <a:r>
              <a:rPr lang="en-US" sz="2400" dirty="0">
                <a:latin typeface="Franklin Gothic ATF"/>
                <a:ea typeface="+mn-lt"/>
                <a:cs typeface="Arial"/>
              </a:rPr>
              <a:t>As a group, you will be assigned to discuss either:</a:t>
            </a:r>
          </a:p>
          <a:p>
            <a:pPr marL="79248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Franklin Gothic ATF"/>
                <a:ea typeface="+mn-lt"/>
                <a:cs typeface="Arial"/>
              </a:rPr>
              <a:t>How, when this statement is fulfilled, does it help build </a:t>
            </a:r>
            <a:r>
              <a:rPr lang="en-US" sz="2400" b="1" dirty="0">
                <a:latin typeface="Franklin Gothic ATF"/>
                <a:ea typeface="+mn-lt"/>
                <a:cs typeface="Arial"/>
              </a:rPr>
              <a:t>a feeling of psychological safety</a:t>
            </a:r>
            <a:r>
              <a:rPr lang="en-US" sz="2400" dirty="0">
                <a:latin typeface="Franklin Gothic ATF"/>
                <a:ea typeface="+mn-lt"/>
                <a:cs typeface="Arial"/>
              </a:rPr>
              <a:t> for you?</a:t>
            </a:r>
          </a:p>
          <a:p>
            <a:pPr marL="79248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Franklin Gothic ATF"/>
                <a:ea typeface="+mn-lt"/>
                <a:cs typeface="Arial"/>
              </a:rPr>
              <a:t>How, when this statement is NOT fulfilled, does it begin to lead to </a:t>
            </a:r>
            <a:r>
              <a:rPr lang="en-US" sz="2400" b="1" dirty="0">
                <a:latin typeface="Franklin Gothic ATF"/>
                <a:ea typeface="+mn-lt"/>
                <a:cs typeface="Arial"/>
              </a:rPr>
              <a:t>interpersonal conflict?</a:t>
            </a:r>
            <a:endParaRPr lang="en-US" sz="2400" dirty="0">
              <a:latin typeface="Franklin Gothic ATF"/>
              <a:ea typeface="+mn-lt"/>
              <a:cs typeface="Arial"/>
            </a:endParaRPr>
          </a:p>
          <a:p>
            <a:pPr marL="449580" lvl="1">
              <a:lnSpc>
                <a:spcPct val="150000"/>
              </a:lnSpc>
            </a:pPr>
            <a:r>
              <a:rPr lang="en-US" sz="2400" dirty="0">
                <a:latin typeface="Franklin Gothic ATF"/>
                <a:ea typeface="+mn-lt"/>
                <a:cs typeface="Arial"/>
              </a:rPr>
              <a:t>Report back to the group and have someone summarize key take-aways.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5413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Birkman">
  <a:themeElements>
    <a:clrScheme name="Birkman 1">
      <a:dk1>
        <a:srgbClr val="000000"/>
      </a:dk1>
      <a:lt1>
        <a:srgbClr val="FFFFFF"/>
      </a:lt1>
      <a:dk2>
        <a:srgbClr val="24502F"/>
      </a:dk2>
      <a:lt2>
        <a:srgbClr val="F7F7F3"/>
      </a:lt2>
      <a:accent1>
        <a:srgbClr val="C8CC4D"/>
      </a:accent1>
      <a:accent2>
        <a:srgbClr val="007349"/>
      </a:accent2>
      <a:accent3>
        <a:srgbClr val="F1E8C7"/>
      </a:accent3>
      <a:accent4>
        <a:srgbClr val="F75F41"/>
      </a:accent4>
      <a:accent5>
        <a:srgbClr val="ABE1F8"/>
      </a:accent5>
      <a:accent6>
        <a:srgbClr val="F7CB45"/>
      </a:accent6>
      <a:hlink>
        <a:srgbClr val="9999FF"/>
      </a:hlink>
      <a:folHlink>
        <a:srgbClr val="203471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 xmlns="e4946ca8-8004-4922-863e-5b784508a9c1" xsi:nil="true"/>
    <lcf76f155ced4ddcb4097134ff3c332f xmlns="e4946ca8-8004-4922-863e-5b784508a9c1">
      <Terms xmlns="http://schemas.microsoft.com/office/infopath/2007/PartnerControls"/>
    </lcf76f155ced4ddcb4097134ff3c332f>
    <_ip_UnifiedCompliancePolicyProperties xmlns="http://schemas.microsoft.com/sharepoint/v3" xsi:nil="true"/>
    <TaxCatchAll xmlns="2c98ab4b-139e-41a4-802f-1ebb8996cbd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C3B48F2B2F9045AE017841AA4DF218" ma:contentTypeVersion="17" ma:contentTypeDescription="Create a new document." ma:contentTypeScope="" ma:versionID="5eb09274116440d6b922d00fca1a1393">
  <xsd:schema xmlns:xsd="http://www.w3.org/2001/XMLSchema" xmlns:xs="http://www.w3.org/2001/XMLSchema" xmlns:p="http://schemas.microsoft.com/office/2006/metadata/properties" xmlns:ns1="http://schemas.microsoft.com/sharepoint/v3" xmlns:ns2="e4946ca8-8004-4922-863e-5b784508a9c1" xmlns:ns3="2c98ab4b-139e-41a4-802f-1ebb8996cbd9" targetNamespace="http://schemas.microsoft.com/office/2006/metadata/properties" ma:root="true" ma:fieldsID="573a38b290882173da6089125e267137" ns1:_="" ns2:_="" ns3:_="">
    <xsd:import namespace="http://schemas.microsoft.com/sharepoint/v3"/>
    <xsd:import namespace="e4946ca8-8004-4922-863e-5b784508a9c1"/>
    <xsd:import namespace="2c98ab4b-139e-41a4-802f-1ebb8996cb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946ca8-8004-4922-863e-5b784508a9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30c1069-1c94-4b7d-890d-d7d22b2ae4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d" ma:index="23" nillable="true" ma:displayName="d" ma:format="DateOnly" ma:internalName="d">
      <xsd:simpleType>
        <xsd:restriction base="dms:DateTim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98ab4b-139e-41a4-802f-1ebb8996cbd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8e988a19-ac7f-443a-8f56-af0ed31a2aeb}" ma:internalName="TaxCatchAll" ma:showField="CatchAllData" ma:web="2c98ab4b-139e-41a4-802f-1ebb8996cb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15EE81-8663-4294-8000-75E21BFB0D4F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e4946ca8-8004-4922-863e-5b784508a9c1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2c98ab4b-139e-41a4-802f-1ebb8996cbd9"/>
    <ds:schemaRef ds:uri="http://schemas.microsoft.com/sharepoint/v3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2824705-272C-41E6-9606-11F6D92BF0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D9ED76-A86B-45BE-826F-15839D4D488B}">
  <ds:schemaRefs>
    <ds:schemaRef ds:uri="2c98ab4b-139e-41a4-802f-1ebb8996cbd9"/>
    <ds:schemaRef ds:uri="e4946ca8-8004-4922-863e-5b784508a9c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412</Words>
  <Application>Microsoft Office PowerPoint</Application>
  <PresentationFormat>Widescreen</PresentationFormat>
  <Paragraphs>102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Birkman</vt:lpstr>
      <vt:lpstr>PowerPoint Presentation</vt:lpstr>
      <vt:lpstr>PowerPoint Presentation</vt:lpstr>
      <vt:lpstr>Emotional Energy</vt:lpstr>
      <vt:lpstr>Assertiveness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Brittany Taraba</dc:creator>
  <cp:lastModifiedBy>Mark McGowan</cp:lastModifiedBy>
  <cp:revision>42</cp:revision>
  <dcterms:created xsi:type="dcterms:W3CDTF">2025-02-20T14:37:40Z</dcterms:created>
  <dcterms:modified xsi:type="dcterms:W3CDTF">2025-03-26T17:48:03Z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8ad635-ad8c-426c-af0d-39411dedbc2a_Enabled">
    <vt:lpwstr>true</vt:lpwstr>
  </property>
  <property fmtid="{D5CDD505-2E9C-101B-9397-08002B2CF9AE}" pid="3" name="MSIP_Label_a48ad635-ad8c-426c-af0d-39411dedbc2a_SetDate">
    <vt:lpwstr>2025-02-20T15:49:27Z</vt:lpwstr>
  </property>
  <property fmtid="{D5CDD505-2E9C-101B-9397-08002B2CF9AE}" pid="4" name="MSIP_Label_a48ad635-ad8c-426c-af0d-39411dedbc2a_Method">
    <vt:lpwstr>Standard</vt:lpwstr>
  </property>
  <property fmtid="{D5CDD505-2E9C-101B-9397-08002B2CF9AE}" pid="5" name="MSIP_Label_a48ad635-ad8c-426c-af0d-39411dedbc2a_Name">
    <vt:lpwstr>Public</vt:lpwstr>
  </property>
  <property fmtid="{D5CDD505-2E9C-101B-9397-08002B2CF9AE}" pid="6" name="MSIP_Label_a48ad635-ad8c-426c-af0d-39411dedbc2a_SiteId">
    <vt:lpwstr>4c26f180-04cf-43cd-85df-62a9c148eb2d</vt:lpwstr>
  </property>
  <property fmtid="{D5CDD505-2E9C-101B-9397-08002B2CF9AE}" pid="7" name="MSIP_Label_a48ad635-ad8c-426c-af0d-39411dedbc2a_ActionId">
    <vt:lpwstr>918a4f09-472a-4932-8fd0-fc768b891500</vt:lpwstr>
  </property>
  <property fmtid="{D5CDD505-2E9C-101B-9397-08002B2CF9AE}" pid="8" name="MSIP_Label_a48ad635-ad8c-426c-af0d-39411dedbc2a_ContentBits">
    <vt:lpwstr>0</vt:lpwstr>
  </property>
  <property fmtid="{D5CDD505-2E9C-101B-9397-08002B2CF9AE}" pid="9" name="MSIP_Label_a48ad635-ad8c-426c-af0d-39411dedbc2a_Tag">
    <vt:lpwstr>10, 3, 0, 1</vt:lpwstr>
  </property>
  <property fmtid="{D5CDD505-2E9C-101B-9397-08002B2CF9AE}" pid="10" name="ContentTypeId">
    <vt:lpwstr>0x0101000BC3B48F2B2F9045AE017841AA4DF218</vt:lpwstr>
  </property>
  <property fmtid="{D5CDD505-2E9C-101B-9397-08002B2CF9AE}" pid="11" name="MediaServiceImageTags">
    <vt:lpwstr/>
  </property>
  <property fmtid="{D5CDD505-2E9C-101B-9397-08002B2CF9AE}" pid="12" name="ArticulateGUID">
    <vt:lpwstr>CDEA6C00-DC35-49EF-B895-786A956985B1</vt:lpwstr>
  </property>
  <property fmtid="{D5CDD505-2E9C-101B-9397-08002B2CF9AE}" pid="13" name="ArticulatePath">
    <vt:lpwstr>Trust and Psychological Safety Activity</vt:lpwstr>
  </property>
</Properties>
</file>