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6"/>
  </p:notesMasterIdLst>
  <p:sldIdLst>
    <p:sldId id="939" r:id="rId5"/>
    <p:sldId id="960" r:id="rId6"/>
    <p:sldId id="903" r:id="rId7"/>
    <p:sldId id="942" r:id="rId8"/>
    <p:sldId id="950" r:id="rId9"/>
    <p:sldId id="948" r:id="rId10"/>
    <p:sldId id="943" r:id="rId11"/>
    <p:sldId id="961" r:id="rId12"/>
    <p:sldId id="959" r:id="rId13"/>
    <p:sldId id="949" r:id="rId14"/>
    <p:sldId id="957" r:id="rId15"/>
  </p:sldIdLst>
  <p:sldSz cx="12192000" cy="6858000"/>
  <p:notesSz cx="6858000" cy="9144000"/>
  <p:embeddedFontLst>
    <p:embeddedFont>
      <p:font typeface="Roboto" panose="02000000000000000000" pitchFamily="2"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362C"/>
    <a:srgbClr val="155DA7"/>
    <a:srgbClr val="006843"/>
    <a:srgbClr val="E6942E"/>
    <a:srgbClr val="E3A14D"/>
    <a:srgbClr val="FDD3D3"/>
    <a:srgbClr val="DBE8F8"/>
    <a:srgbClr val="D77C29"/>
    <a:srgbClr val="E9EBF0"/>
    <a:srgbClr val="E0E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663" autoAdjust="0"/>
  </p:normalViewPr>
  <p:slideViewPr>
    <p:cSldViewPr snapToGrid="0">
      <p:cViewPr>
        <p:scale>
          <a:sx n="70" d="100"/>
          <a:sy n="70" d="100"/>
        </p:scale>
        <p:origin x="2016" y="5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E0E2A-DE30-4446-A010-B9DCF15F453D}"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54B77-4872-46FF-A46A-6CA6B768AC10}" type="slidenum">
              <a:rPr lang="en-US" smtClean="0"/>
              <a:t>‹#›</a:t>
            </a:fld>
            <a:endParaRPr lang="en-US"/>
          </a:p>
        </p:txBody>
      </p:sp>
    </p:spTree>
    <p:extLst>
      <p:ext uri="{BB962C8B-B14F-4D97-AF65-F5344CB8AC3E}">
        <p14:creationId xmlns:p14="http://schemas.microsoft.com/office/powerpoint/2010/main" val="399787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Focus: Using The Birkman Map as a tool for uprooting differences in perception.</a:t>
            </a:r>
          </a:p>
          <a:p>
            <a:r>
              <a:rPr lang="en-US" dirty="0">
                <a:cs typeface="Calibri"/>
              </a:rPr>
              <a:t>Goal: Provide ways to use the Birkman Map in group or teams session to start conversations around conflict.</a:t>
            </a:r>
          </a:p>
        </p:txBody>
      </p:sp>
      <p:sp>
        <p:nvSpPr>
          <p:cNvPr id="4" name="Slide Number Placeholder 3"/>
          <p:cNvSpPr>
            <a:spLocks noGrp="1"/>
          </p:cNvSpPr>
          <p:nvPr>
            <p:ph type="sldNum" sz="quarter" idx="5"/>
          </p:nvPr>
        </p:nvSpPr>
        <p:spPr/>
        <p:txBody>
          <a:bodyPr/>
          <a:lstStyle/>
          <a:p>
            <a:fld id="{24B54B77-4872-46FF-A46A-6CA6B768AC10}" type="slidenum">
              <a:rPr lang="en-US" smtClean="0"/>
              <a:t>1</a:t>
            </a:fld>
            <a:endParaRPr lang="en-US"/>
          </a:p>
        </p:txBody>
      </p:sp>
    </p:spTree>
    <p:extLst>
      <p:ext uri="{BB962C8B-B14F-4D97-AF65-F5344CB8AC3E}">
        <p14:creationId xmlns:p14="http://schemas.microsoft.com/office/powerpoint/2010/main" val="91427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cs typeface="Calibri"/>
              </a:rPr>
              <a:t>Key concepts:</a:t>
            </a:r>
            <a:endParaRPr lang="en-US" sz="1200" dirty="0"/>
          </a:p>
          <a:p>
            <a:pPr algn="l">
              <a:lnSpc>
                <a:spcPct val="150000"/>
              </a:lnSpc>
            </a:pPr>
            <a:r>
              <a:rPr lang="en-US" sz="1200" dirty="0"/>
              <a:t>When we can look from the same point of view, and replace judgement with curiosity, then we will be better as a result. </a:t>
            </a:r>
          </a:p>
        </p:txBody>
      </p:sp>
      <p:sp>
        <p:nvSpPr>
          <p:cNvPr id="4" name="Slide Number Placeholder 3"/>
          <p:cNvSpPr>
            <a:spLocks noGrp="1"/>
          </p:cNvSpPr>
          <p:nvPr>
            <p:ph type="sldNum" sz="quarter" idx="5"/>
          </p:nvPr>
        </p:nvSpPr>
        <p:spPr/>
        <p:txBody>
          <a:bodyPr/>
          <a:lstStyle/>
          <a:p>
            <a:fld id="{B78EDBC7-25B0-43C6-A7A3-56B32C2DED2B}" type="slidenum">
              <a:rPr lang="en-US" smtClean="0"/>
              <a:t>10</a:t>
            </a:fld>
            <a:endParaRPr lang="en-US" dirty="0"/>
          </a:p>
        </p:txBody>
      </p:sp>
    </p:spTree>
    <p:extLst>
      <p:ext uri="{BB962C8B-B14F-4D97-AF65-F5344CB8AC3E}">
        <p14:creationId xmlns:p14="http://schemas.microsoft.com/office/powerpoint/2010/main" val="352558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B54B77-4872-46FF-A46A-6CA6B768AC10}" type="slidenum">
              <a:rPr lang="en-US" smtClean="0"/>
              <a:t>11</a:t>
            </a:fld>
            <a:endParaRPr lang="en-US"/>
          </a:p>
        </p:txBody>
      </p:sp>
    </p:spTree>
    <p:extLst>
      <p:ext uri="{BB962C8B-B14F-4D97-AF65-F5344CB8AC3E}">
        <p14:creationId xmlns:p14="http://schemas.microsoft.com/office/powerpoint/2010/main" val="14316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Key concepts:</a:t>
            </a:r>
          </a:p>
          <a:p>
            <a:pPr marL="171450" indent="-171450">
              <a:buFont typeface="Arial"/>
              <a:buChar char="•"/>
              <a:defRPr/>
            </a:pPr>
            <a:r>
              <a:rPr lang="en-US" dirty="0">
                <a:cs typeface="Calibri"/>
              </a:rPr>
              <a:t>Each image is of the same location but filtered through a different season. This often happens in the workplace, where we are in the same place, but have a different experience based on our perception.</a:t>
            </a:r>
          </a:p>
          <a:p>
            <a:pPr marL="171450" indent="-171450">
              <a:buFont typeface="Arial"/>
              <a:buChar char="•"/>
              <a:defRPr/>
            </a:pPr>
            <a:r>
              <a:rPr lang="en-US" dirty="0">
                <a:cs typeface="Calibri"/>
              </a:rPr>
              <a:t>Where does this happen? In projects, in meetings, during conversations. </a:t>
            </a:r>
          </a:p>
          <a:p>
            <a:pPr marL="171450" indent="-171450">
              <a:buFont typeface="Arial"/>
              <a:buChar char="•"/>
              <a:defRPr/>
            </a:pPr>
            <a:r>
              <a:rPr lang="en-US" dirty="0">
                <a:cs typeface="Calibri"/>
              </a:rPr>
              <a:t>These differences in perception can lead to misalignments, tensions, and conflict. </a:t>
            </a:r>
            <a:endParaRPr lang="en-US" dirty="0"/>
          </a:p>
        </p:txBody>
      </p:sp>
      <p:sp>
        <p:nvSpPr>
          <p:cNvPr id="4" name="Slide Number Placeholder 3"/>
          <p:cNvSpPr>
            <a:spLocks noGrp="1"/>
          </p:cNvSpPr>
          <p:nvPr>
            <p:ph type="sldNum" sz="quarter" idx="5"/>
          </p:nvPr>
        </p:nvSpPr>
        <p:spPr/>
        <p:txBody>
          <a:bodyPr/>
          <a:lstStyle/>
          <a:p>
            <a:fld id="{B78EDBC7-25B0-43C6-A7A3-56B32C2DED2B}" type="slidenum">
              <a:rPr lang="en-US" smtClean="0"/>
              <a:t>2</a:t>
            </a:fld>
            <a:endParaRPr lang="en-US" dirty="0"/>
          </a:p>
        </p:txBody>
      </p:sp>
    </p:spTree>
    <p:extLst>
      <p:ext uri="{BB962C8B-B14F-4D97-AF65-F5344CB8AC3E}">
        <p14:creationId xmlns:p14="http://schemas.microsoft.com/office/powerpoint/2010/main" val="122360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Key concepts:</a:t>
            </a:r>
          </a:p>
          <a:p>
            <a:pPr marL="171450" indent="-171450">
              <a:buFont typeface="Arial"/>
              <a:buChar char="•"/>
            </a:pPr>
            <a:r>
              <a:rPr lang="en-US" dirty="0">
                <a:cs typeface="Calibri" panose="020F0502020204030204"/>
              </a:rPr>
              <a:t>The Birkman Map is a helpful tool to create dialogue around conflict as it visualizes these four different perceptions.</a:t>
            </a:r>
          </a:p>
          <a:p>
            <a:endParaRPr lang="en-US" dirty="0">
              <a:cs typeface="Calibri" panose="020F0502020204030204"/>
            </a:endParaRPr>
          </a:p>
          <a:p>
            <a:r>
              <a:rPr lang="en-US" dirty="0">
                <a:cs typeface="Calibri" panose="020F0502020204030204"/>
              </a:rPr>
              <a:t>When We Don't See Eye to Eye:</a:t>
            </a:r>
          </a:p>
          <a:p>
            <a:pPr marL="228600" indent="-228600">
              <a:buFont typeface="Arial"/>
              <a:buChar char="•"/>
            </a:pPr>
            <a:r>
              <a:rPr lang="en-US" dirty="0">
                <a:cs typeface="Calibri" panose="020F0502020204030204"/>
              </a:rPr>
              <a:t>Expose individuals to the idea that, "Some people may have a different perception than me, even though my perception feels to true".</a:t>
            </a:r>
          </a:p>
          <a:p>
            <a:pPr marL="228600" indent="-228600">
              <a:buFont typeface="Arial"/>
              <a:buChar char="•"/>
            </a:pPr>
            <a:r>
              <a:rPr lang="en-US" dirty="0">
                <a:cs typeface="Calibri" panose="020F0502020204030204"/>
              </a:rPr>
              <a:t>Help shift judgment to, "How could there be value in seeing this a different way?"</a:t>
            </a:r>
          </a:p>
          <a:p>
            <a:pPr marL="228600" indent="-228600">
              <a:buFont typeface="Arial"/>
              <a:buChar char="•"/>
            </a:pPr>
            <a:r>
              <a:rPr lang="en-US" dirty="0">
                <a:cs typeface="Calibri" panose="020F0502020204030204"/>
              </a:rPr>
              <a:t>Ask, "How can I use their different perception to help broaden my perceptive and strengthen our team?"</a:t>
            </a:r>
          </a:p>
          <a:p>
            <a:pPr marL="228600" indent="-22860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4B54B77-4872-46FF-A46A-6CA6B768AC10}" type="slidenum">
              <a:rPr lang="en-US" smtClean="0"/>
              <a:t>3</a:t>
            </a:fld>
            <a:endParaRPr lang="en-US"/>
          </a:p>
        </p:txBody>
      </p:sp>
    </p:spTree>
    <p:extLst>
      <p:ext uri="{BB962C8B-B14F-4D97-AF65-F5344CB8AC3E}">
        <p14:creationId xmlns:p14="http://schemas.microsoft.com/office/powerpoint/2010/main" val="193305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a:t>
            </a:r>
          </a:p>
          <a:p>
            <a:pPr marL="171450" indent="-171450">
              <a:buFont typeface="Arial"/>
              <a:buChar char="•"/>
            </a:pPr>
            <a:r>
              <a:rPr lang="en-US" dirty="0">
                <a:cs typeface="Calibri"/>
              </a:rPr>
              <a:t>Usual Behavior and Needs influence our perception.</a:t>
            </a:r>
          </a:p>
          <a:p>
            <a:pPr marL="628650" lvl="1" indent="-171450">
              <a:buFont typeface="Arial"/>
              <a:buChar char="•"/>
            </a:pPr>
            <a:r>
              <a:rPr lang="en-US" dirty="0">
                <a:cs typeface="Calibri"/>
              </a:rPr>
              <a:t>Usual Behavior – what I see as an effective approach</a:t>
            </a:r>
          </a:p>
          <a:p>
            <a:pPr marL="628650" lvl="1" indent="-171450">
              <a:buFont typeface="Arial"/>
              <a:buChar char="•"/>
            </a:pPr>
            <a:r>
              <a:rPr lang="en-US" dirty="0">
                <a:cs typeface="Calibri"/>
              </a:rPr>
              <a:t>Needs – what my natural expectations are</a:t>
            </a:r>
          </a:p>
          <a:p>
            <a:pPr marL="171450" indent="-171450">
              <a:buFont typeface="Arial"/>
              <a:buChar char="•"/>
            </a:pPr>
            <a:r>
              <a:rPr lang="en-US" dirty="0">
                <a:cs typeface="Calibri"/>
              </a:rPr>
              <a:t>When Usual Behavior and Needs are very similar, this will reinforce the perception of that Color.</a:t>
            </a:r>
          </a:p>
          <a:p>
            <a:pPr marL="171450" indent="-171450">
              <a:buFont typeface="Arial"/>
              <a:buChar char="•"/>
            </a:pPr>
            <a:r>
              <a:rPr lang="en-US" dirty="0">
                <a:cs typeface="Calibri"/>
              </a:rPr>
              <a:t>When they are further apart on the Map, an individual's perception may be influenced by both Colors.</a:t>
            </a:r>
          </a:p>
        </p:txBody>
      </p:sp>
      <p:sp>
        <p:nvSpPr>
          <p:cNvPr id="4" name="Slide Number Placeholder 3"/>
          <p:cNvSpPr>
            <a:spLocks noGrp="1"/>
          </p:cNvSpPr>
          <p:nvPr>
            <p:ph type="sldNum" sz="quarter" idx="5"/>
          </p:nvPr>
        </p:nvSpPr>
        <p:spPr/>
        <p:txBody>
          <a:bodyPr/>
          <a:lstStyle/>
          <a:p>
            <a:fld id="{24B54B77-4872-46FF-A46A-6CA6B768AC10}" type="slidenum">
              <a:rPr lang="en-US" smtClean="0"/>
              <a:t>4</a:t>
            </a:fld>
            <a:endParaRPr lang="en-US"/>
          </a:p>
        </p:txBody>
      </p:sp>
    </p:spTree>
    <p:extLst>
      <p:ext uri="{BB962C8B-B14F-4D97-AF65-F5344CB8AC3E}">
        <p14:creationId xmlns:p14="http://schemas.microsoft.com/office/powerpoint/2010/main" val="25261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4B54B77-4872-46FF-A46A-6CA6B768AC10}" type="slidenum">
              <a:rPr lang="en-US" smtClean="0"/>
              <a:t>5</a:t>
            </a:fld>
            <a:endParaRPr lang="en-US"/>
          </a:p>
        </p:txBody>
      </p:sp>
    </p:spTree>
    <p:extLst>
      <p:ext uri="{BB962C8B-B14F-4D97-AF65-F5344CB8AC3E}">
        <p14:creationId xmlns:p14="http://schemas.microsoft.com/office/powerpoint/2010/main" val="135246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a:t>
            </a:r>
          </a:p>
          <a:p>
            <a:pPr marL="171450" indent="-171450">
              <a:buFont typeface="Arial"/>
              <a:buChar char="•"/>
            </a:pPr>
            <a:r>
              <a:rPr lang="en-US" dirty="0">
                <a:cs typeface="Calibri"/>
              </a:rPr>
              <a:t>We bring our rational brains to work (education, best practices, industry standards). Our invisible perceptions create a filter on top of all this! </a:t>
            </a:r>
          </a:p>
          <a:p>
            <a:pPr marL="171450" indent="-171450">
              <a:buFont typeface="Arial"/>
              <a:buChar char="•"/>
            </a:pPr>
            <a:r>
              <a:rPr lang="en-US" dirty="0">
                <a:cs typeface="Calibri"/>
              </a:rPr>
              <a:t>We filter what we say and think through our perceptions without even realizing it!</a:t>
            </a:r>
          </a:p>
          <a:p>
            <a:endParaRPr lang="en-US" dirty="0">
              <a:cs typeface="Calibri"/>
            </a:endParaRPr>
          </a:p>
          <a:p>
            <a:pPr>
              <a:buFont typeface="Arial"/>
            </a:pPr>
            <a:r>
              <a:rPr lang="en-US" dirty="0">
                <a:cs typeface="Calibri"/>
              </a:rPr>
              <a:t>Group session tip:</a:t>
            </a:r>
          </a:p>
          <a:p>
            <a:pPr marL="171450" indent="-171450">
              <a:buFont typeface="Arial"/>
              <a:buChar char="•"/>
            </a:pPr>
            <a:r>
              <a:rPr lang="en-US" dirty="0">
                <a:cs typeface="Calibri"/>
              </a:rPr>
              <a:t>Ask for examples of where each person faces misalignments or conflict in their team or within their role.</a:t>
            </a:r>
          </a:p>
        </p:txBody>
      </p:sp>
      <p:sp>
        <p:nvSpPr>
          <p:cNvPr id="4" name="Slide Number Placeholder 3"/>
          <p:cNvSpPr>
            <a:spLocks noGrp="1"/>
          </p:cNvSpPr>
          <p:nvPr>
            <p:ph type="sldNum" sz="quarter" idx="5"/>
          </p:nvPr>
        </p:nvSpPr>
        <p:spPr/>
        <p:txBody>
          <a:bodyPr/>
          <a:lstStyle/>
          <a:p>
            <a:fld id="{24B54B77-4872-46FF-A46A-6CA6B768AC10}" type="slidenum">
              <a:rPr lang="en-US" smtClean="0"/>
              <a:t>6</a:t>
            </a:fld>
            <a:endParaRPr lang="en-US"/>
          </a:p>
        </p:txBody>
      </p:sp>
    </p:spTree>
    <p:extLst>
      <p:ext uri="{BB962C8B-B14F-4D97-AF65-F5344CB8AC3E}">
        <p14:creationId xmlns:p14="http://schemas.microsoft.com/office/powerpoint/2010/main" val="82590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a:t>
            </a:r>
          </a:p>
          <a:p>
            <a:pPr marL="171450" indent="-171450">
              <a:buFont typeface="Arial"/>
              <a:buChar char="•"/>
            </a:pPr>
            <a:r>
              <a:rPr lang="en-US" dirty="0">
                <a:cs typeface="Calibri"/>
              </a:rPr>
              <a:t>Even though our perception feels so "obvious" or natural to us, a lot of the time it's not obvious to other people! This is why it is important to "share what you see".</a:t>
            </a:r>
          </a:p>
          <a:p>
            <a:pPr marL="171450" indent="-171450">
              <a:buFont typeface="Arial"/>
              <a:buChar char="•"/>
            </a:pPr>
            <a:r>
              <a:rPr lang="en-US" dirty="0">
                <a:cs typeface="Calibri"/>
              </a:rPr>
              <a:t>Blue and Red see from very different perceptions, same as Green and Yellow. We often see tension between these Colors.</a:t>
            </a:r>
          </a:p>
          <a:p>
            <a:pPr marL="171450" indent="-171450">
              <a:buFont typeface="Arial"/>
              <a:buChar char="•"/>
            </a:pPr>
            <a:r>
              <a:rPr lang="en-US" dirty="0">
                <a:cs typeface="Calibri"/>
              </a:rPr>
              <a:t>When stakes are high, and we have two people coming at a situation and they are not seeing eye to eye, they are probably not seeing value in their different points of view and likely seeing the other person as a hindrance to the project.</a:t>
            </a:r>
          </a:p>
          <a:p>
            <a:pPr marL="0" indent="0">
              <a:buFont typeface="Arial"/>
              <a:buNone/>
            </a:pPr>
            <a:endParaRPr lang="en-US" dirty="0">
              <a:cs typeface="Calibri"/>
            </a:endParaRPr>
          </a:p>
          <a:p>
            <a:pPr marL="0" indent="0">
              <a:buFont typeface="Arial"/>
              <a:buNone/>
            </a:pPr>
            <a:r>
              <a:rPr lang="en-US" dirty="0">
                <a:cs typeface="Calibri"/>
              </a:rPr>
              <a:t>Group session tip:</a:t>
            </a:r>
          </a:p>
          <a:p>
            <a:pPr marL="171450" indent="-171450">
              <a:buFont typeface="Arial"/>
              <a:buChar char="•"/>
            </a:pPr>
            <a:r>
              <a:rPr lang="en-US" dirty="0">
                <a:cs typeface="Calibri"/>
              </a:rPr>
              <a:t>Have each individual choose 1 or 2 statements that reflect their perspective of the situation.</a:t>
            </a:r>
          </a:p>
          <a:p>
            <a:pPr marL="171450" indent="-171450">
              <a:buFont typeface="Arial"/>
              <a:buChar char="•"/>
            </a:pPr>
            <a:r>
              <a:rPr lang="en-US" dirty="0">
                <a:cs typeface="Calibri"/>
              </a:rPr>
              <a:t>Have each individual share and explain their point  of view.</a:t>
            </a:r>
          </a:p>
          <a:p>
            <a:pPr marL="171450" indent="-171450">
              <a:buFont typeface="Arial"/>
              <a:buChar char="•"/>
            </a:pPr>
            <a:r>
              <a:rPr lang="en-US" dirty="0">
                <a:cs typeface="Calibri"/>
              </a:rPr>
              <a:t>Note where there is alignment and misalignment in the different perspectives.</a:t>
            </a:r>
          </a:p>
          <a:p>
            <a:pPr marL="171450" indent="-171450">
              <a:buFont typeface="Arial"/>
              <a:buChar char="•"/>
            </a:pPr>
            <a:r>
              <a:rPr lang="en-US" i="1" dirty="0">
                <a:cs typeface="Calibri"/>
              </a:rPr>
              <a:t>Different perceptions can all feel accurate and valid, and that is why it is so important to share them and shift from judging different perceptions to asking, “What can we learn from them?”.</a:t>
            </a:r>
          </a:p>
          <a:p>
            <a:pPr marL="0" indent="0">
              <a:buFont typeface="Arial"/>
              <a:buNone/>
            </a:pPr>
            <a:endParaRPr lang="en-US" dirty="0">
              <a:cs typeface="Calibri"/>
            </a:endParaRPr>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24B54B77-4872-46FF-A46A-6CA6B768AC10}" type="slidenum">
              <a:rPr lang="en-US" smtClean="0"/>
              <a:t>7</a:t>
            </a:fld>
            <a:endParaRPr lang="en-US"/>
          </a:p>
        </p:txBody>
      </p:sp>
    </p:spTree>
    <p:extLst>
      <p:ext uri="{BB962C8B-B14F-4D97-AF65-F5344CB8AC3E}">
        <p14:creationId xmlns:p14="http://schemas.microsoft.com/office/powerpoint/2010/main" val="93064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concepts:</a:t>
            </a:r>
          </a:p>
          <a:p>
            <a:pPr marL="171450" indent="-171450">
              <a:buFont typeface="Arial"/>
              <a:buChar char="•"/>
            </a:pPr>
            <a:r>
              <a:rPr lang="en-US" dirty="0">
                <a:cs typeface="Calibri"/>
              </a:rPr>
              <a:t>Build off the sharing from the previous step. </a:t>
            </a:r>
          </a:p>
          <a:p>
            <a:pPr marL="171450" indent="-171450">
              <a:buFont typeface="Arial"/>
              <a:buChar char="•"/>
            </a:pPr>
            <a:r>
              <a:rPr lang="en-US" dirty="0">
                <a:cs typeface="Calibri"/>
              </a:rPr>
              <a:t>Encourage participants to consider and discuss a perception that is different from their own. Talk about what they can learn from a different point of view.</a:t>
            </a:r>
            <a:endParaRPr lang="en-US" i="1" dirty="0">
              <a:cs typeface="Calibri"/>
            </a:endParaRPr>
          </a:p>
          <a:p>
            <a:pPr marL="0" indent="0">
              <a:buFont typeface="Arial"/>
              <a:buNone/>
            </a:pPr>
            <a:endParaRPr lang="en-US" dirty="0">
              <a:cs typeface="Calibri"/>
            </a:endParaRPr>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24B54B77-4872-46FF-A46A-6CA6B768AC10}" type="slidenum">
              <a:rPr lang="en-US" smtClean="0"/>
              <a:t>8</a:t>
            </a:fld>
            <a:endParaRPr lang="en-US"/>
          </a:p>
        </p:txBody>
      </p:sp>
    </p:spTree>
    <p:extLst>
      <p:ext uri="{BB962C8B-B14F-4D97-AF65-F5344CB8AC3E}">
        <p14:creationId xmlns:p14="http://schemas.microsoft.com/office/powerpoint/2010/main" val="118201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a:rPr>
              <a:t>Key concepts:</a:t>
            </a:r>
          </a:p>
          <a:p>
            <a:pPr marL="171450" indent="-171450">
              <a:buFont typeface="Arial" panose="020B0604020202020204" pitchFamily="34" charset="0"/>
              <a:buChar char="•"/>
            </a:pPr>
            <a:r>
              <a:rPr lang="en-US" dirty="0">
                <a:cs typeface="Calibri"/>
              </a:rPr>
              <a:t>Encourage positive change and accountability by committing to action individuals or as a team.</a:t>
            </a:r>
          </a:p>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24B54B77-4872-46FF-A46A-6CA6B768AC10}" type="slidenum">
              <a:rPr lang="en-US" smtClean="0"/>
              <a:t>9</a:t>
            </a:fld>
            <a:endParaRPr lang="en-US"/>
          </a:p>
        </p:txBody>
      </p:sp>
    </p:spTree>
    <p:extLst>
      <p:ext uri="{BB962C8B-B14F-4D97-AF65-F5344CB8AC3E}">
        <p14:creationId xmlns:p14="http://schemas.microsoft.com/office/powerpoint/2010/main" val="328486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4CE0-356E-4C4E-A62C-6A4613773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E08BC-2602-4E1B-B75E-900A7AC55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686A3F-CCC5-4606-84D2-3CD4A1CCCA04}"/>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1A0615EC-85FE-4187-8B36-34EA3BDA2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614B5-CCB9-4282-B60F-2D873A02609B}"/>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215398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0470-2A92-424D-BFCF-6280669A0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99E6A6-B956-4EEA-B30C-2B09161F1A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74F99-119A-40AA-BF0B-4F4CDA30E857}"/>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07FBD819-A1EE-44B1-B5CD-7CBFACBF8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B25B5-24ED-44A2-BA77-4737FA7221C7}"/>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379401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C4F0B-4BED-4BE1-9823-CB3D95D6E2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ADE3CD-5C6B-497C-8282-54D7B0621F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78481-9649-4AF2-81CA-31FAB5AE2FBF}"/>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872C79E9-A5C7-4223-BC03-101FCDD3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AA63A-D1B8-4A0A-B7C8-922E3E7D2C15}"/>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8664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L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DF4C91-E548-4FDA-A32A-155B5F568EAD}"/>
              </a:ext>
            </a:extLst>
          </p:cNvPr>
          <p:cNvSpPr/>
          <p:nvPr userDrawn="1"/>
        </p:nvSpPr>
        <p:spPr>
          <a:xfrm rot="5400000">
            <a:off x="5826690" y="499023"/>
            <a:ext cx="538620" cy="12192000"/>
          </a:xfrm>
          <a:prstGeom prst="rect">
            <a:avLst/>
          </a:prstGeom>
          <a:gradFill>
            <a:gsLst>
              <a:gs pos="0">
                <a:srgbClr val="030911"/>
              </a:gs>
              <a:gs pos="100000">
                <a:schemeClr val="accent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32BDEE-74A5-48A4-A8E9-5F631E681314}"/>
              </a:ext>
            </a:extLst>
          </p:cNvPr>
          <p:cNvSpPr>
            <a:spLocks noGrp="1"/>
          </p:cNvSpPr>
          <p:nvPr>
            <p:ph idx="1"/>
          </p:nvPr>
        </p:nvSpPr>
        <p:spPr>
          <a:xfrm>
            <a:off x="1400429" y="1825625"/>
            <a:ext cx="9572371" cy="4392295"/>
          </a:xfrm>
          <a:prstGeom prst="rect">
            <a:avLst/>
          </a:prstGeom>
        </p:spPr>
        <p:txBody>
          <a:bodyPr/>
          <a:lstStyle>
            <a:lvl1pPr>
              <a:defRPr sz="2400">
                <a:solidFill>
                  <a:srgbClr val="002647"/>
                </a:solidFill>
                <a:latin typeface="+mn-lt"/>
              </a:defRPr>
            </a:lvl1pPr>
            <a:lvl2pPr>
              <a:defRPr sz="2000">
                <a:solidFill>
                  <a:srgbClr val="002647"/>
                </a:solidFill>
                <a:latin typeface="+mn-lt"/>
              </a:defRPr>
            </a:lvl2pPr>
            <a:lvl3pPr>
              <a:defRPr sz="1800">
                <a:solidFill>
                  <a:srgbClr val="002647"/>
                </a:solidFill>
                <a:latin typeface="+mn-lt"/>
              </a:defRPr>
            </a:lvl3pPr>
            <a:lvl4pPr>
              <a:defRPr sz="1600">
                <a:solidFill>
                  <a:srgbClr val="002647"/>
                </a:solidFill>
                <a:latin typeface="+mn-lt"/>
              </a:defRPr>
            </a:lvl4pPr>
            <a:lvl5pPr>
              <a:defRPr sz="1600">
                <a:solidFill>
                  <a:srgbClr val="002647"/>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FE94657D-29C6-4869-8D21-9B1CDF2BFB50}"/>
              </a:ext>
            </a:extLst>
          </p:cNvPr>
          <p:cNvSpPr>
            <a:spLocks noGrp="1"/>
          </p:cNvSpPr>
          <p:nvPr>
            <p:ph type="title"/>
          </p:nvPr>
        </p:nvSpPr>
        <p:spPr>
          <a:xfrm>
            <a:off x="0" y="0"/>
            <a:ext cx="12192000" cy="1325563"/>
          </a:xfrm>
        </p:spPr>
        <p:txBody>
          <a:bodyPr>
            <a:normAutofit/>
          </a:bodyPr>
          <a:lstStyle>
            <a:lvl1pPr algn="ctr">
              <a:defRPr sz="3200" b="1">
                <a:solidFill>
                  <a:schemeClr val="bg2"/>
                </a:solidFill>
              </a:defRPr>
            </a:lvl1pPr>
          </a:lstStyle>
          <a:p>
            <a:r>
              <a:rPr lang="en-US"/>
              <a:t>Click to edit Master title style</a:t>
            </a:r>
          </a:p>
        </p:txBody>
      </p:sp>
      <p:sp>
        <p:nvSpPr>
          <p:cNvPr id="2" name="Slide Number Placeholder 5">
            <a:extLst>
              <a:ext uri="{FF2B5EF4-FFF2-40B4-BE49-F238E27FC236}">
                <a16:creationId xmlns:a16="http://schemas.microsoft.com/office/drawing/2014/main" id="{40FD7927-E546-4383-9C9E-386D7917C159}"/>
              </a:ext>
            </a:extLst>
          </p:cNvPr>
          <p:cNvSpPr txBox="1">
            <a:spLocks/>
          </p:cNvSpPr>
          <p:nvPr userDrawn="1"/>
        </p:nvSpPr>
        <p:spPr>
          <a:xfrm>
            <a:off x="8610599" y="6405563"/>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ABF3852-5F63-4B0F-944F-7DB0D0E2B24C}" type="slidenum">
              <a:rPr lang="en-US" smtClean="0">
                <a:solidFill>
                  <a:schemeClr val="tx1"/>
                </a:solidFill>
              </a:rPr>
              <a:pPr algn="r"/>
              <a:t>‹#›</a:t>
            </a:fld>
            <a:endParaRPr lang="en-US">
              <a:solidFill>
                <a:schemeClr val="tx1"/>
              </a:solidFill>
            </a:endParaRPr>
          </a:p>
        </p:txBody>
      </p:sp>
      <p:sp>
        <p:nvSpPr>
          <p:cNvPr id="11" name="TextBox 10">
            <a:extLst>
              <a:ext uri="{FF2B5EF4-FFF2-40B4-BE49-F238E27FC236}">
                <a16:creationId xmlns:a16="http://schemas.microsoft.com/office/drawing/2014/main" id="{720CD2D4-810F-4B50-BE16-5B708793D7C0}"/>
              </a:ext>
            </a:extLst>
          </p:cNvPr>
          <p:cNvSpPr txBox="1"/>
          <p:nvPr userDrawn="1"/>
        </p:nvSpPr>
        <p:spPr>
          <a:xfrm>
            <a:off x="2963862" y="6467559"/>
            <a:ext cx="6264276" cy="253916"/>
          </a:xfrm>
          <a:prstGeom prst="rect">
            <a:avLst/>
          </a:prstGeom>
          <a:noFill/>
        </p:spPr>
        <p:txBody>
          <a:bodyPr wrap="square" rtlCol="0">
            <a:spAutoFit/>
          </a:bodyPr>
          <a:lstStyle/>
          <a:p>
            <a:pPr algn="ctr"/>
            <a:r>
              <a:rPr lang="en-US" sz="1050" b="1" spc="300">
                <a:solidFill>
                  <a:schemeClr val="tx1"/>
                </a:solidFill>
              </a:rPr>
              <a:t>RISE TO LEAD | CROSS-FUNCTIONAL LEADERSHIP | BIRKMAN</a:t>
            </a:r>
          </a:p>
        </p:txBody>
      </p:sp>
      <p:pic>
        <p:nvPicPr>
          <p:cNvPr id="14" name="Picture 13">
            <a:extLst>
              <a:ext uri="{FF2B5EF4-FFF2-40B4-BE49-F238E27FC236}">
                <a16:creationId xmlns:a16="http://schemas.microsoft.com/office/drawing/2014/main" id="{705A7229-7549-47FB-8B3C-C9962371C7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1" y="6382410"/>
            <a:ext cx="388278" cy="388278"/>
          </a:xfrm>
          <a:prstGeom prst="rect">
            <a:avLst/>
          </a:prstGeom>
          <a:effectLst/>
        </p:spPr>
      </p:pic>
    </p:spTree>
    <p:extLst>
      <p:ext uri="{BB962C8B-B14F-4D97-AF65-F5344CB8AC3E}">
        <p14:creationId xmlns:p14="http://schemas.microsoft.com/office/powerpoint/2010/main" val="3452652516"/>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E516-AAD9-485D-AECE-73FBC50F0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242-2667-4053-8FB0-76912A5EA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2FB81-852F-4575-88EA-382A36B0163C}"/>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4295F237-5955-4B6B-B418-40C7D0FC2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4ED2F-7FA4-44EE-B875-5AAFCA6DA839}"/>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134172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2547A-63C7-419E-A7EE-B1129C5541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2373FB-583E-40BE-9904-C88DD1CBF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D64C9E-FAF4-4AD2-9984-CD07C66D0632}"/>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0F42A08E-122B-4E56-BCED-65B4224B1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523C5-34D3-4CA1-B02F-1F0C459BD719}"/>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157973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6BA4-1721-459B-8234-5311C5AA3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02CDA-D4C3-4923-BF10-2D53E8DFDC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7EB36A-EAF7-45A6-A25C-12A083E996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D67AD0-239B-454F-9CCD-EE93CF963FAE}"/>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6" name="Footer Placeholder 5">
            <a:extLst>
              <a:ext uri="{FF2B5EF4-FFF2-40B4-BE49-F238E27FC236}">
                <a16:creationId xmlns:a16="http://schemas.microsoft.com/office/drawing/2014/main" id="{F4B1D0D3-34BE-4EE1-B809-BDC8E7EF4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7DBC1-5039-465F-8BD1-C03807524951}"/>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181882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3560-5EF8-465A-AF12-B4B5EFBDED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84044-CDB5-4E66-838D-DD4998BDC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EFF18-A2C4-4E50-AC3A-FF8E2BB15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9EA9A5-27C9-48C8-9CFD-9481BE402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057062-23CC-4494-BF88-757BAAF590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4FA571-F45C-4A40-8405-CB20BB1BCCE4}"/>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8" name="Footer Placeholder 7">
            <a:extLst>
              <a:ext uri="{FF2B5EF4-FFF2-40B4-BE49-F238E27FC236}">
                <a16:creationId xmlns:a16="http://schemas.microsoft.com/office/drawing/2014/main" id="{96C39598-2F33-4DFA-AC98-3D900B89DF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D6282-7E55-4047-ACD4-A7E306B90FE0}"/>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290847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3F00-E6D2-43D6-9F33-03BA175D92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30BD6-9C73-4C99-9B48-8976BCC2A9CA}"/>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4" name="Footer Placeholder 3">
            <a:extLst>
              <a:ext uri="{FF2B5EF4-FFF2-40B4-BE49-F238E27FC236}">
                <a16:creationId xmlns:a16="http://schemas.microsoft.com/office/drawing/2014/main" id="{71F50DA5-6154-4C49-8D4D-CDCF0F71DD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229575-B039-4903-A1D8-132CF4518910}"/>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88710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DB8D7-18A6-4360-8D80-44F742E02E32}"/>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3" name="Footer Placeholder 2">
            <a:extLst>
              <a:ext uri="{FF2B5EF4-FFF2-40B4-BE49-F238E27FC236}">
                <a16:creationId xmlns:a16="http://schemas.microsoft.com/office/drawing/2014/main" id="{64E9C83C-1A41-40D3-8AB1-8A8F68EBFC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CC9E3-4385-4977-8E14-290364F103D0}"/>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198714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46171-D12A-4CD2-B5BC-EEA215BD8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5FFD87-4EEA-4E8E-A1B7-BB8695F9E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36E703-AA73-4B74-BD8C-FB0619353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5E0BEC-C86A-49F9-ADAE-7858CE1052CF}"/>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6" name="Footer Placeholder 5">
            <a:extLst>
              <a:ext uri="{FF2B5EF4-FFF2-40B4-BE49-F238E27FC236}">
                <a16:creationId xmlns:a16="http://schemas.microsoft.com/office/drawing/2014/main" id="{8F16FA22-871C-492C-BF3D-432FC8B5A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87421-87C2-40D9-ACA4-8C446FCF27C8}"/>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66609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2272-3883-431F-8ED5-A7F4BB9FA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0E680-3BF8-4F9E-B241-A4EB067D5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972813-C45B-459C-ACA1-04F617AC6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EED42E-F957-47F9-A048-94C8459422E6}"/>
              </a:ext>
            </a:extLst>
          </p:cNvPr>
          <p:cNvSpPr>
            <a:spLocks noGrp="1"/>
          </p:cNvSpPr>
          <p:nvPr>
            <p:ph type="dt" sz="half" idx="10"/>
          </p:nvPr>
        </p:nvSpPr>
        <p:spPr/>
        <p:txBody>
          <a:bodyPr/>
          <a:lstStyle/>
          <a:p>
            <a:fld id="{A095F400-D185-413A-AF96-234549B775CC}" type="datetimeFigureOut">
              <a:rPr lang="en-US" smtClean="0"/>
              <a:t>7/29/2025</a:t>
            </a:fld>
            <a:endParaRPr lang="en-US"/>
          </a:p>
        </p:txBody>
      </p:sp>
      <p:sp>
        <p:nvSpPr>
          <p:cNvPr id="6" name="Footer Placeholder 5">
            <a:extLst>
              <a:ext uri="{FF2B5EF4-FFF2-40B4-BE49-F238E27FC236}">
                <a16:creationId xmlns:a16="http://schemas.microsoft.com/office/drawing/2014/main" id="{53F7D315-ABA5-45A3-8417-085284BA4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4DBF9-DD9D-40A3-82E1-3DF69E6A9BED}"/>
              </a:ext>
            </a:extLst>
          </p:cNvPr>
          <p:cNvSpPr>
            <a:spLocks noGrp="1"/>
          </p:cNvSpPr>
          <p:nvPr>
            <p:ph type="sldNum" sz="quarter" idx="12"/>
          </p:nvPr>
        </p:nvSpPr>
        <p:spPr/>
        <p:txBody>
          <a:bodyPr/>
          <a:lstStyle/>
          <a:p>
            <a:fld id="{632AAB48-6CF6-43CF-9488-A1BC6A7C2063}" type="slidenum">
              <a:rPr lang="en-US" smtClean="0"/>
              <a:t>‹#›</a:t>
            </a:fld>
            <a:endParaRPr lang="en-US"/>
          </a:p>
        </p:txBody>
      </p:sp>
    </p:spTree>
    <p:extLst>
      <p:ext uri="{BB962C8B-B14F-4D97-AF65-F5344CB8AC3E}">
        <p14:creationId xmlns:p14="http://schemas.microsoft.com/office/powerpoint/2010/main" val="151393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044B15-A927-4160-89F3-6C39CD628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52C0F2-56C9-4EA2-944E-EE9FB65C9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C90DB-89C8-4489-9613-67B586192F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5F400-D185-413A-AF96-234549B775CC}" type="datetimeFigureOut">
              <a:rPr lang="en-US" smtClean="0"/>
              <a:t>7/29/2025</a:t>
            </a:fld>
            <a:endParaRPr lang="en-US"/>
          </a:p>
        </p:txBody>
      </p:sp>
      <p:sp>
        <p:nvSpPr>
          <p:cNvPr id="5" name="Footer Placeholder 4">
            <a:extLst>
              <a:ext uri="{FF2B5EF4-FFF2-40B4-BE49-F238E27FC236}">
                <a16:creationId xmlns:a16="http://schemas.microsoft.com/office/drawing/2014/main" id="{59769817-F6FE-4B61-8804-A9AFC4DD5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34677B-74C0-42C0-99DA-E7B457221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AAB48-6CF6-43CF-9488-A1BC6A7C2063}" type="slidenum">
              <a:rPr lang="en-US" smtClean="0"/>
              <a:t>‹#›</a:t>
            </a:fld>
            <a:endParaRPr lang="en-US"/>
          </a:p>
        </p:txBody>
      </p:sp>
    </p:spTree>
    <p:extLst>
      <p:ext uri="{BB962C8B-B14F-4D97-AF65-F5344CB8AC3E}">
        <p14:creationId xmlns:p14="http://schemas.microsoft.com/office/powerpoint/2010/main" val="10701155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ull frame extreme close up of Bengal tiger eye and stripes">
            <a:extLst>
              <a:ext uri="{FF2B5EF4-FFF2-40B4-BE49-F238E27FC236}">
                <a16:creationId xmlns:a16="http://schemas.microsoft.com/office/drawing/2014/main" id="{C9D92392-9AFD-4D39-B3C4-2DD53E079AA5}"/>
              </a:ext>
            </a:extLst>
          </p:cNvPr>
          <p:cNvPicPr>
            <a:picLocks noChangeAspect="1"/>
          </p:cNvPicPr>
          <p:nvPr/>
        </p:nvPicPr>
        <p:blipFill rotWithShape="1">
          <a:blip r:embed="rId3"/>
          <a:srcRect l="21889" r="23537"/>
          <a:stretch/>
        </p:blipFill>
        <p:spPr>
          <a:xfrm flipH="1">
            <a:off x="5163505"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effectLst/>
        </p:spPr>
      </p:pic>
      <p:sp>
        <p:nvSpPr>
          <p:cNvPr id="13" name="Title 1">
            <a:extLst>
              <a:ext uri="{FF2B5EF4-FFF2-40B4-BE49-F238E27FC236}">
                <a16:creationId xmlns:a16="http://schemas.microsoft.com/office/drawing/2014/main" id="{DE9BFE85-D983-49D9-8DBC-F47CB8E39B86}"/>
              </a:ext>
            </a:extLst>
          </p:cNvPr>
          <p:cNvSpPr txBox="1">
            <a:spLocks/>
          </p:cNvSpPr>
          <p:nvPr/>
        </p:nvSpPr>
        <p:spPr>
          <a:xfrm>
            <a:off x="528483" y="2284151"/>
            <a:ext cx="4087305" cy="13092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sz="4000" dirty="0">
                <a:solidFill>
                  <a:schemeClr val="bg2"/>
                </a:solidFill>
                <a:ea typeface="Roboto" panose="02000000000000000000" pitchFamily="2" charset="0"/>
              </a:rPr>
              <a:t>When We Don’t See Eye to Eye</a:t>
            </a:r>
          </a:p>
        </p:txBody>
      </p:sp>
      <p:sp>
        <p:nvSpPr>
          <p:cNvPr id="14" name="Subtitle 2">
            <a:extLst>
              <a:ext uri="{FF2B5EF4-FFF2-40B4-BE49-F238E27FC236}">
                <a16:creationId xmlns:a16="http://schemas.microsoft.com/office/drawing/2014/main" id="{2E0A53AB-E95E-4A1D-A25A-3A8674BEE2FE}"/>
              </a:ext>
            </a:extLst>
          </p:cNvPr>
          <p:cNvSpPr txBox="1">
            <a:spLocks/>
          </p:cNvSpPr>
          <p:nvPr/>
        </p:nvSpPr>
        <p:spPr>
          <a:xfrm>
            <a:off x="528483" y="3763105"/>
            <a:ext cx="4087305" cy="5360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2"/>
                </a:solidFill>
              </a:rPr>
              <a:t>…it’s normally a matter of perception.</a:t>
            </a:r>
          </a:p>
        </p:txBody>
      </p:sp>
      <p:pic>
        <p:nvPicPr>
          <p:cNvPr id="8" name="Picture 7" descr="A picture containing icon&#10;&#10;Description automatically generated">
            <a:extLst>
              <a:ext uri="{FF2B5EF4-FFF2-40B4-BE49-F238E27FC236}">
                <a16:creationId xmlns:a16="http://schemas.microsoft.com/office/drawing/2014/main" id="{585D924B-DAA9-4311-963F-D204FFDD0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83" y="573362"/>
            <a:ext cx="3728995" cy="905482"/>
          </a:xfrm>
          <a:prstGeom prst="rect">
            <a:avLst/>
          </a:prstGeom>
        </p:spPr>
      </p:pic>
      <p:pic>
        <p:nvPicPr>
          <p:cNvPr id="9" name="Graphic 8">
            <a:extLst>
              <a:ext uri="{FF2B5EF4-FFF2-40B4-BE49-F238E27FC236}">
                <a16:creationId xmlns:a16="http://schemas.microsoft.com/office/drawing/2014/main" id="{0312418B-3265-4196-814D-7CE7326D2C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0527" y="6034730"/>
            <a:ext cx="1879380" cy="317642"/>
          </a:xfrm>
          <a:prstGeom prst="rect">
            <a:avLst/>
          </a:prstGeom>
        </p:spPr>
      </p:pic>
      <p:sp>
        <p:nvSpPr>
          <p:cNvPr id="2" name="TextBox 1">
            <a:extLst>
              <a:ext uri="{FF2B5EF4-FFF2-40B4-BE49-F238E27FC236}">
                <a16:creationId xmlns:a16="http://schemas.microsoft.com/office/drawing/2014/main" id="{0918CE6E-9B07-4BD9-997B-2887161D5A8C}"/>
              </a:ext>
            </a:extLst>
          </p:cNvPr>
          <p:cNvSpPr txBox="1"/>
          <p:nvPr/>
        </p:nvSpPr>
        <p:spPr>
          <a:xfrm>
            <a:off x="0" y="5213160"/>
            <a:ext cx="3728995" cy="369332"/>
          </a:xfrm>
          <a:prstGeom prst="rect">
            <a:avLst/>
          </a:prstGeom>
          <a:solidFill>
            <a:schemeClr val="bg2"/>
          </a:solidFill>
        </p:spPr>
        <p:txBody>
          <a:bodyPr wrap="square" rtlCol="0">
            <a:spAutoFit/>
          </a:bodyPr>
          <a:lstStyle/>
          <a:p>
            <a:pPr algn="r"/>
            <a:r>
              <a:rPr lang="en-US" dirty="0"/>
              <a:t>The Birkman Map</a:t>
            </a:r>
          </a:p>
        </p:txBody>
      </p:sp>
    </p:spTree>
    <p:extLst>
      <p:ext uri="{BB962C8B-B14F-4D97-AF65-F5344CB8AC3E}">
        <p14:creationId xmlns:p14="http://schemas.microsoft.com/office/powerpoint/2010/main" val="360978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88CF013E-D114-43B3-BD99-34B6AC8C5396}"/>
              </a:ext>
            </a:extLst>
          </p:cNvPr>
          <p:cNvPicPr>
            <a:picLocks noChangeAspect="1"/>
          </p:cNvPicPr>
          <p:nvPr/>
        </p:nvPicPr>
        <p:blipFill rotWithShape="1">
          <a:blip r:embed="rId3">
            <a:duotone>
              <a:prstClr val="black"/>
              <a:schemeClr val="accent1">
                <a:tint val="45000"/>
                <a:satMod val="400000"/>
              </a:schemeClr>
            </a:duotone>
            <a:alphaModFix amt="24000"/>
            <a:extLst>
              <a:ext uri="{28A0092B-C50C-407E-A947-70E740481C1C}">
                <a14:useLocalDpi xmlns:a14="http://schemas.microsoft.com/office/drawing/2010/main" val="0"/>
              </a:ext>
            </a:extLst>
          </a:blip>
          <a:srcRect l="66888" t="298" r="16694" b="73335"/>
          <a:stretch/>
        </p:blipFill>
        <p:spPr>
          <a:xfrm>
            <a:off x="5976072" y="3493903"/>
            <a:ext cx="6215928" cy="3364097"/>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E9A0CD67-5FED-4027-86CD-38CE05B6C76F}"/>
              </a:ext>
            </a:extLst>
          </p:cNvPr>
          <p:cNvPicPr>
            <a:picLocks noChangeAspect="1"/>
          </p:cNvPicPr>
          <p:nvPr/>
        </p:nvPicPr>
        <p:blipFill rotWithShape="1">
          <a:blip r:embed="rId3">
            <a:duotone>
              <a:prstClr val="black"/>
              <a:schemeClr val="accent4">
                <a:tint val="45000"/>
                <a:satMod val="400000"/>
              </a:schemeClr>
            </a:duotone>
            <a:alphaModFix amt="23000"/>
            <a:extLst>
              <a:ext uri="{28A0092B-C50C-407E-A947-70E740481C1C}">
                <a14:useLocalDpi xmlns:a14="http://schemas.microsoft.com/office/drawing/2010/main" val="0"/>
              </a:ext>
            </a:extLst>
          </a:blip>
          <a:srcRect l="33582" t="67580" r="50000" b="6053"/>
          <a:stretch/>
        </p:blipFill>
        <p:spPr>
          <a:xfrm>
            <a:off x="5976072" y="14103"/>
            <a:ext cx="6215928" cy="3493904"/>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36C6E556-251C-4273-AFCB-D6A53C814DAF}"/>
              </a:ext>
            </a:extLst>
          </p:cNvPr>
          <p:cNvPicPr>
            <a:picLocks noChangeAspect="1"/>
          </p:cNvPicPr>
          <p:nvPr/>
        </p:nvPicPr>
        <p:blipFill rotWithShape="1">
          <a:blip r:embed="rId3">
            <a:duotone>
              <a:prstClr val="black"/>
              <a:srgbClr val="AB3E31">
                <a:tint val="45000"/>
                <a:satMod val="400000"/>
              </a:srgbClr>
            </a:duotone>
            <a:alphaModFix amt="19000"/>
            <a:extLst>
              <a:ext uri="{28A0092B-C50C-407E-A947-70E740481C1C}">
                <a14:useLocalDpi xmlns:a14="http://schemas.microsoft.com/office/drawing/2010/main" val="0"/>
              </a:ext>
            </a:extLst>
          </a:blip>
          <a:srcRect l="67079" t="67125" r="17208" b="6508"/>
          <a:stretch/>
        </p:blipFill>
        <p:spPr>
          <a:xfrm>
            <a:off x="-7" y="-2"/>
            <a:ext cx="5976079" cy="3508009"/>
          </a:xfrm>
          <a:prstGeom prst="rect">
            <a:avLst/>
          </a:prstGeom>
        </p:spPr>
      </p:pic>
      <p:pic>
        <p:nvPicPr>
          <p:cNvPr id="8" name="Graphic 7">
            <a:extLst>
              <a:ext uri="{FF2B5EF4-FFF2-40B4-BE49-F238E27FC236}">
                <a16:creationId xmlns:a16="http://schemas.microsoft.com/office/drawing/2014/main" id="{7534464E-F892-40C5-858E-702152C0CC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26748" y="6202341"/>
            <a:ext cx="1597262" cy="269960"/>
          </a:xfrm>
          <a:prstGeom prst="rect">
            <a:avLst/>
          </a:prstGeom>
        </p:spPr>
      </p:pic>
      <p:sp>
        <p:nvSpPr>
          <p:cNvPr id="7" name="TextBox 6">
            <a:extLst>
              <a:ext uri="{FF2B5EF4-FFF2-40B4-BE49-F238E27FC236}">
                <a16:creationId xmlns:a16="http://schemas.microsoft.com/office/drawing/2014/main" id="{DCE2D766-6E8E-4884-B5E8-F2F35D9DFD56}"/>
              </a:ext>
            </a:extLst>
          </p:cNvPr>
          <p:cNvSpPr txBox="1"/>
          <p:nvPr/>
        </p:nvSpPr>
        <p:spPr>
          <a:xfrm>
            <a:off x="-7" y="1480357"/>
            <a:ext cx="12192007" cy="3897285"/>
          </a:xfrm>
          <a:prstGeom prst="rect">
            <a:avLst/>
          </a:prstGeom>
          <a:noFill/>
        </p:spPr>
        <p:txBody>
          <a:bodyPr wrap="square">
            <a:spAutoFit/>
          </a:bodyPr>
          <a:lstStyle/>
          <a:p>
            <a:pPr algn="ctr">
              <a:lnSpc>
                <a:spcPct val="150000"/>
              </a:lnSpc>
            </a:pPr>
            <a:r>
              <a:rPr lang="en-US" sz="2800" dirty="0"/>
              <a:t>When you share a </a:t>
            </a:r>
          </a:p>
          <a:p>
            <a:pPr algn="ctr">
              <a:lnSpc>
                <a:spcPct val="150000"/>
              </a:lnSpc>
            </a:pPr>
            <a:r>
              <a:rPr lang="en-US" sz="2800" dirty="0"/>
              <a:t>glimpse into your perception, </a:t>
            </a:r>
          </a:p>
          <a:p>
            <a:pPr algn="ctr">
              <a:lnSpc>
                <a:spcPct val="150000"/>
              </a:lnSpc>
            </a:pPr>
            <a:r>
              <a:rPr lang="en-US" sz="2800" dirty="0"/>
              <a:t>it does not guarantee that you and another </a:t>
            </a:r>
          </a:p>
          <a:p>
            <a:pPr algn="ctr">
              <a:lnSpc>
                <a:spcPct val="150000"/>
              </a:lnSpc>
            </a:pPr>
            <a:r>
              <a:rPr lang="en-US" sz="2800" dirty="0"/>
              <a:t>will see eye to eye, but for a moment it</a:t>
            </a:r>
          </a:p>
          <a:p>
            <a:pPr algn="ctr">
              <a:lnSpc>
                <a:spcPct val="150000"/>
              </a:lnSpc>
            </a:pPr>
            <a:r>
              <a:rPr lang="en-US" sz="2800" dirty="0"/>
              <a:t> creates the opportunity to look from </a:t>
            </a:r>
          </a:p>
          <a:p>
            <a:pPr algn="ctr">
              <a:lnSpc>
                <a:spcPct val="150000"/>
              </a:lnSpc>
            </a:pPr>
            <a:r>
              <a:rPr lang="en-US" sz="2800" dirty="0"/>
              <a:t>the same point of view.</a:t>
            </a:r>
          </a:p>
        </p:txBody>
      </p:sp>
      <p:pic>
        <p:nvPicPr>
          <p:cNvPr id="10" name="Picture 9" descr="A group of people posing for a photo&#10;&#10;Description automatically generated">
            <a:extLst>
              <a:ext uri="{FF2B5EF4-FFF2-40B4-BE49-F238E27FC236}">
                <a16:creationId xmlns:a16="http://schemas.microsoft.com/office/drawing/2014/main" id="{42552B2C-87CE-41AA-95CC-E75A83E94D40}"/>
              </a:ext>
            </a:extLst>
          </p:cNvPr>
          <p:cNvPicPr>
            <a:picLocks noChangeAspect="1"/>
          </p:cNvPicPr>
          <p:nvPr/>
        </p:nvPicPr>
        <p:blipFill rotWithShape="1">
          <a:blip r:embed="rId3">
            <a:duotone>
              <a:schemeClr val="accent6">
                <a:shade val="45000"/>
                <a:satMod val="135000"/>
              </a:schemeClr>
              <a:prstClr val="white"/>
            </a:duotone>
            <a:alphaModFix amt="13000"/>
            <a:extLst>
              <a:ext uri="{28A0092B-C50C-407E-A947-70E740481C1C}">
                <a14:useLocalDpi xmlns:a14="http://schemas.microsoft.com/office/drawing/2010/main" val="0"/>
              </a:ext>
            </a:extLst>
          </a:blip>
          <a:srcRect l="17550" t="1387" r="66737" b="72246"/>
          <a:stretch/>
        </p:blipFill>
        <p:spPr>
          <a:xfrm>
            <a:off x="0" y="3508007"/>
            <a:ext cx="5976079" cy="3349993"/>
          </a:xfrm>
          <a:prstGeom prst="rect">
            <a:avLst/>
          </a:prstGeom>
        </p:spPr>
      </p:pic>
    </p:spTree>
    <p:extLst>
      <p:ext uri="{BB962C8B-B14F-4D97-AF65-F5344CB8AC3E}">
        <p14:creationId xmlns:p14="http://schemas.microsoft.com/office/powerpoint/2010/main" val="310374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ull frame extreme close up of Bengal tiger eye and stripes">
            <a:extLst>
              <a:ext uri="{FF2B5EF4-FFF2-40B4-BE49-F238E27FC236}">
                <a16:creationId xmlns:a16="http://schemas.microsoft.com/office/drawing/2014/main" id="{C9D92392-9AFD-4D39-B3C4-2DD53E079AA5}"/>
              </a:ext>
            </a:extLst>
          </p:cNvPr>
          <p:cNvPicPr>
            <a:picLocks noChangeAspect="1"/>
          </p:cNvPicPr>
          <p:nvPr/>
        </p:nvPicPr>
        <p:blipFill rotWithShape="1">
          <a:blip r:embed="rId3"/>
          <a:srcRect l="21889" r="23537"/>
          <a:stretch/>
        </p:blipFill>
        <p:spPr>
          <a:xfrm flipH="1">
            <a:off x="5163505"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effectLst/>
        </p:spPr>
      </p:pic>
      <p:sp>
        <p:nvSpPr>
          <p:cNvPr id="13" name="Title 1">
            <a:extLst>
              <a:ext uri="{FF2B5EF4-FFF2-40B4-BE49-F238E27FC236}">
                <a16:creationId xmlns:a16="http://schemas.microsoft.com/office/drawing/2014/main" id="{DE9BFE85-D983-49D9-8DBC-F47CB8E39B86}"/>
              </a:ext>
            </a:extLst>
          </p:cNvPr>
          <p:cNvSpPr txBox="1">
            <a:spLocks/>
          </p:cNvSpPr>
          <p:nvPr/>
        </p:nvSpPr>
        <p:spPr>
          <a:xfrm>
            <a:off x="528483" y="2284151"/>
            <a:ext cx="4087305" cy="13092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0000"/>
              </a:lnSpc>
            </a:pPr>
            <a:r>
              <a:rPr lang="en-US" sz="4000" dirty="0">
                <a:solidFill>
                  <a:schemeClr val="bg2"/>
                </a:solidFill>
                <a:ea typeface="Roboto" panose="02000000000000000000" pitchFamily="2" charset="0"/>
              </a:rPr>
              <a:t>When We Don’t See Eye to Eye</a:t>
            </a:r>
          </a:p>
        </p:txBody>
      </p:sp>
      <p:sp>
        <p:nvSpPr>
          <p:cNvPr id="14" name="Subtitle 2">
            <a:extLst>
              <a:ext uri="{FF2B5EF4-FFF2-40B4-BE49-F238E27FC236}">
                <a16:creationId xmlns:a16="http://schemas.microsoft.com/office/drawing/2014/main" id="{2E0A53AB-E95E-4A1D-A25A-3A8674BEE2FE}"/>
              </a:ext>
            </a:extLst>
          </p:cNvPr>
          <p:cNvSpPr txBox="1">
            <a:spLocks/>
          </p:cNvSpPr>
          <p:nvPr/>
        </p:nvSpPr>
        <p:spPr>
          <a:xfrm>
            <a:off x="528483" y="3763105"/>
            <a:ext cx="4087305" cy="5360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2"/>
                </a:solidFill>
              </a:rPr>
              <a:t>…it’s normally a matter of perception.</a:t>
            </a:r>
          </a:p>
        </p:txBody>
      </p:sp>
      <p:pic>
        <p:nvPicPr>
          <p:cNvPr id="8" name="Picture 7" descr="A picture containing icon&#10;&#10;Description automatically generated">
            <a:extLst>
              <a:ext uri="{FF2B5EF4-FFF2-40B4-BE49-F238E27FC236}">
                <a16:creationId xmlns:a16="http://schemas.microsoft.com/office/drawing/2014/main" id="{585D924B-DAA9-4311-963F-D204FFDD0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83" y="573362"/>
            <a:ext cx="3728995" cy="905482"/>
          </a:xfrm>
          <a:prstGeom prst="rect">
            <a:avLst/>
          </a:prstGeom>
        </p:spPr>
      </p:pic>
      <p:pic>
        <p:nvPicPr>
          <p:cNvPr id="9" name="Graphic 8">
            <a:extLst>
              <a:ext uri="{FF2B5EF4-FFF2-40B4-BE49-F238E27FC236}">
                <a16:creationId xmlns:a16="http://schemas.microsoft.com/office/drawing/2014/main" id="{0312418B-3265-4196-814D-7CE7326D2C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30527" y="6034730"/>
            <a:ext cx="1879380" cy="317642"/>
          </a:xfrm>
          <a:prstGeom prst="rect">
            <a:avLst/>
          </a:prstGeom>
        </p:spPr>
      </p:pic>
      <p:sp>
        <p:nvSpPr>
          <p:cNvPr id="7" name="TextBox 6">
            <a:extLst>
              <a:ext uri="{FF2B5EF4-FFF2-40B4-BE49-F238E27FC236}">
                <a16:creationId xmlns:a16="http://schemas.microsoft.com/office/drawing/2014/main" id="{98C30B10-2F43-4859-B78C-F8553585249F}"/>
              </a:ext>
            </a:extLst>
          </p:cNvPr>
          <p:cNvSpPr txBox="1"/>
          <p:nvPr/>
        </p:nvSpPr>
        <p:spPr>
          <a:xfrm>
            <a:off x="0" y="5213160"/>
            <a:ext cx="3728995" cy="369332"/>
          </a:xfrm>
          <a:prstGeom prst="rect">
            <a:avLst/>
          </a:prstGeom>
          <a:solidFill>
            <a:schemeClr val="bg2"/>
          </a:solidFill>
        </p:spPr>
        <p:txBody>
          <a:bodyPr wrap="square" rtlCol="0">
            <a:spAutoFit/>
          </a:bodyPr>
          <a:lstStyle/>
          <a:p>
            <a:pPr algn="r"/>
            <a:r>
              <a:rPr lang="en-US" dirty="0"/>
              <a:t>The Birkman Map</a:t>
            </a:r>
          </a:p>
        </p:txBody>
      </p:sp>
    </p:spTree>
    <p:extLst>
      <p:ext uri="{BB962C8B-B14F-4D97-AF65-F5344CB8AC3E}">
        <p14:creationId xmlns:p14="http://schemas.microsoft.com/office/powerpoint/2010/main" val="1838098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ree, grass, park, plant&#10;&#10;Description automatically generated">
            <a:extLst>
              <a:ext uri="{FF2B5EF4-FFF2-40B4-BE49-F238E27FC236}">
                <a16:creationId xmlns:a16="http://schemas.microsoft.com/office/drawing/2014/main" id="{388B83C9-0E1C-4220-8D26-935E96F7CBBD}"/>
              </a:ext>
            </a:extLst>
          </p:cNvPr>
          <p:cNvPicPr>
            <a:picLocks noChangeAspect="1"/>
          </p:cNvPicPr>
          <p:nvPr/>
        </p:nvPicPr>
        <p:blipFill rotWithShape="1">
          <a:blip r:embed="rId3">
            <a:extLst>
              <a:ext uri="{28A0092B-C50C-407E-A947-70E740481C1C}">
                <a14:useLocalDpi xmlns:a14="http://schemas.microsoft.com/office/drawing/2010/main" val="0"/>
              </a:ext>
            </a:extLst>
          </a:blip>
          <a:srcRect l="51704" t="52870" r="955" b="7103"/>
          <a:stretch/>
        </p:blipFill>
        <p:spPr>
          <a:xfrm>
            <a:off x="0" y="0"/>
            <a:ext cx="6096000" cy="3378200"/>
          </a:xfrm>
          <a:prstGeom prst="rect">
            <a:avLst/>
          </a:prstGeom>
        </p:spPr>
      </p:pic>
      <p:pic>
        <p:nvPicPr>
          <p:cNvPr id="5" name="Picture 4" descr="A picture containing tree, grass, park, plant&#10;&#10;Description automatically generated">
            <a:extLst>
              <a:ext uri="{FF2B5EF4-FFF2-40B4-BE49-F238E27FC236}">
                <a16:creationId xmlns:a16="http://schemas.microsoft.com/office/drawing/2014/main" id="{0D178736-7B25-4D9D-A6FD-B26305CB3037}"/>
              </a:ext>
            </a:extLst>
          </p:cNvPr>
          <p:cNvPicPr>
            <a:picLocks noChangeAspect="1"/>
          </p:cNvPicPr>
          <p:nvPr/>
        </p:nvPicPr>
        <p:blipFill rotWithShape="1">
          <a:blip r:embed="rId3">
            <a:extLst>
              <a:ext uri="{28A0092B-C50C-407E-A947-70E740481C1C}">
                <a14:useLocalDpi xmlns:a14="http://schemas.microsoft.com/office/drawing/2010/main" val="0"/>
              </a:ext>
            </a:extLst>
          </a:blip>
          <a:srcRect l="1214" t="50932" r="51246" b="8967"/>
          <a:stretch/>
        </p:blipFill>
        <p:spPr>
          <a:xfrm>
            <a:off x="6096000" y="3378200"/>
            <a:ext cx="6187765" cy="3479800"/>
          </a:xfrm>
          <a:prstGeom prst="rect">
            <a:avLst/>
          </a:prstGeom>
        </p:spPr>
      </p:pic>
      <p:pic>
        <p:nvPicPr>
          <p:cNvPr id="17" name="Picture 16" descr="A picture containing tree, grass, park, plant&#10;&#10;Description automatically generated">
            <a:extLst>
              <a:ext uri="{FF2B5EF4-FFF2-40B4-BE49-F238E27FC236}">
                <a16:creationId xmlns:a16="http://schemas.microsoft.com/office/drawing/2014/main" id="{EE3C58A9-C931-40A6-9F6F-33CD9DCB3D2B}"/>
              </a:ext>
            </a:extLst>
          </p:cNvPr>
          <p:cNvPicPr>
            <a:picLocks noChangeAspect="1"/>
          </p:cNvPicPr>
          <p:nvPr/>
        </p:nvPicPr>
        <p:blipFill rotWithShape="1">
          <a:blip r:embed="rId3">
            <a:extLst>
              <a:ext uri="{28A0092B-C50C-407E-A947-70E740481C1C}">
                <a14:useLocalDpi xmlns:a14="http://schemas.microsoft.com/office/drawing/2010/main" val="0"/>
              </a:ext>
            </a:extLst>
          </a:blip>
          <a:srcRect l="50588" t="1721" r="1236" b="58827"/>
          <a:stretch/>
        </p:blipFill>
        <p:spPr>
          <a:xfrm>
            <a:off x="6096000" y="0"/>
            <a:ext cx="6187765" cy="3378200"/>
          </a:xfrm>
          <a:prstGeom prst="rect">
            <a:avLst/>
          </a:prstGeom>
        </p:spPr>
      </p:pic>
      <p:pic>
        <p:nvPicPr>
          <p:cNvPr id="16" name="Picture 15" descr="A picture containing tree, grass, park, plant&#10;&#10;Description automatically generated">
            <a:extLst>
              <a:ext uri="{FF2B5EF4-FFF2-40B4-BE49-F238E27FC236}">
                <a16:creationId xmlns:a16="http://schemas.microsoft.com/office/drawing/2014/main" id="{A70B2DBF-9298-4E36-B557-EA666E5AC656}"/>
              </a:ext>
            </a:extLst>
          </p:cNvPr>
          <p:cNvPicPr>
            <a:picLocks noChangeAspect="1"/>
          </p:cNvPicPr>
          <p:nvPr/>
        </p:nvPicPr>
        <p:blipFill rotWithShape="1">
          <a:blip r:embed="rId3">
            <a:extLst>
              <a:ext uri="{28A0092B-C50C-407E-A947-70E740481C1C}">
                <a14:useLocalDpi xmlns:a14="http://schemas.microsoft.com/office/drawing/2010/main" val="0"/>
              </a:ext>
            </a:extLst>
          </a:blip>
          <a:srcRect l="1111" t="1562" r="52560" b="58787"/>
          <a:stretch/>
        </p:blipFill>
        <p:spPr>
          <a:xfrm>
            <a:off x="1" y="3379811"/>
            <a:ext cx="6096000" cy="3478189"/>
          </a:xfrm>
          <a:prstGeom prst="rect">
            <a:avLst/>
          </a:prstGeom>
        </p:spPr>
      </p:pic>
      <p:pic>
        <p:nvPicPr>
          <p:cNvPr id="8" name="Graphic 7">
            <a:extLst>
              <a:ext uri="{FF2B5EF4-FFF2-40B4-BE49-F238E27FC236}">
                <a16:creationId xmlns:a16="http://schemas.microsoft.com/office/drawing/2014/main" id="{7534464E-F892-40C5-858E-702152C0CC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26748" y="6202341"/>
            <a:ext cx="1597262" cy="269960"/>
          </a:xfrm>
          <a:prstGeom prst="rect">
            <a:avLst/>
          </a:prstGeom>
        </p:spPr>
      </p:pic>
    </p:spTree>
    <p:extLst>
      <p:ext uri="{BB962C8B-B14F-4D97-AF65-F5344CB8AC3E}">
        <p14:creationId xmlns:p14="http://schemas.microsoft.com/office/powerpoint/2010/main" val="924939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Creating Dialogue in Conflict</a:t>
            </a:r>
          </a:p>
        </p:txBody>
      </p:sp>
      <p:pic>
        <p:nvPicPr>
          <p:cNvPr id="3" name="Picture 2" descr="Shape&#10;&#10;Description automatically generated">
            <a:extLst>
              <a:ext uri="{FF2B5EF4-FFF2-40B4-BE49-F238E27FC236}">
                <a16:creationId xmlns:a16="http://schemas.microsoft.com/office/drawing/2014/main" id="{56D1156E-AA9A-4B2B-993D-59282DF5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342" y="1175657"/>
            <a:ext cx="5173316" cy="5173316"/>
          </a:xfrm>
          <a:prstGeom prst="rect">
            <a:avLst/>
          </a:prstGeom>
        </p:spPr>
      </p:pic>
      <p:pic>
        <p:nvPicPr>
          <p:cNvPr id="8" name="Graphic 7">
            <a:extLst>
              <a:ext uri="{FF2B5EF4-FFF2-40B4-BE49-F238E27FC236}">
                <a16:creationId xmlns:a16="http://schemas.microsoft.com/office/drawing/2014/main" id="{74DD75FE-C1F5-4BF5-9DF6-49A49C859C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2232" y="6217830"/>
            <a:ext cx="1879380" cy="317642"/>
          </a:xfrm>
          <a:prstGeom prst="rect">
            <a:avLst/>
          </a:prstGeom>
        </p:spPr>
      </p:pic>
    </p:spTree>
    <p:extLst>
      <p:ext uri="{BB962C8B-B14F-4D97-AF65-F5344CB8AC3E}">
        <p14:creationId xmlns:p14="http://schemas.microsoft.com/office/powerpoint/2010/main" val="76625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The Power of Perception</a:t>
            </a:r>
          </a:p>
        </p:txBody>
      </p:sp>
      <p:pic>
        <p:nvPicPr>
          <p:cNvPr id="3" name="Picture 2" descr="Shape&#10;&#10;Description automatically generated">
            <a:extLst>
              <a:ext uri="{FF2B5EF4-FFF2-40B4-BE49-F238E27FC236}">
                <a16:creationId xmlns:a16="http://schemas.microsoft.com/office/drawing/2014/main" id="{56D1156E-AA9A-4B2B-993D-59282DF5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805" y="1447516"/>
            <a:ext cx="3044218" cy="3044218"/>
          </a:xfrm>
          <a:prstGeom prst="rect">
            <a:avLst/>
          </a:prstGeom>
        </p:spPr>
      </p:pic>
      <p:pic>
        <p:nvPicPr>
          <p:cNvPr id="8" name="Graphic 7">
            <a:extLst>
              <a:ext uri="{FF2B5EF4-FFF2-40B4-BE49-F238E27FC236}">
                <a16:creationId xmlns:a16="http://schemas.microsoft.com/office/drawing/2014/main" id="{74DD75FE-C1F5-4BF5-9DF6-49A49C859C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2232" y="6217830"/>
            <a:ext cx="1879380" cy="317642"/>
          </a:xfrm>
          <a:prstGeom prst="rect">
            <a:avLst/>
          </a:prstGeom>
        </p:spPr>
      </p:pic>
      <p:sp>
        <p:nvSpPr>
          <p:cNvPr id="2" name="TextBox 1">
            <a:extLst>
              <a:ext uri="{FF2B5EF4-FFF2-40B4-BE49-F238E27FC236}">
                <a16:creationId xmlns:a16="http://schemas.microsoft.com/office/drawing/2014/main" id="{C6625641-978D-423E-AE10-8F0771908F8A}"/>
              </a:ext>
            </a:extLst>
          </p:cNvPr>
          <p:cNvSpPr txBox="1"/>
          <p:nvPr/>
        </p:nvSpPr>
        <p:spPr>
          <a:xfrm>
            <a:off x="5547213" y="1712451"/>
            <a:ext cx="2552131" cy="461665"/>
          </a:xfrm>
          <a:prstGeom prst="rect">
            <a:avLst/>
          </a:prstGeom>
          <a:noFill/>
        </p:spPr>
        <p:txBody>
          <a:bodyPr wrap="square" rtlCol="0">
            <a:spAutoFit/>
          </a:bodyPr>
          <a:lstStyle/>
          <a:p>
            <a:r>
              <a:rPr lang="en-US" sz="2400" dirty="0">
                <a:solidFill>
                  <a:schemeClr val="bg2"/>
                </a:solidFill>
              </a:rPr>
              <a:t>Usual Behavior</a:t>
            </a:r>
          </a:p>
        </p:txBody>
      </p:sp>
      <p:sp>
        <p:nvSpPr>
          <p:cNvPr id="6" name="TextBox 5">
            <a:extLst>
              <a:ext uri="{FF2B5EF4-FFF2-40B4-BE49-F238E27FC236}">
                <a16:creationId xmlns:a16="http://schemas.microsoft.com/office/drawing/2014/main" id="{43388260-37D0-44E4-A4F9-ECE10A1FA5A0}"/>
              </a:ext>
            </a:extLst>
          </p:cNvPr>
          <p:cNvSpPr txBox="1"/>
          <p:nvPr/>
        </p:nvSpPr>
        <p:spPr>
          <a:xfrm>
            <a:off x="5547213" y="4030069"/>
            <a:ext cx="2552131" cy="461665"/>
          </a:xfrm>
          <a:prstGeom prst="rect">
            <a:avLst/>
          </a:prstGeom>
          <a:noFill/>
        </p:spPr>
        <p:txBody>
          <a:bodyPr wrap="square" rtlCol="0">
            <a:spAutoFit/>
          </a:bodyPr>
          <a:lstStyle/>
          <a:p>
            <a:r>
              <a:rPr lang="en-US" sz="2400" dirty="0">
                <a:solidFill>
                  <a:schemeClr val="bg2"/>
                </a:solidFill>
              </a:rPr>
              <a:t>Needs</a:t>
            </a:r>
          </a:p>
        </p:txBody>
      </p:sp>
      <p:sp>
        <p:nvSpPr>
          <p:cNvPr id="4" name="Rectangle 3">
            <a:extLst>
              <a:ext uri="{FF2B5EF4-FFF2-40B4-BE49-F238E27FC236}">
                <a16:creationId xmlns:a16="http://schemas.microsoft.com/office/drawing/2014/main" id="{D1E507CF-CD32-49BB-9D8A-B7463CAA8F9F}"/>
              </a:ext>
            </a:extLst>
          </p:cNvPr>
          <p:cNvSpPr/>
          <p:nvPr/>
        </p:nvSpPr>
        <p:spPr>
          <a:xfrm rot="2648261">
            <a:off x="4795702" y="1720699"/>
            <a:ext cx="445168" cy="445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C96601D-1064-439F-8E7D-809F6707A10A}"/>
              </a:ext>
            </a:extLst>
          </p:cNvPr>
          <p:cNvSpPr/>
          <p:nvPr/>
        </p:nvSpPr>
        <p:spPr>
          <a:xfrm>
            <a:off x="4746693" y="3948545"/>
            <a:ext cx="543189" cy="5431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C15C99-B875-44DD-8737-52E88452B130}"/>
              </a:ext>
            </a:extLst>
          </p:cNvPr>
          <p:cNvSpPr txBox="1"/>
          <p:nvPr/>
        </p:nvSpPr>
        <p:spPr>
          <a:xfrm>
            <a:off x="5547213" y="2258029"/>
            <a:ext cx="5339836" cy="96346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2"/>
                </a:solidFill>
              </a:rPr>
              <a:t>Your typical approach</a:t>
            </a:r>
          </a:p>
          <a:p>
            <a:pPr marL="342900" indent="-342900">
              <a:lnSpc>
                <a:spcPct val="150000"/>
              </a:lnSpc>
              <a:buFont typeface="Arial" panose="020B0604020202020204" pitchFamily="34" charset="0"/>
              <a:buChar char="•"/>
            </a:pPr>
            <a:r>
              <a:rPr lang="en-US" sz="2000" dirty="0">
                <a:solidFill>
                  <a:schemeClr val="bg2"/>
                </a:solidFill>
              </a:rPr>
              <a:t>Your productive behavior</a:t>
            </a:r>
          </a:p>
        </p:txBody>
      </p:sp>
      <p:sp>
        <p:nvSpPr>
          <p:cNvPr id="11" name="TextBox 10">
            <a:extLst>
              <a:ext uri="{FF2B5EF4-FFF2-40B4-BE49-F238E27FC236}">
                <a16:creationId xmlns:a16="http://schemas.microsoft.com/office/drawing/2014/main" id="{B979CBC9-4A6E-4DA0-8EEC-D6442FACB96E}"/>
              </a:ext>
            </a:extLst>
          </p:cNvPr>
          <p:cNvSpPr txBox="1"/>
          <p:nvPr/>
        </p:nvSpPr>
        <p:spPr>
          <a:xfrm>
            <a:off x="5547212" y="4565703"/>
            <a:ext cx="4893325" cy="142513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solidFill>
                  <a:schemeClr val="bg2"/>
                </a:solidFill>
              </a:rPr>
              <a:t>Your expectations of others</a:t>
            </a:r>
          </a:p>
          <a:p>
            <a:pPr marL="342900" indent="-342900">
              <a:lnSpc>
                <a:spcPct val="150000"/>
              </a:lnSpc>
              <a:buFont typeface="Arial" panose="020B0604020202020204" pitchFamily="34" charset="0"/>
              <a:buChar char="•"/>
            </a:pPr>
            <a:r>
              <a:rPr lang="en-US" sz="2000" dirty="0">
                <a:solidFill>
                  <a:schemeClr val="bg2"/>
                </a:solidFill>
              </a:rPr>
              <a:t>Approaches that allow you to feel most comfortable</a:t>
            </a:r>
          </a:p>
        </p:txBody>
      </p:sp>
    </p:spTree>
    <p:extLst>
      <p:ext uri="{BB962C8B-B14F-4D97-AF65-F5344CB8AC3E}">
        <p14:creationId xmlns:p14="http://schemas.microsoft.com/office/powerpoint/2010/main" val="22141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Looking Forward in the Same Direction</a:t>
            </a:r>
          </a:p>
        </p:txBody>
      </p:sp>
      <p:pic>
        <p:nvPicPr>
          <p:cNvPr id="4" name="Picture 3">
            <a:extLst>
              <a:ext uri="{FF2B5EF4-FFF2-40B4-BE49-F238E27FC236}">
                <a16:creationId xmlns:a16="http://schemas.microsoft.com/office/drawing/2014/main" id="{E1837854-D572-4FD5-AE34-C151C408E1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8470" y="0"/>
            <a:ext cx="8875058" cy="6858000"/>
          </a:xfrm>
          <a:prstGeom prst="rect">
            <a:avLst/>
          </a:prstGeom>
        </p:spPr>
      </p:pic>
    </p:spTree>
    <p:extLst>
      <p:ext uri="{BB962C8B-B14F-4D97-AF65-F5344CB8AC3E}">
        <p14:creationId xmlns:p14="http://schemas.microsoft.com/office/powerpoint/2010/main" val="4254400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A picture containing grass, tree, outdoor, path&#10;&#10;Description automatically generated">
            <a:extLst>
              <a:ext uri="{FF2B5EF4-FFF2-40B4-BE49-F238E27FC236}">
                <a16:creationId xmlns:a16="http://schemas.microsoft.com/office/drawing/2014/main" id="{DE1887A1-13EA-4AEB-9148-8E4825EAB838}"/>
              </a:ext>
            </a:extLst>
          </p:cNvPr>
          <p:cNvPicPr>
            <a:picLocks noChangeAspect="1"/>
          </p:cNvPicPr>
          <p:nvPr/>
        </p:nvPicPr>
        <p:blipFill rotWithShape="1">
          <a:blip r:embed="rId3">
            <a:extLst>
              <a:ext uri="{28A0092B-C50C-407E-A947-70E740481C1C}">
                <a14:useLocalDpi xmlns:a14="http://schemas.microsoft.com/office/drawing/2010/main" val="0"/>
              </a:ext>
            </a:extLst>
          </a:blip>
          <a:srcRect t="20965" b="22645"/>
          <a:stretch/>
        </p:blipFill>
        <p:spPr>
          <a:xfrm>
            <a:off x="0" y="2012395"/>
            <a:ext cx="12192000" cy="4845605"/>
          </a:xfrm>
          <a:prstGeom prst="rect">
            <a:avLst/>
          </a:prstGeom>
        </p:spPr>
      </p:pic>
      <p:sp>
        <p:nvSpPr>
          <p:cNvPr id="9" name="Rectangle 8">
            <a:extLst>
              <a:ext uri="{FF2B5EF4-FFF2-40B4-BE49-F238E27FC236}">
                <a16:creationId xmlns:a16="http://schemas.microsoft.com/office/drawing/2014/main" id="{41F5B05B-09F1-44B8-B3A7-2D07EB880C77}"/>
              </a:ext>
            </a:extLst>
          </p:cNvPr>
          <p:cNvSpPr/>
          <p:nvPr/>
        </p:nvSpPr>
        <p:spPr>
          <a:xfrm>
            <a:off x="0" y="688402"/>
            <a:ext cx="12192000" cy="1323995"/>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Define the Situation</a:t>
            </a:r>
          </a:p>
        </p:txBody>
      </p:sp>
      <p:sp>
        <p:nvSpPr>
          <p:cNvPr id="10" name="TextBox 9">
            <a:extLst>
              <a:ext uri="{FF2B5EF4-FFF2-40B4-BE49-F238E27FC236}">
                <a16:creationId xmlns:a16="http://schemas.microsoft.com/office/drawing/2014/main" id="{0BD38A8A-D3F5-40BD-B9D2-14DB99196D7F}"/>
              </a:ext>
            </a:extLst>
          </p:cNvPr>
          <p:cNvSpPr txBox="1"/>
          <p:nvPr/>
        </p:nvSpPr>
        <p:spPr>
          <a:xfrm>
            <a:off x="2909455" y="996456"/>
            <a:ext cx="6373090" cy="707886"/>
          </a:xfrm>
          <a:prstGeom prst="rect">
            <a:avLst/>
          </a:prstGeom>
          <a:noFill/>
        </p:spPr>
        <p:txBody>
          <a:bodyPr wrap="square" anchor="ctr">
            <a:spAutoFit/>
          </a:bodyPr>
          <a:lstStyle/>
          <a:p>
            <a:pPr algn="ctr"/>
            <a:r>
              <a:rPr lang="en-US" sz="2000" b="1" i="1" dirty="0">
                <a:solidFill>
                  <a:schemeClr val="bg2"/>
                </a:solidFill>
              </a:rPr>
              <a:t>Level set the conversation. </a:t>
            </a:r>
          </a:p>
          <a:p>
            <a:pPr algn="ctr"/>
            <a:r>
              <a:rPr lang="en-US" sz="2000" b="1" i="1" dirty="0">
                <a:solidFill>
                  <a:schemeClr val="bg2"/>
                </a:solidFill>
              </a:rPr>
              <a:t>Where are we facing misalignments as a group?</a:t>
            </a:r>
          </a:p>
        </p:txBody>
      </p:sp>
    </p:spTree>
    <p:extLst>
      <p:ext uri="{BB962C8B-B14F-4D97-AF65-F5344CB8AC3E}">
        <p14:creationId xmlns:p14="http://schemas.microsoft.com/office/powerpoint/2010/main" val="141088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Sharing What I See…</a:t>
            </a:r>
          </a:p>
        </p:txBody>
      </p:sp>
      <p:sp>
        <p:nvSpPr>
          <p:cNvPr id="12" name="TextBox 11">
            <a:extLst>
              <a:ext uri="{FF2B5EF4-FFF2-40B4-BE49-F238E27FC236}">
                <a16:creationId xmlns:a16="http://schemas.microsoft.com/office/drawing/2014/main" id="{B90A89C2-96F7-4D14-8827-D79586A7B414}"/>
              </a:ext>
            </a:extLst>
          </p:cNvPr>
          <p:cNvSpPr txBox="1"/>
          <p:nvPr/>
        </p:nvSpPr>
        <p:spPr>
          <a:xfrm>
            <a:off x="1092822" y="2212684"/>
            <a:ext cx="3963405" cy="2010037"/>
          </a:xfrm>
          <a:prstGeom prst="rect">
            <a:avLst/>
          </a:prstGeom>
          <a:noFill/>
        </p:spPr>
        <p:txBody>
          <a:bodyPr wrap="square" lIns="91440" tIns="45720" rIns="91440" bIns="45720" anchor="t">
            <a:spAutoFit/>
          </a:bodyPr>
          <a:lstStyle/>
          <a:p>
            <a:pPr>
              <a:lnSpc>
                <a:spcPct val="150000"/>
              </a:lnSpc>
            </a:pPr>
            <a:r>
              <a:rPr lang="en-US" sz="1700" b="1" i="1" dirty="0">
                <a:solidFill>
                  <a:srgbClr val="98362C"/>
                </a:solidFill>
              </a:rPr>
              <a:t>Through a Red perception, I see...</a:t>
            </a:r>
          </a:p>
          <a:p>
            <a:pPr marL="285750" indent="-285750">
              <a:lnSpc>
                <a:spcPct val="150000"/>
              </a:lnSpc>
              <a:buFont typeface="Courier New" panose="02070309020205020404" pitchFamily="49" charset="0"/>
              <a:buChar char="o"/>
            </a:pPr>
            <a:r>
              <a:rPr lang="en-US" sz="1700" b="0" i="0" dirty="0">
                <a:solidFill>
                  <a:schemeClr val="bg2"/>
                </a:solidFill>
                <a:effectLst/>
              </a:rPr>
              <a:t>The impac</a:t>
            </a:r>
            <a:r>
              <a:rPr lang="en-US" sz="1700" dirty="0">
                <a:solidFill>
                  <a:schemeClr val="bg2"/>
                </a:solidFill>
              </a:rPr>
              <a:t>t right now</a:t>
            </a:r>
          </a:p>
          <a:p>
            <a:pPr marL="285750" indent="-285750">
              <a:lnSpc>
                <a:spcPct val="150000"/>
              </a:lnSpc>
              <a:buFont typeface="Courier New" panose="02070309020205020404" pitchFamily="49" charset="0"/>
              <a:buChar char="o"/>
            </a:pPr>
            <a:r>
              <a:rPr lang="en-US" sz="1700" dirty="0">
                <a:solidFill>
                  <a:schemeClr val="bg2"/>
                </a:solidFill>
              </a:rPr>
              <a:t>An opportunity to act on</a:t>
            </a:r>
            <a:endParaRPr lang="en-US" sz="1700" dirty="0">
              <a:solidFill>
                <a:schemeClr val="bg2"/>
              </a:solidFill>
              <a:ea typeface="Roboto"/>
            </a:endParaRPr>
          </a:p>
          <a:p>
            <a:pPr marL="285750" indent="-285750">
              <a:lnSpc>
                <a:spcPct val="150000"/>
              </a:lnSpc>
              <a:buFont typeface="Courier New" panose="02070309020205020404" pitchFamily="49" charset="0"/>
              <a:buChar char="o"/>
            </a:pPr>
            <a:r>
              <a:rPr lang="en-US" sz="1700" dirty="0">
                <a:solidFill>
                  <a:schemeClr val="bg2"/>
                </a:solidFill>
                <a:ea typeface="Roboto"/>
              </a:rPr>
              <a:t>The chance to get tangible results</a:t>
            </a:r>
          </a:p>
          <a:p>
            <a:pPr marL="285750" indent="-285750">
              <a:lnSpc>
                <a:spcPct val="150000"/>
              </a:lnSpc>
              <a:buFont typeface="Courier New" panose="02070309020205020404" pitchFamily="49" charset="0"/>
              <a:buChar char="o"/>
            </a:pPr>
            <a:r>
              <a:rPr lang="en-US" sz="1700" dirty="0">
                <a:solidFill>
                  <a:schemeClr val="bg2"/>
                </a:solidFill>
                <a:ea typeface="Roboto"/>
              </a:rPr>
              <a:t>Value in objective conversation</a:t>
            </a:r>
          </a:p>
        </p:txBody>
      </p:sp>
      <p:sp>
        <p:nvSpPr>
          <p:cNvPr id="15" name="TextBox 14">
            <a:extLst>
              <a:ext uri="{FF2B5EF4-FFF2-40B4-BE49-F238E27FC236}">
                <a16:creationId xmlns:a16="http://schemas.microsoft.com/office/drawing/2014/main" id="{16DF83B4-72F8-4944-A0B1-E83AE0456DAF}"/>
              </a:ext>
            </a:extLst>
          </p:cNvPr>
          <p:cNvSpPr txBox="1"/>
          <p:nvPr/>
        </p:nvSpPr>
        <p:spPr>
          <a:xfrm>
            <a:off x="6723335" y="4371705"/>
            <a:ext cx="4746009" cy="2010037"/>
          </a:xfrm>
          <a:prstGeom prst="rect">
            <a:avLst/>
          </a:prstGeom>
          <a:noFill/>
        </p:spPr>
        <p:txBody>
          <a:bodyPr wrap="square">
            <a:spAutoFit/>
          </a:bodyPr>
          <a:lstStyle/>
          <a:p>
            <a:pPr>
              <a:lnSpc>
                <a:spcPct val="150000"/>
              </a:lnSpc>
            </a:pPr>
            <a:r>
              <a:rPr lang="en-US" sz="1700" b="1" i="1" dirty="0">
                <a:solidFill>
                  <a:srgbClr val="0070C0"/>
                </a:solidFill>
                <a:effectLst/>
              </a:rPr>
              <a:t>Through a Blue perception, I see…</a:t>
            </a:r>
          </a:p>
          <a:p>
            <a:pPr marL="285750" indent="-285750">
              <a:lnSpc>
                <a:spcPct val="150000"/>
              </a:lnSpc>
              <a:buFont typeface="Courier New" panose="02070309020205020404" pitchFamily="49" charset="0"/>
              <a:buChar char="o"/>
            </a:pPr>
            <a:r>
              <a:rPr lang="en-US" sz="1700" b="0" i="0" dirty="0">
                <a:solidFill>
                  <a:schemeClr val="bg2"/>
                </a:solidFill>
                <a:effectLst/>
              </a:rPr>
              <a:t>Future implications and possibilities</a:t>
            </a:r>
          </a:p>
          <a:p>
            <a:pPr marL="285750" indent="-285750">
              <a:lnSpc>
                <a:spcPct val="150000"/>
              </a:lnSpc>
              <a:buFont typeface="Courier New" panose="02070309020205020404" pitchFamily="49" charset="0"/>
              <a:buChar char="o"/>
            </a:pPr>
            <a:r>
              <a:rPr lang="en-US" sz="1700" dirty="0">
                <a:solidFill>
                  <a:schemeClr val="bg2"/>
                </a:solidFill>
              </a:rPr>
              <a:t>An opportunity to further consider</a:t>
            </a:r>
          </a:p>
          <a:p>
            <a:pPr marL="285750" indent="-285750">
              <a:lnSpc>
                <a:spcPct val="150000"/>
              </a:lnSpc>
              <a:buFont typeface="Courier New" panose="02070309020205020404" pitchFamily="49" charset="0"/>
              <a:buChar char="o"/>
            </a:pPr>
            <a:r>
              <a:rPr lang="en-US" sz="1700" dirty="0">
                <a:solidFill>
                  <a:schemeClr val="bg2"/>
                </a:solidFill>
              </a:rPr>
              <a:t>The chance to create long-term value</a:t>
            </a:r>
          </a:p>
          <a:p>
            <a:pPr marL="285750" indent="-285750">
              <a:lnSpc>
                <a:spcPct val="150000"/>
              </a:lnSpc>
              <a:buFont typeface="Courier New" panose="02070309020205020404" pitchFamily="49" charset="0"/>
              <a:buChar char="o"/>
            </a:pPr>
            <a:r>
              <a:rPr lang="en-US" sz="1700" dirty="0">
                <a:solidFill>
                  <a:schemeClr val="bg2"/>
                </a:solidFill>
              </a:rPr>
              <a:t>Value in subjective conversation</a:t>
            </a:r>
          </a:p>
        </p:txBody>
      </p:sp>
      <p:sp>
        <p:nvSpPr>
          <p:cNvPr id="16" name="TextBox 15">
            <a:extLst>
              <a:ext uri="{FF2B5EF4-FFF2-40B4-BE49-F238E27FC236}">
                <a16:creationId xmlns:a16="http://schemas.microsoft.com/office/drawing/2014/main" id="{AF30D376-4A6A-4183-8602-A9E5E11CFD02}"/>
              </a:ext>
            </a:extLst>
          </p:cNvPr>
          <p:cNvSpPr txBox="1"/>
          <p:nvPr/>
        </p:nvSpPr>
        <p:spPr>
          <a:xfrm>
            <a:off x="1092822" y="4371705"/>
            <a:ext cx="4375844" cy="2010037"/>
          </a:xfrm>
          <a:prstGeom prst="rect">
            <a:avLst/>
          </a:prstGeom>
          <a:noFill/>
        </p:spPr>
        <p:txBody>
          <a:bodyPr wrap="square">
            <a:spAutoFit/>
          </a:bodyPr>
          <a:lstStyle/>
          <a:p>
            <a:pPr>
              <a:lnSpc>
                <a:spcPct val="150000"/>
              </a:lnSpc>
            </a:pPr>
            <a:r>
              <a:rPr lang="en-US" sz="1700" b="1" i="1" dirty="0">
                <a:solidFill>
                  <a:srgbClr val="E3A14D"/>
                </a:solidFill>
                <a:effectLst/>
              </a:rPr>
              <a:t>Through a Yellow perception, I see…</a:t>
            </a:r>
          </a:p>
          <a:p>
            <a:pPr marL="285750" indent="-285750">
              <a:lnSpc>
                <a:spcPct val="150000"/>
              </a:lnSpc>
              <a:buFont typeface="Courier New" panose="02070309020205020404" pitchFamily="49" charset="0"/>
              <a:buChar char="o"/>
            </a:pPr>
            <a:r>
              <a:rPr lang="en-US" sz="1700" dirty="0">
                <a:solidFill>
                  <a:schemeClr val="bg2"/>
                </a:solidFill>
              </a:rPr>
              <a:t>The requirements and restraints</a:t>
            </a:r>
          </a:p>
          <a:p>
            <a:pPr marL="285750" indent="-285750">
              <a:lnSpc>
                <a:spcPct val="150000"/>
              </a:lnSpc>
              <a:buFont typeface="Courier New" panose="02070309020205020404" pitchFamily="49" charset="0"/>
              <a:buChar char="o"/>
            </a:pPr>
            <a:r>
              <a:rPr lang="en-US" sz="1700" dirty="0">
                <a:solidFill>
                  <a:schemeClr val="bg2"/>
                </a:solidFill>
              </a:rPr>
              <a:t>A potential risk to mitigate</a:t>
            </a:r>
          </a:p>
          <a:p>
            <a:pPr marL="285750" indent="-285750">
              <a:lnSpc>
                <a:spcPct val="150000"/>
              </a:lnSpc>
              <a:buFont typeface="Courier New" panose="02070309020205020404" pitchFamily="49" charset="0"/>
              <a:buChar char="o"/>
            </a:pPr>
            <a:r>
              <a:rPr lang="en-US" sz="1700" dirty="0">
                <a:solidFill>
                  <a:schemeClr val="bg2"/>
                </a:solidFill>
              </a:rPr>
              <a:t>The chance to deliver repeatable results</a:t>
            </a:r>
          </a:p>
          <a:p>
            <a:pPr marL="285750" indent="-285750">
              <a:lnSpc>
                <a:spcPct val="150000"/>
              </a:lnSpc>
              <a:buFont typeface="Courier New" panose="02070309020205020404" pitchFamily="49" charset="0"/>
              <a:buChar char="o"/>
            </a:pPr>
            <a:r>
              <a:rPr lang="en-US" sz="1700" dirty="0">
                <a:solidFill>
                  <a:schemeClr val="bg2"/>
                </a:solidFill>
              </a:rPr>
              <a:t>Value in one-on-one conversation</a:t>
            </a:r>
            <a:endParaRPr lang="en-US" sz="1700" dirty="0"/>
          </a:p>
        </p:txBody>
      </p:sp>
      <p:sp>
        <p:nvSpPr>
          <p:cNvPr id="17" name="TextBox 16">
            <a:extLst>
              <a:ext uri="{FF2B5EF4-FFF2-40B4-BE49-F238E27FC236}">
                <a16:creationId xmlns:a16="http://schemas.microsoft.com/office/drawing/2014/main" id="{5D0E27A3-C17D-4F03-9F8B-36E9DCB19A39}"/>
              </a:ext>
            </a:extLst>
          </p:cNvPr>
          <p:cNvSpPr txBox="1"/>
          <p:nvPr/>
        </p:nvSpPr>
        <p:spPr>
          <a:xfrm>
            <a:off x="6723335" y="2212684"/>
            <a:ext cx="4677202" cy="2010037"/>
          </a:xfrm>
          <a:prstGeom prst="rect">
            <a:avLst/>
          </a:prstGeom>
          <a:noFill/>
        </p:spPr>
        <p:txBody>
          <a:bodyPr wrap="square" lIns="91440" tIns="45720" rIns="91440" bIns="45720" anchor="t">
            <a:spAutoFit/>
          </a:bodyPr>
          <a:lstStyle/>
          <a:p>
            <a:pPr>
              <a:lnSpc>
                <a:spcPct val="150000"/>
              </a:lnSpc>
            </a:pPr>
            <a:r>
              <a:rPr lang="en-US" sz="1700" b="1" i="1" dirty="0">
                <a:solidFill>
                  <a:srgbClr val="006843"/>
                </a:solidFill>
              </a:rPr>
              <a:t>Through a Green perception,</a:t>
            </a:r>
            <a:r>
              <a:rPr lang="en-US" sz="1700" b="1" i="1" dirty="0">
                <a:solidFill>
                  <a:srgbClr val="006843"/>
                </a:solidFill>
                <a:effectLst/>
              </a:rPr>
              <a:t> </a:t>
            </a:r>
            <a:r>
              <a:rPr lang="en-US" sz="1700" b="1" i="1" dirty="0">
                <a:solidFill>
                  <a:srgbClr val="006843"/>
                </a:solidFill>
              </a:rPr>
              <a:t>I </a:t>
            </a:r>
            <a:r>
              <a:rPr lang="en-US" sz="1700" b="1" i="1" dirty="0">
                <a:solidFill>
                  <a:srgbClr val="006843"/>
                </a:solidFill>
                <a:effectLst/>
              </a:rPr>
              <a:t>see…</a:t>
            </a:r>
          </a:p>
          <a:p>
            <a:pPr marL="285750" indent="-285750">
              <a:lnSpc>
                <a:spcPct val="150000"/>
              </a:lnSpc>
              <a:buFont typeface="Courier New" panose="02070309020205020404" pitchFamily="49" charset="0"/>
              <a:buChar char="o"/>
            </a:pPr>
            <a:r>
              <a:rPr lang="en-US" sz="1700" dirty="0">
                <a:solidFill>
                  <a:schemeClr val="bg2"/>
                </a:solidFill>
              </a:rPr>
              <a:t>The impact on stakeholders</a:t>
            </a:r>
            <a:endParaRPr lang="en-US" sz="1700" dirty="0">
              <a:solidFill>
                <a:schemeClr val="bg2"/>
              </a:solidFill>
              <a:ea typeface="Roboto"/>
            </a:endParaRPr>
          </a:p>
          <a:p>
            <a:pPr marL="285750" indent="-285750">
              <a:lnSpc>
                <a:spcPct val="150000"/>
              </a:lnSpc>
              <a:buFont typeface="Courier New" panose="02070309020205020404" pitchFamily="49" charset="0"/>
              <a:buChar char="o"/>
            </a:pPr>
            <a:r>
              <a:rPr lang="en-US" sz="1700" dirty="0">
                <a:solidFill>
                  <a:schemeClr val="bg2"/>
                </a:solidFill>
                <a:ea typeface="Roboto"/>
              </a:rPr>
              <a:t>An opportunity to take advantage of</a:t>
            </a:r>
          </a:p>
          <a:p>
            <a:pPr marL="285750" indent="-285750">
              <a:lnSpc>
                <a:spcPct val="150000"/>
              </a:lnSpc>
              <a:buFont typeface="Courier New" panose="02070309020205020404" pitchFamily="49" charset="0"/>
              <a:buChar char="o"/>
            </a:pPr>
            <a:r>
              <a:rPr lang="en-US" sz="1700" dirty="0">
                <a:solidFill>
                  <a:schemeClr val="bg2"/>
                </a:solidFill>
                <a:ea typeface="Roboto"/>
              </a:rPr>
              <a:t>The chance to do something new</a:t>
            </a:r>
          </a:p>
          <a:p>
            <a:pPr marL="285750" indent="-285750">
              <a:lnSpc>
                <a:spcPct val="150000"/>
              </a:lnSpc>
              <a:buFont typeface="Courier New" panose="02070309020205020404" pitchFamily="49" charset="0"/>
              <a:buChar char="o"/>
            </a:pPr>
            <a:r>
              <a:rPr lang="en-US" sz="1700" dirty="0">
                <a:solidFill>
                  <a:schemeClr val="bg2"/>
                </a:solidFill>
                <a:ea typeface="Roboto"/>
              </a:rPr>
              <a:t>Value in group conversation</a:t>
            </a:r>
          </a:p>
        </p:txBody>
      </p:sp>
      <p:sp>
        <p:nvSpPr>
          <p:cNvPr id="20" name="Rectangle 19">
            <a:extLst>
              <a:ext uri="{FF2B5EF4-FFF2-40B4-BE49-F238E27FC236}">
                <a16:creationId xmlns:a16="http://schemas.microsoft.com/office/drawing/2014/main" id="{E2E02D1A-A63F-42A4-A5A4-0198E33058C2}"/>
              </a:ext>
            </a:extLst>
          </p:cNvPr>
          <p:cNvSpPr/>
          <p:nvPr/>
        </p:nvSpPr>
        <p:spPr>
          <a:xfrm>
            <a:off x="0" y="688402"/>
            <a:ext cx="12192000" cy="1194989"/>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21DC6FE-FD07-426A-BAA4-FA7FFE30B9A6}"/>
              </a:ext>
            </a:extLst>
          </p:cNvPr>
          <p:cNvSpPr txBox="1"/>
          <p:nvPr/>
        </p:nvSpPr>
        <p:spPr>
          <a:xfrm>
            <a:off x="0" y="931490"/>
            <a:ext cx="12191999" cy="707886"/>
          </a:xfrm>
          <a:prstGeom prst="rect">
            <a:avLst/>
          </a:prstGeom>
          <a:noFill/>
        </p:spPr>
        <p:txBody>
          <a:bodyPr wrap="square" anchor="ctr">
            <a:spAutoFit/>
          </a:bodyPr>
          <a:lstStyle/>
          <a:p>
            <a:pPr algn="ctr"/>
            <a:r>
              <a:rPr lang="en-US" sz="2000" b="1" i="1" dirty="0">
                <a:solidFill>
                  <a:schemeClr val="bg2"/>
                </a:solidFill>
              </a:rPr>
              <a:t>What is your perception of the situation at hand?</a:t>
            </a:r>
          </a:p>
          <a:p>
            <a:pPr algn="ctr"/>
            <a:r>
              <a:rPr lang="en-US" sz="2000" b="1" i="1" dirty="0">
                <a:solidFill>
                  <a:schemeClr val="bg2"/>
                </a:solidFill>
              </a:rPr>
              <a:t>Explain your point of view in your own words.</a:t>
            </a:r>
          </a:p>
        </p:txBody>
      </p:sp>
    </p:spTree>
    <p:extLst>
      <p:ext uri="{BB962C8B-B14F-4D97-AF65-F5344CB8AC3E}">
        <p14:creationId xmlns:p14="http://schemas.microsoft.com/office/powerpoint/2010/main" val="395868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276884AF-C996-41B8-85F9-C22B7E73204E}"/>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Considering </a:t>
            </a:r>
            <a:r>
              <a:rPr lang="en-US" sz="3200" i="1" dirty="0">
                <a:solidFill>
                  <a:schemeClr val="tx1"/>
                </a:solidFill>
              </a:rPr>
              <a:t>What I Don’t See…</a:t>
            </a:r>
          </a:p>
        </p:txBody>
      </p:sp>
      <p:sp>
        <p:nvSpPr>
          <p:cNvPr id="16" name="Rectangle 15">
            <a:extLst>
              <a:ext uri="{FF2B5EF4-FFF2-40B4-BE49-F238E27FC236}">
                <a16:creationId xmlns:a16="http://schemas.microsoft.com/office/drawing/2014/main" id="{907661D6-CC61-4DD7-9AB0-6CFC770D61AE}"/>
              </a:ext>
            </a:extLst>
          </p:cNvPr>
          <p:cNvSpPr/>
          <p:nvPr/>
        </p:nvSpPr>
        <p:spPr>
          <a:xfrm>
            <a:off x="0" y="688402"/>
            <a:ext cx="12192000" cy="1194989"/>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6E2EB18-E806-4ECC-990D-9ECF78CF8A6A}"/>
              </a:ext>
            </a:extLst>
          </p:cNvPr>
          <p:cNvSpPr txBox="1"/>
          <p:nvPr/>
        </p:nvSpPr>
        <p:spPr>
          <a:xfrm>
            <a:off x="0" y="931490"/>
            <a:ext cx="12191999" cy="707886"/>
          </a:xfrm>
          <a:prstGeom prst="rect">
            <a:avLst/>
          </a:prstGeom>
          <a:noFill/>
        </p:spPr>
        <p:txBody>
          <a:bodyPr wrap="square" anchor="ctr">
            <a:spAutoFit/>
          </a:bodyPr>
          <a:lstStyle/>
          <a:p>
            <a:pPr algn="ctr"/>
            <a:r>
              <a:rPr lang="en-US" sz="2000" b="1" i="1" dirty="0">
                <a:solidFill>
                  <a:schemeClr val="bg2"/>
                </a:solidFill>
              </a:rPr>
              <a:t>What is one thing you learned by hearing a different perspective?</a:t>
            </a:r>
          </a:p>
          <a:p>
            <a:pPr algn="ctr"/>
            <a:r>
              <a:rPr lang="en-US" sz="2000" b="1" i="1" dirty="0">
                <a:solidFill>
                  <a:schemeClr val="bg2"/>
                </a:solidFill>
              </a:rPr>
              <a:t>What do you see by looking from a new point of view?</a:t>
            </a:r>
          </a:p>
        </p:txBody>
      </p:sp>
      <p:sp>
        <p:nvSpPr>
          <p:cNvPr id="21" name="TextBox 20">
            <a:extLst>
              <a:ext uri="{FF2B5EF4-FFF2-40B4-BE49-F238E27FC236}">
                <a16:creationId xmlns:a16="http://schemas.microsoft.com/office/drawing/2014/main" id="{AE745560-64B4-46CC-90C4-2278B3FF4B7F}"/>
              </a:ext>
            </a:extLst>
          </p:cNvPr>
          <p:cNvSpPr txBox="1"/>
          <p:nvPr/>
        </p:nvSpPr>
        <p:spPr>
          <a:xfrm>
            <a:off x="1092822" y="2212684"/>
            <a:ext cx="3963405" cy="2010037"/>
          </a:xfrm>
          <a:prstGeom prst="rect">
            <a:avLst/>
          </a:prstGeom>
          <a:noFill/>
        </p:spPr>
        <p:txBody>
          <a:bodyPr wrap="square" lIns="91440" tIns="45720" rIns="91440" bIns="45720" anchor="t">
            <a:spAutoFit/>
          </a:bodyPr>
          <a:lstStyle/>
          <a:p>
            <a:pPr>
              <a:lnSpc>
                <a:spcPct val="150000"/>
              </a:lnSpc>
            </a:pPr>
            <a:r>
              <a:rPr lang="en-US" sz="1700" b="1" i="1" dirty="0">
                <a:solidFill>
                  <a:srgbClr val="98362C"/>
                </a:solidFill>
              </a:rPr>
              <a:t>Through a Red perception, I see...</a:t>
            </a:r>
          </a:p>
          <a:p>
            <a:pPr marL="285750" indent="-285750">
              <a:lnSpc>
                <a:spcPct val="150000"/>
              </a:lnSpc>
              <a:buFont typeface="Courier New" panose="02070309020205020404" pitchFamily="49" charset="0"/>
              <a:buChar char="o"/>
            </a:pPr>
            <a:r>
              <a:rPr lang="en-US" sz="1700" b="0" i="0" dirty="0">
                <a:solidFill>
                  <a:schemeClr val="bg2"/>
                </a:solidFill>
                <a:effectLst/>
              </a:rPr>
              <a:t>The impac</a:t>
            </a:r>
            <a:r>
              <a:rPr lang="en-US" sz="1700" dirty="0">
                <a:solidFill>
                  <a:schemeClr val="bg2"/>
                </a:solidFill>
              </a:rPr>
              <a:t>t right now</a:t>
            </a:r>
          </a:p>
          <a:p>
            <a:pPr marL="285750" indent="-285750">
              <a:lnSpc>
                <a:spcPct val="150000"/>
              </a:lnSpc>
              <a:buFont typeface="Courier New" panose="02070309020205020404" pitchFamily="49" charset="0"/>
              <a:buChar char="o"/>
            </a:pPr>
            <a:r>
              <a:rPr lang="en-US" sz="1700" dirty="0">
                <a:solidFill>
                  <a:schemeClr val="bg2"/>
                </a:solidFill>
              </a:rPr>
              <a:t>An opportunity to act on</a:t>
            </a:r>
            <a:endParaRPr lang="en-US" sz="1700" dirty="0">
              <a:solidFill>
                <a:schemeClr val="bg2"/>
              </a:solidFill>
              <a:ea typeface="Roboto"/>
            </a:endParaRPr>
          </a:p>
          <a:p>
            <a:pPr marL="285750" indent="-285750">
              <a:lnSpc>
                <a:spcPct val="150000"/>
              </a:lnSpc>
              <a:buFont typeface="Courier New" panose="02070309020205020404" pitchFamily="49" charset="0"/>
              <a:buChar char="o"/>
            </a:pPr>
            <a:r>
              <a:rPr lang="en-US" sz="1700" dirty="0">
                <a:solidFill>
                  <a:schemeClr val="bg2"/>
                </a:solidFill>
                <a:ea typeface="Roboto"/>
              </a:rPr>
              <a:t>The chance to get tangible results</a:t>
            </a:r>
          </a:p>
          <a:p>
            <a:pPr marL="285750" indent="-285750">
              <a:lnSpc>
                <a:spcPct val="150000"/>
              </a:lnSpc>
              <a:buFont typeface="Courier New" panose="02070309020205020404" pitchFamily="49" charset="0"/>
              <a:buChar char="o"/>
            </a:pPr>
            <a:r>
              <a:rPr lang="en-US" sz="1700" dirty="0">
                <a:solidFill>
                  <a:schemeClr val="bg2"/>
                </a:solidFill>
                <a:ea typeface="Roboto"/>
              </a:rPr>
              <a:t>Value in objective conversation</a:t>
            </a:r>
          </a:p>
        </p:txBody>
      </p:sp>
      <p:sp>
        <p:nvSpPr>
          <p:cNvPr id="22" name="TextBox 21">
            <a:extLst>
              <a:ext uri="{FF2B5EF4-FFF2-40B4-BE49-F238E27FC236}">
                <a16:creationId xmlns:a16="http://schemas.microsoft.com/office/drawing/2014/main" id="{886B40E8-A211-496C-A79A-1A135A353B63}"/>
              </a:ext>
            </a:extLst>
          </p:cNvPr>
          <p:cNvSpPr txBox="1"/>
          <p:nvPr/>
        </p:nvSpPr>
        <p:spPr>
          <a:xfrm>
            <a:off x="6723335" y="4371705"/>
            <a:ext cx="4746009" cy="2010037"/>
          </a:xfrm>
          <a:prstGeom prst="rect">
            <a:avLst/>
          </a:prstGeom>
          <a:noFill/>
        </p:spPr>
        <p:txBody>
          <a:bodyPr wrap="square">
            <a:spAutoFit/>
          </a:bodyPr>
          <a:lstStyle/>
          <a:p>
            <a:pPr>
              <a:lnSpc>
                <a:spcPct val="150000"/>
              </a:lnSpc>
            </a:pPr>
            <a:r>
              <a:rPr lang="en-US" sz="1700" b="1" i="1" dirty="0">
                <a:solidFill>
                  <a:srgbClr val="0070C0"/>
                </a:solidFill>
                <a:effectLst/>
              </a:rPr>
              <a:t>Through a Blue perception, I see…</a:t>
            </a:r>
          </a:p>
          <a:p>
            <a:pPr marL="285750" indent="-285750">
              <a:lnSpc>
                <a:spcPct val="150000"/>
              </a:lnSpc>
              <a:buFont typeface="Courier New" panose="02070309020205020404" pitchFamily="49" charset="0"/>
              <a:buChar char="o"/>
            </a:pPr>
            <a:r>
              <a:rPr lang="en-US" sz="1700" b="0" i="0" dirty="0">
                <a:solidFill>
                  <a:schemeClr val="bg2"/>
                </a:solidFill>
                <a:effectLst/>
              </a:rPr>
              <a:t>Future implications and possibilities</a:t>
            </a:r>
          </a:p>
          <a:p>
            <a:pPr marL="285750" indent="-285750">
              <a:lnSpc>
                <a:spcPct val="150000"/>
              </a:lnSpc>
              <a:buFont typeface="Courier New" panose="02070309020205020404" pitchFamily="49" charset="0"/>
              <a:buChar char="o"/>
            </a:pPr>
            <a:r>
              <a:rPr lang="en-US" sz="1700" dirty="0">
                <a:solidFill>
                  <a:schemeClr val="bg2"/>
                </a:solidFill>
              </a:rPr>
              <a:t>An opportunity to further consider</a:t>
            </a:r>
          </a:p>
          <a:p>
            <a:pPr marL="285750" indent="-285750">
              <a:lnSpc>
                <a:spcPct val="150000"/>
              </a:lnSpc>
              <a:buFont typeface="Courier New" panose="02070309020205020404" pitchFamily="49" charset="0"/>
              <a:buChar char="o"/>
            </a:pPr>
            <a:r>
              <a:rPr lang="en-US" sz="1700" dirty="0">
                <a:solidFill>
                  <a:schemeClr val="bg2"/>
                </a:solidFill>
              </a:rPr>
              <a:t>The chance to create long-term value</a:t>
            </a:r>
          </a:p>
          <a:p>
            <a:pPr marL="285750" indent="-285750">
              <a:lnSpc>
                <a:spcPct val="150000"/>
              </a:lnSpc>
              <a:buFont typeface="Courier New" panose="02070309020205020404" pitchFamily="49" charset="0"/>
              <a:buChar char="o"/>
            </a:pPr>
            <a:r>
              <a:rPr lang="en-US" sz="1700" dirty="0">
                <a:solidFill>
                  <a:schemeClr val="bg2"/>
                </a:solidFill>
              </a:rPr>
              <a:t>Value in subjective conversation</a:t>
            </a:r>
          </a:p>
        </p:txBody>
      </p:sp>
      <p:sp>
        <p:nvSpPr>
          <p:cNvPr id="26" name="TextBox 25">
            <a:extLst>
              <a:ext uri="{FF2B5EF4-FFF2-40B4-BE49-F238E27FC236}">
                <a16:creationId xmlns:a16="http://schemas.microsoft.com/office/drawing/2014/main" id="{90C16303-2061-4964-8346-C84110B8B802}"/>
              </a:ext>
            </a:extLst>
          </p:cNvPr>
          <p:cNvSpPr txBox="1"/>
          <p:nvPr/>
        </p:nvSpPr>
        <p:spPr>
          <a:xfrm>
            <a:off x="1092822" y="4371705"/>
            <a:ext cx="4375844" cy="2010037"/>
          </a:xfrm>
          <a:prstGeom prst="rect">
            <a:avLst/>
          </a:prstGeom>
          <a:noFill/>
        </p:spPr>
        <p:txBody>
          <a:bodyPr wrap="square">
            <a:spAutoFit/>
          </a:bodyPr>
          <a:lstStyle/>
          <a:p>
            <a:pPr>
              <a:lnSpc>
                <a:spcPct val="150000"/>
              </a:lnSpc>
            </a:pPr>
            <a:r>
              <a:rPr lang="en-US" sz="1700" b="1" i="1" dirty="0">
                <a:solidFill>
                  <a:srgbClr val="E3A14D"/>
                </a:solidFill>
                <a:effectLst/>
              </a:rPr>
              <a:t>Through a Yellow perception, I see…</a:t>
            </a:r>
          </a:p>
          <a:p>
            <a:pPr marL="285750" indent="-285750">
              <a:lnSpc>
                <a:spcPct val="150000"/>
              </a:lnSpc>
              <a:buFont typeface="Courier New" panose="02070309020205020404" pitchFamily="49" charset="0"/>
              <a:buChar char="o"/>
            </a:pPr>
            <a:r>
              <a:rPr lang="en-US" sz="1700" dirty="0">
                <a:solidFill>
                  <a:schemeClr val="bg2"/>
                </a:solidFill>
              </a:rPr>
              <a:t>The requirements and restraints</a:t>
            </a:r>
          </a:p>
          <a:p>
            <a:pPr marL="285750" indent="-285750">
              <a:lnSpc>
                <a:spcPct val="150000"/>
              </a:lnSpc>
              <a:buFont typeface="Courier New" panose="02070309020205020404" pitchFamily="49" charset="0"/>
              <a:buChar char="o"/>
            </a:pPr>
            <a:r>
              <a:rPr lang="en-US" sz="1700" dirty="0">
                <a:solidFill>
                  <a:schemeClr val="bg2"/>
                </a:solidFill>
              </a:rPr>
              <a:t>A potential risk to mitigate</a:t>
            </a:r>
          </a:p>
          <a:p>
            <a:pPr marL="285750" indent="-285750">
              <a:lnSpc>
                <a:spcPct val="150000"/>
              </a:lnSpc>
              <a:buFont typeface="Courier New" panose="02070309020205020404" pitchFamily="49" charset="0"/>
              <a:buChar char="o"/>
            </a:pPr>
            <a:r>
              <a:rPr lang="en-US" sz="1700" dirty="0">
                <a:solidFill>
                  <a:schemeClr val="bg2"/>
                </a:solidFill>
              </a:rPr>
              <a:t>The chance to deliver repeatable results</a:t>
            </a:r>
          </a:p>
          <a:p>
            <a:pPr marL="285750" indent="-285750">
              <a:lnSpc>
                <a:spcPct val="150000"/>
              </a:lnSpc>
              <a:buFont typeface="Courier New" panose="02070309020205020404" pitchFamily="49" charset="0"/>
              <a:buChar char="o"/>
            </a:pPr>
            <a:r>
              <a:rPr lang="en-US" sz="1700" dirty="0">
                <a:solidFill>
                  <a:schemeClr val="bg2"/>
                </a:solidFill>
              </a:rPr>
              <a:t>Value in one-on-one conversation</a:t>
            </a:r>
            <a:endParaRPr lang="en-US" sz="1700" dirty="0"/>
          </a:p>
        </p:txBody>
      </p:sp>
      <p:sp>
        <p:nvSpPr>
          <p:cNvPr id="28" name="TextBox 27">
            <a:extLst>
              <a:ext uri="{FF2B5EF4-FFF2-40B4-BE49-F238E27FC236}">
                <a16:creationId xmlns:a16="http://schemas.microsoft.com/office/drawing/2014/main" id="{25C3935B-ACF6-464D-B0FB-57876CE5703C}"/>
              </a:ext>
            </a:extLst>
          </p:cNvPr>
          <p:cNvSpPr txBox="1"/>
          <p:nvPr/>
        </p:nvSpPr>
        <p:spPr>
          <a:xfrm>
            <a:off x="6723335" y="2212684"/>
            <a:ext cx="4677202" cy="2010037"/>
          </a:xfrm>
          <a:prstGeom prst="rect">
            <a:avLst/>
          </a:prstGeom>
          <a:noFill/>
        </p:spPr>
        <p:txBody>
          <a:bodyPr wrap="square" lIns="91440" tIns="45720" rIns="91440" bIns="45720" anchor="t">
            <a:spAutoFit/>
          </a:bodyPr>
          <a:lstStyle/>
          <a:p>
            <a:pPr>
              <a:lnSpc>
                <a:spcPct val="150000"/>
              </a:lnSpc>
            </a:pPr>
            <a:r>
              <a:rPr lang="en-US" sz="1700" b="1" i="1" dirty="0">
                <a:solidFill>
                  <a:srgbClr val="006843"/>
                </a:solidFill>
              </a:rPr>
              <a:t>Through a Green perception,</a:t>
            </a:r>
            <a:r>
              <a:rPr lang="en-US" sz="1700" b="1" i="1" dirty="0">
                <a:solidFill>
                  <a:srgbClr val="006843"/>
                </a:solidFill>
                <a:effectLst/>
              </a:rPr>
              <a:t> </a:t>
            </a:r>
            <a:r>
              <a:rPr lang="en-US" sz="1700" b="1" i="1" dirty="0">
                <a:solidFill>
                  <a:srgbClr val="006843"/>
                </a:solidFill>
              </a:rPr>
              <a:t>I </a:t>
            </a:r>
            <a:r>
              <a:rPr lang="en-US" sz="1700" b="1" i="1" dirty="0">
                <a:solidFill>
                  <a:srgbClr val="006843"/>
                </a:solidFill>
                <a:effectLst/>
              </a:rPr>
              <a:t>see…</a:t>
            </a:r>
          </a:p>
          <a:p>
            <a:pPr marL="285750" indent="-285750">
              <a:lnSpc>
                <a:spcPct val="150000"/>
              </a:lnSpc>
              <a:buFont typeface="Courier New" panose="02070309020205020404" pitchFamily="49" charset="0"/>
              <a:buChar char="o"/>
            </a:pPr>
            <a:r>
              <a:rPr lang="en-US" sz="1700" dirty="0">
                <a:solidFill>
                  <a:schemeClr val="bg2"/>
                </a:solidFill>
              </a:rPr>
              <a:t>The impact on stakeholders</a:t>
            </a:r>
            <a:endParaRPr lang="en-US" sz="1700" dirty="0">
              <a:solidFill>
                <a:schemeClr val="bg2"/>
              </a:solidFill>
              <a:ea typeface="Roboto"/>
            </a:endParaRPr>
          </a:p>
          <a:p>
            <a:pPr marL="285750" indent="-285750">
              <a:lnSpc>
                <a:spcPct val="150000"/>
              </a:lnSpc>
              <a:buFont typeface="Courier New" panose="02070309020205020404" pitchFamily="49" charset="0"/>
              <a:buChar char="o"/>
            </a:pPr>
            <a:r>
              <a:rPr lang="en-US" sz="1700" dirty="0">
                <a:solidFill>
                  <a:schemeClr val="bg2"/>
                </a:solidFill>
                <a:ea typeface="Roboto"/>
              </a:rPr>
              <a:t>An opportunity to take advantage of</a:t>
            </a:r>
          </a:p>
          <a:p>
            <a:pPr marL="285750" indent="-285750">
              <a:lnSpc>
                <a:spcPct val="150000"/>
              </a:lnSpc>
              <a:buFont typeface="Courier New" panose="02070309020205020404" pitchFamily="49" charset="0"/>
              <a:buChar char="o"/>
            </a:pPr>
            <a:r>
              <a:rPr lang="en-US" sz="1700" dirty="0">
                <a:solidFill>
                  <a:schemeClr val="bg2"/>
                </a:solidFill>
                <a:ea typeface="Roboto"/>
              </a:rPr>
              <a:t>The chance to do something new</a:t>
            </a:r>
          </a:p>
          <a:p>
            <a:pPr marL="285750" indent="-285750">
              <a:lnSpc>
                <a:spcPct val="150000"/>
              </a:lnSpc>
              <a:buFont typeface="Courier New" panose="02070309020205020404" pitchFamily="49" charset="0"/>
              <a:buChar char="o"/>
            </a:pPr>
            <a:r>
              <a:rPr lang="en-US" sz="1700" dirty="0">
                <a:solidFill>
                  <a:schemeClr val="bg2"/>
                </a:solidFill>
                <a:ea typeface="Roboto"/>
              </a:rPr>
              <a:t>Value in group conversation</a:t>
            </a:r>
          </a:p>
        </p:txBody>
      </p:sp>
    </p:spTree>
    <p:extLst>
      <p:ext uri="{BB962C8B-B14F-4D97-AF65-F5344CB8AC3E}">
        <p14:creationId xmlns:p14="http://schemas.microsoft.com/office/powerpoint/2010/main" val="97883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A9C43C2-9512-4233-8CFC-DEF5F2A47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2232" y="6217830"/>
            <a:ext cx="1879380" cy="317642"/>
          </a:xfrm>
          <a:prstGeom prst="rect">
            <a:avLst/>
          </a:prstGeom>
        </p:spPr>
      </p:pic>
      <p:sp>
        <p:nvSpPr>
          <p:cNvPr id="12" name="Title 7">
            <a:extLst>
              <a:ext uri="{FF2B5EF4-FFF2-40B4-BE49-F238E27FC236}">
                <a16:creationId xmlns:a16="http://schemas.microsoft.com/office/drawing/2014/main" id="{DD5BB6B4-0E6C-4393-948C-724CEB7564A7}"/>
              </a:ext>
            </a:extLst>
          </p:cNvPr>
          <p:cNvSpPr txBox="1">
            <a:spLocks/>
          </p:cNvSpPr>
          <p:nvPr/>
        </p:nvSpPr>
        <p:spPr>
          <a:xfrm>
            <a:off x="0" y="0"/>
            <a:ext cx="12192000" cy="688402"/>
          </a:xfrm>
          <a:prstGeom prst="rect">
            <a:avLst/>
          </a:prstGeom>
          <a:solidFill>
            <a:schemeClr val="bg2"/>
          </a:solidFill>
        </p:spPr>
        <p:txBody>
          <a:bodyPr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rPr>
              <a:t>From Awareness To Action</a:t>
            </a:r>
          </a:p>
        </p:txBody>
      </p:sp>
      <p:sp>
        <p:nvSpPr>
          <p:cNvPr id="18" name="TextBox 17">
            <a:extLst>
              <a:ext uri="{FF2B5EF4-FFF2-40B4-BE49-F238E27FC236}">
                <a16:creationId xmlns:a16="http://schemas.microsoft.com/office/drawing/2014/main" id="{9AC7AFDA-86B8-4D1B-9B66-5A7FBB1013D0}"/>
              </a:ext>
            </a:extLst>
          </p:cNvPr>
          <p:cNvSpPr txBox="1"/>
          <p:nvPr/>
        </p:nvSpPr>
        <p:spPr>
          <a:xfrm>
            <a:off x="819196" y="2372458"/>
            <a:ext cx="10553605" cy="2226763"/>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pPr>
            <a:r>
              <a:rPr lang="en-US" dirty="0">
                <a:solidFill>
                  <a:schemeClr val="bg2"/>
                </a:solidFill>
                <a:ea typeface="Roboto"/>
              </a:rPr>
              <a:t>Commit to 2-3 actions as individuals or as a team to help generate positive action. </a:t>
            </a:r>
          </a:p>
          <a:p>
            <a:pPr marL="285750" indent="-285750">
              <a:lnSpc>
                <a:spcPct val="200000"/>
              </a:lnSpc>
              <a:buFont typeface="Arial" panose="020B0604020202020204" pitchFamily="34" charset="0"/>
              <a:buChar char="•"/>
            </a:pPr>
            <a:r>
              <a:rPr lang="en-US" dirty="0">
                <a:solidFill>
                  <a:schemeClr val="bg2"/>
                </a:solidFill>
                <a:ea typeface="Roboto"/>
              </a:rPr>
              <a:t>Create 3 Rules of Engagement before an important meeting to encourage perspective sharing.</a:t>
            </a:r>
          </a:p>
          <a:p>
            <a:pPr marL="285750" indent="-285750">
              <a:lnSpc>
                <a:spcPct val="200000"/>
              </a:lnSpc>
              <a:buFont typeface="Arial" panose="020B0604020202020204" pitchFamily="34" charset="0"/>
              <a:buChar char="•"/>
            </a:pPr>
            <a:r>
              <a:rPr lang="en-US" dirty="0">
                <a:solidFill>
                  <a:schemeClr val="bg2"/>
                </a:solidFill>
                <a:ea typeface="Roboto"/>
              </a:rPr>
              <a:t>Be intentional about considering the perceptions of all four Colors in every project.</a:t>
            </a:r>
          </a:p>
          <a:p>
            <a:pPr marL="285750" indent="-285750">
              <a:lnSpc>
                <a:spcPct val="200000"/>
              </a:lnSpc>
              <a:buFont typeface="Arial" panose="020B0604020202020204" pitchFamily="34" charset="0"/>
              <a:buChar char="•"/>
            </a:pPr>
            <a:r>
              <a:rPr lang="en-US" dirty="0">
                <a:solidFill>
                  <a:schemeClr val="bg2"/>
                </a:solidFill>
                <a:ea typeface="Roboto"/>
              </a:rPr>
              <a:t>Find a colleague who has a different perception from you and actively seek their opinions.</a:t>
            </a:r>
          </a:p>
        </p:txBody>
      </p:sp>
      <p:sp>
        <p:nvSpPr>
          <p:cNvPr id="24" name="Rectangle 23">
            <a:extLst>
              <a:ext uri="{FF2B5EF4-FFF2-40B4-BE49-F238E27FC236}">
                <a16:creationId xmlns:a16="http://schemas.microsoft.com/office/drawing/2014/main" id="{107CC60F-4E01-43D0-933F-7A448B267804}"/>
              </a:ext>
            </a:extLst>
          </p:cNvPr>
          <p:cNvSpPr/>
          <p:nvPr/>
        </p:nvSpPr>
        <p:spPr>
          <a:xfrm>
            <a:off x="0" y="688402"/>
            <a:ext cx="12192000" cy="1194989"/>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FB2FEC6-F382-4A53-87A1-201AF43F666D}"/>
              </a:ext>
            </a:extLst>
          </p:cNvPr>
          <p:cNvSpPr txBox="1"/>
          <p:nvPr/>
        </p:nvSpPr>
        <p:spPr>
          <a:xfrm>
            <a:off x="0" y="931490"/>
            <a:ext cx="12191999" cy="707886"/>
          </a:xfrm>
          <a:prstGeom prst="rect">
            <a:avLst/>
          </a:prstGeom>
          <a:noFill/>
        </p:spPr>
        <p:txBody>
          <a:bodyPr wrap="square" anchor="ctr">
            <a:spAutoFit/>
          </a:bodyPr>
          <a:lstStyle/>
          <a:p>
            <a:pPr algn="ctr"/>
            <a:r>
              <a:rPr lang="en-US" sz="2000" b="1" i="1" dirty="0">
                <a:solidFill>
                  <a:schemeClr val="bg2"/>
                </a:solidFill>
              </a:rPr>
              <a:t>How can we ensure we all move forward in the same direction</a:t>
            </a:r>
          </a:p>
          <a:p>
            <a:pPr algn="ctr"/>
            <a:r>
              <a:rPr lang="en-US" sz="2000" b="1" i="1" dirty="0">
                <a:solidFill>
                  <a:schemeClr val="bg2"/>
                </a:solidFill>
              </a:rPr>
              <a:t>given our different, valuable perceptions?</a:t>
            </a:r>
          </a:p>
        </p:txBody>
      </p:sp>
    </p:spTree>
    <p:extLst>
      <p:ext uri="{BB962C8B-B14F-4D97-AF65-F5344CB8AC3E}">
        <p14:creationId xmlns:p14="http://schemas.microsoft.com/office/powerpoint/2010/main" val="27395143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rkman Theme">
  <a:themeElements>
    <a:clrScheme name="Corporate Palette">
      <a:dk1>
        <a:srgbClr val="3C4748"/>
      </a:dk1>
      <a:lt1>
        <a:sysClr val="window" lastClr="FFFFFF"/>
      </a:lt1>
      <a:dk2>
        <a:srgbClr val="0D2747"/>
      </a:dk2>
      <a:lt2>
        <a:srgbClr val="FFFFFF"/>
      </a:lt2>
      <a:accent1>
        <a:srgbClr val="058AB5"/>
      </a:accent1>
      <a:accent2>
        <a:srgbClr val="FDBA12"/>
      </a:accent2>
      <a:accent3>
        <a:srgbClr val="7030A0"/>
      </a:accent3>
      <a:accent4>
        <a:srgbClr val="42BB93"/>
      </a:accent4>
      <a:accent5>
        <a:srgbClr val="0D2747"/>
      </a:accent5>
      <a:accent6>
        <a:srgbClr val="FDBA12"/>
      </a:accent6>
      <a:hlink>
        <a:srgbClr val="058AB5"/>
      </a:hlink>
      <a:folHlink>
        <a:srgbClr val="FDBA12"/>
      </a:folHlink>
    </a:clrScheme>
    <a:fontScheme name="Custom 2">
      <a:majorFont>
        <a:latin typeface="Playfair Display"/>
        <a:ea typeface=""/>
        <a:cs typeface=""/>
      </a:majorFont>
      <a:minorFont>
        <a:latin typeface="Roboto"/>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C3B48F2B2F9045AE017841AA4DF218" ma:contentTypeVersion="17" ma:contentTypeDescription="Create a new document." ma:contentTypeScope="" ma:versionID="5eb09274116440d6b922d00fca1a1393">
  <xsd:schema xmlns:xsd="http://www.w3.org/2001/XMLSchema" xmlns:xs="http://www.w3.org/2001/XMLSchema" xmlns:p="http://schemas.microsoft.com/office/2006/metadata/properties" xmlns:ns1="http://schemas.microsoft.com/sharepoint/v3" xmlns:ns2="e4946ca8-8004-4922-863e-5b784508a9c1" xmlns:ns3="2c98ab4b-139e-41a4-802f-1ebb8996cbd9" targetNamespace="http://schemas.microsoft.com/office/2006/metadata/properties" ma:root="true" ma:fieldsID="573a38b290882173da6089125e267137" ns1:_="" ns2:_="" ns3:_="">
    <xsd:import namespace="http://schemas.microsoft.com/sharepoint/v3"/>
    <xsd:import namespace="e4946ca8-8004-4922-863e-5b784508a9c1"/>
    <xsd:import namespace="2c98ab4b-139e-41a4-802f-1ebb8996cb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946ca8-8004-4922-863e-5b784508a9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30c1069-1c94-4b7d-890d-d7d22b2ae43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d" ma:index="23" nillable="true" ma:displayName="d" ma:format="DateOnly" ma:internalName="d">
      <xsd:simpleType>
        <xsd:restriction base="dms:DateTim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98ab4b-139e-41a4-802f-1ebb8996cbd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e988a19-ac7f-443a-8f56-af0ed31a2aeb}" ma:internalName="TaxCatchAll" ma:showField="CatchAllData" ma:web="2c98ab4b-139e-41a4-802f-1ebb8996cb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4946ca8-8004-4922-863e-5b784508a9c1">
      <Terms xmlns="http://schemas.microsoft.com/office/infopath/2007/PartnerControls"/>
    </lcf76f155ced4ddcb4097134ff3c332f>
    <_ip_UnifiedCompliancePolicyProperties xmlns="http://schemas.microsoft.com/sharepoint/v3" xsi:nil="true"/>
    <TaxCatchAll xmlns="2c98ab4b-139e-41a4-802f-1ebb8996cbd9" xsi:nil="true"/>
    <d xmlns="e4946ca8-8004-4922-863e-5b784508a9c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D012A6-59FE-4B78-AC36-3C58FC963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946ca8-8004-4922-863e-5b784508a9c1"/>
    <ds:schemaRef ds:uri="2c98ab4b-139e-41a4-802f-1ebb8996cb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0259E2-0AE8-4DF5-848A-98657F141903}">
  <ds:schemaRefs>
    <ds:schemaRef ds:uri="884e986a-f184-4f08-9a73-2368cb484225"/>
    <ds:schemaRef ds:uri="http://purl.org/dc/term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0e32a8bd-5fb0-4fa8-9b99-c903586c18d4"/>
    <ds:schemaRef ds:uri="http://schemas.microsoft.com/office/2006/metadata/properties"/>
    <ds:schemaRef ds:uri="http://schemas.microsoft.com/sharepoint/v3"/>
    <ds:schemaRef ds:uri="e4946ca8-8004-4922-863e-5b784508a9c1"/>
    <ds:schemaRef ds:uri="2c98ab4b-139e-41a4-802f-1ebb8996cbd9"/>
  </ds:schemaRefs>
</ds:datastoreItem>
</file>

<file path=customXml/itemProps3.xml><?xml version="1.0" encoding="utf-8"?>
<ds:datastoreItem xmlns:ds="http://schemas.openxmlformats.org/officeDocument/2006/customXml" ds:itemID="{3AAEA3F4-465C-4506-831A-A43A227593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Birkman Theme</Template>
  <TotalTime>6346</TotalTime>
  <Words>1111</Words>
  <Application>Microsoft Office PowerPoint</Application>
  <PresentationFormat>Widescreen</PresentationFormat>
  <Paragraphs>130</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Birkman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Torri Olanski</dc:creator>
  <cp:lastModifiedBy>Torri Olanski</cp:lastModifiedBy>
  <cp:revision>58</cp:revision>
  <dcterms:created xsi:type="dcterms:W3CDTF">2021-01-29T22:54:13Z</dcterms:created>
  <dcterms:modified xsi:type="dcterms:W3CDTF">2025-07-29T15:27:37Z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0x010100B6BBA3782FCF9843B337C3FC43B29951</vt:lpwstr>
  </property>
  <property fmtid="{D5CDD505-2E9C-101B-9397-08002B2CF9AE}" pid="3" name="MSIP_Label_a48ad635-ad8c-426c-af0d-39411dedbc2a_Enabled">
    <vt:lpwstr>true</vt:lpwstr>
  </property>
  <property fmtid="{D5CDD505-2E9C-101B-9397-08002B2CF9AE}" pid="4" name="MSIP_Label_a48ad635-ad8c-426c-af0d-39411dedbc2a_SetDate">
    <vt:lpwstr>2025-02-18T20:18:35Z</vt:lpwstr>
  </property>
  <property fmtid="{D5CDD505-2E9C-101B-9397-08002B2CF9AE}" pid="5" name="MSIP_Label_a48ad635-ad8c-426c-af0d-39411dedbc2a_Method">
    <vt:lpwstr>Standard</vt:lpwstr>
  </property>
  <property fmtid="{D5CDD505-2E9C-101B-9397-08002B2CF9AE}" pid="6" name="MSIP_Label_a48ad635-ad8c-426c-af0d-39411dedbc2a_Name">
    <vt:lpwstr>Public</vt:lpwstr>
  </property>
  <property fmtid="{D5CDD505-2E9C-101B-9397-08002B2CF9AE}" pid="7" name="MSIP_Label_a48ad635-ad8c-426c-af0d-39411dedbc2a_SiteId">
    <vt:lpwstr>4c26f180-04cf-43cd-85df-62a9c148eb2d</vt:lpwstr>
  </property>
  <property fmtid="{D5CDD505-2E9C-101B-9397-08002B2CF9AE}" pid="8" name="MSIP_Label_a48ad635-ad8c-426c-af0d-39411dedbc2a_ActionId">
    <vt:lpwstr>14b8f563-006f-4c88-aa3c-35153205d5a9</vt:lpwstr>
  </property>
  <property fmtid="{D5CDD505-2E9C-101B-9397-08002B2CF9AE}" pid="9" name="MSIP_Label_a48ad635-ad8c-426c-af0d-39411dedbc2a_ContentBits">
    <vt:lpwstr>0</vt:lpwstr>
  </property>
  <property fmtid="{D5CDD505-2E9C-101B-9397-08002B2CF9AE}" pid="10" name="MSIP_Label_a48ad635-ad8c-426c-af0d-39411dedbc2a_Tag">
    <vt:lpwstr>10, 3, 0, 2</vt:lpwstr>
  </property>
</Properties>
</file>