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7"/>
  </p:handoutMasterIdLst>
  <p:sldIdLst>
    <p:sldId id="256" r:id="rId2"/>
    <p:sldId id="280" r:id="rId3"/>
    <p:sldId id="261" r:id="rId4"/>
    <p:sldId id="282" r:id="rId5"/>
    <p:sldId id="281" r:id="rId6"/>
    <p:sldId id="283" r:id="rId7"/>
    <p:sldId id="284" r:id="rId8"/>
    <p:sldId id="267" r:id="rId9"/>
    <p:sldId id="278" r:id="rId10"/>
    <p:sldId id="268" r:id="rId11"/>
    <p:sldId id="265" r:id="rId12"/>
    <p:sldId id="274" r:id="rId13"/>
    <p:sldId id="276" r:id="rId14"/>
    <p:sldId id="277" r:id="rId15"/>
    <p:sldId id="275" r:id="rId16"/>
    <p:sldId id="285" r:id="rId17"/>
    <p:sldId id="269" r:id="rId18"/>
    <p:sldId id="288" r:id="rId19"/>
    <p:sldId id="264" r:id="rId20"/>
    <p:sldId id="287" r:id="rId21"/>
    <p:sldId id="289"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647"/>
    <a:srgbClr val="0E7F87"/>
    <a:srgbClr val="007349"/>
    <a:srgbClr val="063A8D"/>
    <a:srgbClr val="E4942E"/>
    <a:srgbClr val="9D0A0E"/>
    <a:srgbClr val="BAA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4" autoAdjust="0"/>
    <p:restoredTop sz="94660"/>
  </p:normalViewPr>
  <p:slideViewPr>
    <p:cSldViewPr snapToGrid="0">
      <p:cViewPr varScale="1">
        <p:scale>
          <a:sx n="112" d="100"/>
          <a:sy n="112" d="100"/>
        </p:scale>
        <p:origin x="190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87E8B03-16C3-48AA-AB1F-A8EAA7760D05}" type="datetimeFigureOut">
              <a:rPr lang="en-US" smtClean="0"/>
              <a:t>2/24/2022</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390EA288-84F4-4DBE-AEBD-9E907872677A}" type="slidenum">
              <a:rPr lang="en-US" smtClean="0"/>
              <a:t>‹#›</a:t>
            </a:fld>
            <a:endParaRPr lang="en-US" dirty="0"/>
          </a:p>
        </p:txBody>
      </p:sp>
    </p:spTree>
    <p:extLst>
      <p:ext uri="{BB962C8B-B14F-4D97-AF65-F5344CB8AC3E}">
        <p14:creationId xmlns:p14="http://schemas.microsoft.com/office/powerpoint/2010/main" val="6393137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ED2A8C-1CAF-4879-95DE-C95F34C37DD0}"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D5D9FD-103A-4B19-A408-BA6FC4ABCB56}" type="slidenum">
              <a:rPr lang="en-US" smtClean="0"/>
              <a:t>‹#›</a:t>
            </a:fld>
            <a:endParaRPr lang="en-US" dirty="0"/>
          </a:p>
        </p:txBody>
      </p:sp>
    </p:spTree>
    <p:extLst>
      <p:ext uri="{BB962C8B-B14F-4D97-AF65-F5344CB8AC3E}">
        <p14:creationId xmlns:p14="http://schemas.microsoft.com/office/powerpoint/2010/main" val="237377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ED2A8C-1CAF-4879-95DE-C95F34C37DD0}"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D5D9FD-103A-4B19-A408-BA6FC4ABCB56}" type="slidenum">
              <a:rPr lang="en-US" smtClean="0"/>
              <a:t>‹#›</a:t>
            </a:fld>
            <a:endParaRPr lang="en-US" dirty="0"/>
          </a:p>
        </p:txBody>
      </p:sp>
    </p:spTree>
    <p:extLst>
      <p:ext uri="{BB962C8B-B14F-4D97-AF65-F5344CB8AC3E}">
        <p14:creationId xmlns:p14="http://schemas.microsoft.com/office/powerpoint/2010/main" val="377756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ED2A8C-1CAF-4879-95DE-C95F34C37DD0}"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D5D9FD-103A-4B19-A408-BA6FC4ABCB56}" type="slidenum">
              <a:rPr lang="en-US" smtClean="0"/>
              <a:t>‹#›</a:t>
            </a:fld>
            <a:endParaRPr lang="en-US" dirty="0"/>
          </a:p>
        </p:txBody>
      </p:sp>
    </p:spTree>
    <p:extLst>
      <p:ext uri="{BB962C8B-B14F-4D97-AF65-F5344CB8AC3E}">
        <p14:creationId xmlns:p14="http://schemas.microsoft.com/office/powerpoint/2010/main" val="237047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ED2A8C-1CAF-4879-95DE-C95F34C37DD0}"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D5D9FD-103A-4B19-A408-BA6FC4ABCB56}" type="slidenum">
              <a:rPr lang="en-US" smtClean="0"/>
              <a:t>‹#›</a:t>
            </a:fld>
            <a:endParaRPr lang="en-US" dirty="0"/>
          </a:p>
        </p:txBody>
      </p:sp>
    </p:spTree>
    <p:extLst>
      <p:ext uri="{BB962C8B-B14F-4D97-AF65-F5344CB8AC3E}">
        <p14:creationId xmlns:p14="http://schemas.microsoft.com/office/powerpoint/2010/main" val="153306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ED2A8C-1CAF-4879-95DE-C95F34C37DD0}" type="datetimeFigureOut">
              <a:rPr lang="en-US" smtClean="0"/>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D5D9FD-103A-4B19-A408-BA6FC4ABCB56}" type="slidenum">
              <a:rPr lang="en-US" smtClean="0"/>
              <a:t>‹#›</a:t>
            </a:fld>
            <a:endParaRPr lang="en-US" dirty="0"/>
          </a:p>
        </p:txBody>
      </p:sp>
    </p:spTree>
    <p:extLst>
      <p:ext uri="{BB962C8B-B14F-4D97-AF65-F5344CB8AC3E}">
        <p14:creationId xmlns:p14="http://schemas.microsoft.com/office/powerpoint/2010/main" val="127929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ED2A8C-1CAF-4879-95DE-C95F34C37DD0}" type="datetimeFigureOut">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D5D9FD-103A-4B19-A408-BA6FC4ABCB56}" type="slidenum">
              <a:rPr lang="en-US" smtClean="0"/>
              <a:t>‹#›</a:t>
            </a:fld>
            <a:endParaRPr lang="en-US" dirty="0"/>
          </a:p>
        </p:txBody>
      </p:sp>
    </p:spTree>
    <p:extLst>
      <p:ext uri="{BB962C8B-B14F-4D97-AF65-F5344CB8AC3E}">
        <p14:creationId xmlns:p14="http://schemas.microsoft.com/office/powerpoint/2010/main" val="294945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ED2A8C-1CAF-4879-95DE-C95F34C37DD0}" type="datetimeFigureOut">
              <a:rPr lang="en-US" smtClean="0"/>
              <a:t>2/24/2022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D5D9FD-103A-4B19-A408-BA6FC4ABCB56}" type="slidenum">
              <a:rPr lang="en-US" smtClean="0"/>
              <a:t>‹#›</a:t>
            </a:fld>
            <a:endParaRPr lang="en-US" dirty="0"/>
          </a:p>
        </p:txBody>
      </p:sp>
    </p:spTree>
    <p:extLst>
      <p:ext uri="{BB962C8B-B14F-4D97-AF65-F5344CB8AC3E}">
        <p14:creationId xmlns:p14="http://schemas.microsoft.com/office/powerpoint/2010/main" val="344292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ED2A8C-1CAF-4879-95DE-C95F34C37DD0}" type="datetimeFigureOut">
              <a:rPr lang="en-US" smtClean="0"/>
              <a:t>2/24/2022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D5D9FD-103A-4B19-A408-BA6FC4ABCB56}" type="slidenum">
              <a:rPr lang="en-US" smtClean="0"/>
              <a:t>‹#›</a:t>
            </a:fld>
            <a:endParaRPr lang="en-US" dirty="0"/>
          </a:p>
        </p:txBody>
      </p:sp>
    </p:spTree>
    <p:extLst>
      <p:ext uri="{BB962C8B-B14F-4D97-AF65-F5344CB8AC3E}">
        <p14:creationId xmlns:p14="http://schemas.microsoft.com/office/powerpoint/2010/main" val="345520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D2A8C-1CAF-4879-95DE-C95F34C37DD0}" type="datetimeFigureOut">
              <a:rPr lang="en-US" smtClean="0"/>
              <a:t>2/24/2022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D5D9FD-103A-4B19-A408-BA6FC4ABCB56}" type="slidenum">
              <a:rPr lang="en-US" smtClean="0"/>
              <a:t>‹#›</a:t>
            </a:fld>
            <a:endParaRPr lang="en-US" dirty="0"/>
          </a:p>
        </p:txBody>
      </p:sp>
    </p:spTree>
    <p:extLst>
      <p:ext uri="{BB962C8B-B14F-4D97-AF65-F5344CB8AC3E}">
        <p14:creationId xmlns:p14="http://schemas.microsoft.com/office/powerpoint/2010/main" val="195849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ED2A8C-1CAF-4879-95DE-C95F34C37DD0}" type="datetimeFigureOut">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D5D9FD-103A-4B19-A408-BA6FC4ABCB56}" type="slidenum">
              <a:rPr lang="en-US" smtClean="0"/>
              <a:t>‹#›</a:t>
            </a:fld>
            <a:endParaRPr lang="en-US" dirty="0"/>
          </a:p>
        </p:txBody>
      </p:sp>
    </p:spTree>
    <p:extLst>
      <p:ext uri="{BB962C8B-B14F-4D97-AF65-F5344CB8AC3E}">
        <p14:creationId xmlns:p14="http://schemas.microsoft.com/office/powerpoint/2010/main" val="191629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ED2A8C-1CAF-4879-95DE-C95F34C37DD0}" type="datetimeFigureOut">
              <a:rPr lang="en-US" smtClean="0"/>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D5D9FD-103A-4B19-A408-BA6FC4ABCB56}" type="slidenum">
              <a:rPr lang="en-US" smtClean="0"/>
              <a:t>‹#›</a:t>
            </a:fld>
            <a:endParaRPr lang="en-US" dirty="0"/>
          </a:p>
        </p:txBody>
      </p:sp>
    </p:spTree>
    <p:extLst>
      <p:ext uri="{BB962C8B-B14F-4D97-AF65-F5344CB8AC3E}">
        <p14:creationId xmlns:p14="http://schemas.microsoft.com/office/powerpoint/2010/main" val="377775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2A8C-1CAF-4879-95DE-C95F34C37DD0}" type="datetimeFigureOut">
              <a:rPr lang="en-US" smtClean="0"/>
              <a:t>2/24/2022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5D9FD-103A-4B19-A408-BA6FC4ABCB56}" type="slidenum">
              <a:rPr lang="en-US" smtClean="0"/>
              <a:t>‹#›</a:t>
            </a:fld>
            <a:endParaRPr lang="en-US" dirty="0"/>
          </a:p>
        </p:txBody>
      </p:sp>
    </p:spTree>
    <p:extLst>
      <p:ext uri="{BB962C8B-B14F-4D97-AF65-F5344CB8AC3E}">
        <p14:creationId xmlns:p14="http://schemas.microsoft.com/office/powerpoint/2010/main" val="3678617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553" y="2560320"/>
            <a:ext cx="8221649" cy="1015597"/>
          </a:xfrm>
        </p:spPr>
        <p:txBody>
          <a:bodyPr>
            <a:normAutofit/>
          </a:bodyPr>
          <a:lstStyle/>
          <a:p>
            <a:pPr>
              <a:lnSpc>
                <a:spcPct val="100000"/>
              </a:lnSpc>
            </a:pPr>
            <a:r>
              <a:rPr lang="en-US" b="1" dirty="0">
                <a:solidFill>
                  <a:srgbClr val="3C4647"/>
                </a:solidFill>
                <a:latin typeface="Century Gothic" panose="020B0502020202020204" pitchFamily="34" charset="0"/>
                <a:ea typeface="Roboto" panose="02000000000000000000" pitchFamily="2" charset="0"/>
              </a:rPr>
              <a:t>The Birkman Method</a:t>
            </a:r>
          </a:p>
        </p:txBody>
      </p:sp>
      <p:sp>
        <p:nvSpPr>
          <p:cNvPr id="3" name="Subtitle 2"/>
          <p:cNvSpPr>
            <a:spLocks noGrp="1"/>
          </p:cNvSpPr>
          <p:nvPr>
            <p:ph type="subTitle" idx="1"/>
          </p:nvPr>
        </p:nvSpPr>
        <p:spPr>
          <a:xfrm>
            <a:off x="1135426" y="3829088"/>
            <a:ext cx="6858000" cy="1128402"/>
          </a:xfrm>
        </p:spPr>
        <p:txBody>
          <a:bodyPr>
            <a:normAutofit/>
          </a:bodyPr>
          <a:lstStyle/>
          <a:p>
            <a:r>
              <a:rPr lang="en-US" dirty="0">
                <a:solidFill>
                  <a:srgbClr val="3C4647"/>
                </a:solidFill>
                <a:latin typeface="Century Gothic" panose="020B0502020202020204" pitchFamily="34" charset="0"/>
                <a:ea typeface="Roboto" panose="02000000000000000000" pitchFamily="2" charset="0"/>
              </a:rPr>
              <a:t>Behavioral and Occupational Assessment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0"/>
            <a:ext cx="9143244" cy="2265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731" y="6235669"/>
            <a:ext cx="1948070" cy="342285"/>
          </a:xfrm>
          <a:prstGeom prst="rect">
            <a:avLst/>
          </a:prstGeom>
        </p:spPr>
      </p:pic>
    </p:spTree>
    <p:extLst>
      <p:ext uri="{BB962C8B-B14F-4D97-AF65-F5344CB8AC3E}">
        <p14:creationId xmlns:p14="http://schemas.microsoft.com/office/powerpoint/2010/main" val="94455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sp>
        <p:nvSpPr>
          <p:cNvPr id="3" name="Title 1"/>
          <p:cNvSpPr txBox="1">
            <a:spLocks/>
          </p:cNvSpPr>
          <p:nvPr/>
        </p:nvSpPr>
        <p:spPr>
          <a:xfrm>
            <a:off x="540502" y="254253"/>
            <a:ext cx="4657725"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Birkman Map</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69"/>
          <a:stretch/>
        </p:blipFill>
        <p:spPr bwMode="auto">
          <a:xfrm>
            <a:off x="872455" y="1375795"/>
            <a:ext cx="4709576" cy="440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3922794" y="2199139"/>
            <a:ext cx="3015449" cy="0"/>
          </a:xfrm>
          <a:prstGeom prst="straightConnector1">
            <a:avLst/>
          </a:prstGeom>
          <a:ln w="57150">
            <a:solidFill>
              <a:srgbClr val="BAA17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02446" y="2764671"/>
            <a:ext cx="2590800" cy="0"/>
          </a:xfrm>
          <a:prstGeom prst="straightConnector1">
            <a:avLst/>
          </a:prstGeom>
          <a:ln w="57150">
            <a:solidFill>
              <a:srgbClr val="BAA17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3316448" y="3376641"/>
            <a:ext cx="2346121" cy="0"/>
          </a:xfrm>
          <a:prstGeom prst="straightConnector1">
            <a:avLst/>
          </a:prstGeom>
          <a:ln w="57150">
            <a:solidFill>
              <a:srgbClr val="BAA17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38243" y="2000483"/>
            <a:ext cx="2167096" cy="646331"/>
          </a:xfrm>
          <a:prstGeom prst="rect">
            <a:avLst/>
          </a:prstGeom>
          <a:noFill/>
        </p:spPr>
        <p:txBody>
          <a:bodyPr wrap="square" rtlCol="0">
            <a:spAutoFit/>
          </a:bodyPr>
          <a:lstStyle/>
          <a:p>
            <a:r>
              <a:rPr lang="en-US" b="1" dirty="0">
                <a:solidFill>
                  <a:srgbClr val="0C734D"/>
                </a:solidFill>
                <a:latin typeface="Century Gothic" pitchFamily="34" charset="0"/>
              </a:rPr>
              <a:t>Intensely Green</a:t>
            </a:r>
          </a:p>
          <a:p>
            <a:endParaRPr lang="en-US" b="1" dirty="0">
              <a:solidFill>
                <a:srgbClr val="0C734D"/>
              </a:solidFill>
              <a:latin typeface="Century Gothic" pitchFamily="34" charset="0"/>
            </a:endParaRPr>
          </a:p>
        </p:txBody>
      </p:sp>
      <p:sp>
        <p:nvSpPr>
          <p:cNvPr id="12" name="TextBox 11"/>
          <p:cNvSpPr txBox="1"/>
          <p:nvPr/>
        </p:nvSpPr>
        <p:spPr>
          <a:xfrm>
            <a:off x="6193246" y="2581042"/>
            <a:ext cx="2534203" cy="646331"/>
          </a:xfrm>
          <a:prstGeom prst="rect">
            <a:avLst/>
          </a:prstGeom>
          <a:noFill/>
        </p:spPr>
        <p:txBody>
          <a:bodyPr wrap="square" rtlCol="0">
            <a:spAutoFit/>
          </a:bodyPr>
          <a:lstStyle/>
          <a:p>
            <a:r>
              <a:rPr lang="en-US" b="1" dirty="0">
                <a:solidFill>
                  <a:srgbClr val="2E9070"/>
                </a:solidFill>
                <a:latin typeface="Century Gothic" pitchFamily="34" charset="0"/>
              </a:rPr>
              <a:t>Moderately  Green</a:t>
            </a:r>
          </a:p>
          <a:p>
            <a:endParaRPr lang="en-US" b="1" dirty="0">
              <a:solidFill>
                <a:srgbClr val="2E9070"/>
              </a:solidFill>
              <a:latin typeface="Century Gothic" pitchFamily="34" charset="0"/>
            </a:endParaRPr>
          </a:p>
        </p:txBody>
      </p:sp>
      <p:sp>
        <p:nvSpPr>
          <p:cNvPr id="13" name="TextBox 12"/>
          <p:cNvSpPr txBox="1"/>
          <p:nvPr/>
        </p:nvSpPr>
        <p:spPr>
          <a:xfrm>
            <a:off x="5647189" y="3191975"/>
            <a:ext cx="2534203" cy="369332"/>
          </a:xfrm>
          <a:prstGeom prst="rect">
            <a:avLst/>
          </a:prstGeom>
          <a:noFill/>
        </p:spPr>
        <p:txBody>
          <a:bodyPr wrap="square" rtlCol="0">
            <a:spAutoFit/>
          </a:bodyPr>
          <a:lstStyle/>
          <a:p>
            <a:r>
              <a:rPr lang="en-US" b="1" dirty="0">
                <a:solidFill>
                  <a:srgbClr val="58A58C"/>
                </a:solidFill>
                <a:latin typeface="Century Gothic" pitchFamily="34" charset="0"/>
              </a:rPr>
              <a:t>A Blend of all colors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Tree>
    <p:extLst>
      <p:ext uri="{BB962C8B-B14F-4D97-AF65-F5344CB8AC3E}">
        <p14:creationId xmlns:p14="http://schemas.microsoft.com/office/powerpoint/2010/main" val="377365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5680" y="1182454"/>
            <a:ext cx="4038996" cy="5248203"/>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540502" y="254253"/>
            <a:ext cx="4657725"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Birkman Map</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Tree>
    <p:extLst>
      <p:ext uri="{BB962C8B-B14F-4D97-AF65-F5344CB8AC3E}">
        <p14:creationId xmlns:p14="http://schemas.microsoft.com/office/powerpoint/2010/main" val="317880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sp>
        <p:nvSpPr>
          <p:cNvPr id="3" name="Title 1"/>
          <p:cNvSpPr txBox="1">
            <a:spLocks/>
          </p:cNvSpPr>
          <p:nvPr/>
        </p:nvSpPr>
        <p:spPr>
          <a:xfrm>
            <a:off x="540502" y="254253"/>
            <a:ext cx="4657725"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Usual Behavior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Rectangle 5"/>
          <p:cNvSpPr/>
          <p:nvPr/>
        </p:nvSpPr>
        <p:spPr>
          <a:xfrm>
            <a:off x="954911" y="4197446"/>
            <a:ext cx="3307101" cy="2000548"/>
          </a:xfrm>
          <a:prstGeom prst="rect">
            <a:avLst/>
          </a:prstGeom>
          <a:solidFill>
            <a:schemeClr val="bg1"/>
          </a:solidFill>
        </p:spPr>
        <p:txBody>
          <a:bodyPr wrap="square">
            <a:spAutoFit/>
          </a:bodyPr>
          <a:lstStyle/>
          <a:p>
            <a:pPr algn="r">
              <a:spcBef>
                <a:spcPts val="336"/>
              </a:spcBef>
            </a:pPr>
            <a:r>
              <a:rPr lang="en-US" b="1" dirty="0">
                <a:solidFill>
                  <a:srgbClr val="E4942E"/>
                </a:solidFill>
                <a:latin typeface="Century Gothic" panose="020B0502020202020204" pitchFamily="34" charset="0"/>
                <a:ea typeface="Roboto" pitchFamily="2" charset="0"/>
              </a:rPr>
              <a:t>YELLOW USUAL BEHAVIOR</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Focused</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Collaborative</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Consistent</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Independent</a:t>
            </a:r>
          </a:p>
        </p:txBody>
      </p:sp>
      <p:sp>
        <p:nvSpPr>
          <p:cNvPr id="7" name="Content Placeholder 2"/>
          <p:cNvSpPr txBox="1">
            <a:spLocks/>
          </p:cNvSpPr>
          <p:nvPr/>
        </p:nvSpPr>
        <p:spPr>
          <a:xfrm>
            <a:off x="1366411" y="1705130"/>
            <a:ext cx="2895600" cy="167640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1" dirty="0">
                <a:solidFill>
                  <a:srgbClr val="9E0000"/>
                </a:solidFill>
                <a:latin typeface="Century Gothic" panose="020B0502020202020204" pitchFamily="34" charset="0"/>
                <a:ea typeface="Roboto Light" pitchFamily="2" charset="0"/>
              </a:rPr>
              <a:t>RED USUAL BEHAVIOR</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Practical</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Active</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Decisive</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Candid</a:t>
            </a:r>
          </a:p>
          <a:p>
            <a:pPr marL="0" indent="0" algn="r">
              <a:buNone/>
            </a:pPr>
            <a:endParaRPr lang="en-US" sz="1600" dirty="0">
              <a:solidFill>
                <a:srgbClr val="3C4647"/>
              </a:solidFill>
              <a:latin typeface="Century Gothic" panose="020B0502020202020204" pitchFamily="34" charset="0"/>
              <a:ea typeface="Roboto Light" pitchFamily="2" charset="0"/>
            </a:endParaRPr>
          </a:p>
          <a:p>
            <a:pPr algn="r"/>
            <a:endParaRPr lang="en-US" sz="1800" dirty="0">
              <a:solidFill>
                <a:srgbClr val="3C4647"/>
              </a:solidFill>
              <a:latin typeface="Century Gothic" panose="020B0502020202020204" pitchFamily="34" charset="0"/>
              <a:ea typeface="Roboto"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8" name="Content Placeholder 2"/>
          <p:cNvSpPr txBox="1">
            <a:spLocks/>
          </p:cNvSpPr>
          <p:nvPr/>
        </p:nvSpPr>
        <p:spPr>
          <a:xfrm>
            <a:off x="4752613" y="1705131"/>
            <a:ext cx="2916252" cy="167640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256B3B"/>
                </a:solidFill>
                <a:latin typeface="Century Gothic" panose="020B0502020202020204" pitchFamily="34" charset="0"/>
                <a:ea typeface="Roboto" pitchFamily="2" charset="0"/>
              </a:rPr>
              <a:t>GREEN USUAL BEHAVIOR</a:t>
            </a:r>
          </a:p>
          <a:p>
            <a:pPr marL="0" indent="0">
              <a:lnSpc>
                <a:spcPct val="150000"/>
              </a:lnSpc>
              <a:buNone/>
            </a:pPr>
            <a:r>
              <a:rPr lang="en-US" sz="1600" dirty="0">
                <a:solidFill>
                  <a:srgbClr val="3C4647"/>
                </a:solidFill>
                <a:latin typeface="Century Gothic" panose="020B0502020202020204" pitchFamily="34" charset="0"/>
                <a:ea typeface="Roboto" pitchFamily="2" charset="0"/>
              </a:rPr>
              <a:t>Flexible</a:t>
            </a:r>
          </a:p>
          <a:p>
            <a:pPr marL="0" indent="0">
              <a:lnSpc>
                <a:spcPct val="150000"/>
              </a:lnSpc>
              <a:buNone/>
            </a:pPr>
            <a:r>
              <a:rPr lang="en-US" sz="1600" dirty="0">
                <a:solidFill>
                  <a:srgbClr val="3C4647"/>
                </a:solidFill>
                <a:latin typeface="Century Gothic" panose="020B0502020202020204" pitchFamily="34" charset="0"/>
                <a:ea typeface="Roboto" pitchFamily="2" charset="0"/>
              </a:rPr>
              <a:t>Sociable</a:t>
            </a:r>
          </a:p>
          <a:p>
            <a:pPr marL="0" indent="0">
              <a:lnSpc>
                <a:spcPct val="150000"/>
              </a:lnSpc>
              <a:buNone/>
            </a:pPr>
            <a:r>
              <a:rPr lang="en-US" sz="1600" dirty="0">
                <a:solidFill>
                  <a:srgbClr val="3C4647"/>
                </a:solidFill>
                <a:latin typeface="Century Gothic" panose="020B0502020202020204" pitchFamily="34" charset="0"/>
                <a:ea typeface="Roboto" pitchFamily="2" charset="0"/>
              </a:rPr>
              <a:t>Responsive</a:t>
            </a:r>
          </a:p>
          <a:p>
            <a:pPr marL="0" indent="0">
              <a:lnSpc>
                <a:spcPct val="150000"/>
              </a:lnSpc>
              <a:buNone/>
            </a:pPr>
            <a:r>
              <a:rPr lang="en-US" sz="1600" dirty="0">
                <a:solidFill>
                  <a:srgbClr val="3C4647"/>
                </a:solidFill>
                <a:latin typeface="Century Gothic" panose="020B0502020202020204" pitchFamily="34" charset="0"/>
                <a:ea typeface="Roboto" pitchFamily="2" charset="0"/>
              </a:rPr>
              <a:t>Competitive</a:t>
            </a:r>
          </a:p>
          <a:p>
            <a:pPr marL="0" indent="0">
              <a:buNone/>
            </a:pPr>
            <a:endParaRPr lang="en-US" sz="1400" dirty="0">
              <a:solidFill>
                <a:srgbClr val="3C4647"/>
              </a:solidFill>
              <a:latin typeface="Century Gothic" panose="020B0502020202020204" pitchFamily="34" charset="0"/>
              <a:ea typeface="Roboto" pitchFamily="2" charset="0"/>
            </a:endParaRPr>
          </a:p>
        </p:txBody>
      </p:sp>
      <p:sp>
        <p:nvSpPr>
          <p:cNvPr id="9" name="Rectangle 8"/>
          <p:cNvSpPr/>
          <p:nvPr/>
        </p:nvSpPr>
        <p:spPr>
          <a:xfrm>
            <a:off x="4752613" y="4197446"/>
            <a:ext cx="2749359" cy="2000548"/>
          </a:xfrm>
          <a:prstGeom prst="rect">
            <a:avLst/>
          </a:prstGeom>
          <a:solidFill>
            <a:schemeClr val="bg1"/>
          </a:solidFill>
        </p:spPr>
        <p:txBody>
          <a:bodyPr wrap="square">
            <a:spAutoFit/>
          </a:bodyPr>
          <a:lstStyle/>
          <a:p>
            <a:r>
              <a:rPr lang="en-US" b="1" dirty="0">
                <a:solidFill>
                  <a:srgbClr val="205097"/>
                </a:solidFill>
                <a:latin typeface="Century Gothic" panose="020B0502020202020204" pitchFamily="34" charset="0"/>
                <a:ea typeface="Roboto" pitchFamily="2" charset="0"/>
              </a:rPr>
              <a:t>BLUE USUAL BEHAVIOR</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Reflective</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Tactful</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Expressive </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Suggestive</a:t>
            </a:r>
          </a:p>
        </p:txBody>
      </p:sp>
      <p:sp>
        <p:nvSpPr>
          <p:cNvPr id="10" name="Rectangle 9"/>
          <p:cNvSpPr/>
          <p:nvPr/>
        </p:nvSpPr>
        <p:spPr>
          <a:xfrm rot="5400000">
            <a:off x="2297894" y="3883300"/>
            <a:ext cx="4402059" cy="45719"/>
          </a:xfrm>
          <a:prstGeom prst="rect">
            <a:avLst/>
          </a:prstGeom>
          <a:solidFill>
            <a:srgbClr val="BAA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p:cNvSpPr/>
          <p:nvPr/>
        </p:nvSpPr>
        <p:spPr>
          <a:xfrm>
            <a:off x="1558373" y="3874067"/>
            <a:ext cx="5943600" cy="45719"/>
          </a:xfrm>
          <a:prstGeom prst="rect">
            <a:avLst/>
          </a:prstGeom>
          <a:solidFill>
            <a:srgbClr val="BAA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Subtitle 2"/>
          <p:cNvSpPr txBox="1">
            <a:spLocks/>
          </p:cNvSpPr>
          <p:nvPr/>
        </p:nvSpPr>
        <p:spPr>
          <a:xfrm>
            <a:off x="1022280" y="821395"/>
            <a:ext cx="7468449" cy="508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solidFill>
                  <a:srgbClr val="3C4647"/>
                </a:solidFill>
                <a:latin typeface="Century Gothic" panose="020B0502020202020204" pitchFamily="34" charset="0"/>
                <a:ea typeface="Roboto" panose="02000000000000000000" pitchFamily="2" charset="0"/>
              </a:rPr>
              <a:t>The Diamond represents your Usual Behavior</a:t>
            </a:r>
            <a:endParaRPr lang="en-US" sz="2000" b="1" dirty="0">
              <a:solidFill>
                <a:srgbClr val="BAA170"/>
              </a:solidFill>
              <a:latin typeface="Century Gothic" panose="020B0502020202020204" pitchFamily="34" charset="0"/>
              <a:ea typeface="Roboto" panose="02000000000000000000" pitchFamily="2" charset="0"/>
            </a:endParaRPr>
          </a:p>
        </p:txBody>
      </p:sp>
      <p:pic>
        <p:nvPicPr>
          <p:cNvPr id="13" name="Picture 2" descr="Y:\Marketing Folder\Graphics\Birkman Symbols\CMYK\Diamond - Black - CMY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579" t="39079" r="39238" b="39570"/>
          <a:stretch/>
        </p:blipFill>
        <p:spPr bwMode="auto">
          <a:xfrm>
            <a:off x="577663" y="787113"/>
            <a:ext cx="453091" cy="45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06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sp>
        <p:nvSpPr>
          <p:cNvPr id="3" name="Title 1"/>
          <p:cNvSpPr txBox="1">
            <a:spLocks/>
          </p:cNvSpPr>
          <p:nvPr/>
        </p:nvSpPr>
        <p:spPr>
          <a:xfrm>
            <a:off x="540502" y="254253"/>
            <a:ext cx="4657725"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Needs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5" name="Rectangle 4"/>
          <p:cNvSpPr/>
          <p:nvPr/>
        </p:nvSpPr>
        <p:spPr>
          <a:xfrm>
            <a:off x="1061543" y="3947133"/>
            <a:ext cx="3307101" cy="1592744"/>
          </a:xfrm>
          <a:prstGeom prst="rect">
            <a:avLst/>
          </a:prstGeom>
          <a:solidFill>
            <a:schemeClr val="bg1"/>
          </a:solidFill>
        </p:spPr>
        <p:txBody>
          <a:bodyPr wrap="square">
            <a:spAutoFit/>
          </a:bodyPr>
          <a:lstStyle/>
          <a:p>
            <a:pPr algn="r">
              <a:spcBef>
                <a:spcPts val="336"/>
              </a:spcBef>
            </a:pPr>
            <a:r>
              <a:rPr lang="en-US" b="1" dirty="0">
                <a:solidFill>
                  <a:srgbClr val="E4942E"/>
                </a:solidFill>
                <a:latin typeface="Century Gothic" panose="020B0502020202020204" pitchFamily="34" charset="0"/>
                <a:ea typeface="Roboto" pitchFamily="2" charset="0"/>
              </a:rPr>
              <a:t>YELLOW NEEDS</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Protection from interruptions</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Detailed directions</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Consistency</a:t>
            </a:r>
          </a:p>
        </p:txBody>
      </p:sp>
      <p:sp>
        <p:nvSpPr>
          <p:cNvPr id="6" name="Content Placeholder 2"/>
          <p:cNvSpPr txBox="1">
            <a:spLocks/>
          </p:cNvSpPr>
          <p:nvPr/>
        </p:nvSpPr>
        <p:spPr>
          <a:xfrm>
            <a:off x="1473044" y="1471587"/>
            <a:ext cx="2895600" cy="162724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1800" b="1" dirty="0">
              <a:solidFill>
                <a:srgbClr val="9E0000"/>
              </a:solidFill>
              <a:latin typeface="Century Gothic" panose="020B0502020202020204" pitchFamily="34" charset="0"/>
              <a:ea typeface="Roboto Light" pitchFamily="2" charset="0"/>
            </a:endParaRPr>
          </a:p>
          <a:p>
            <a:pPr marL="0" indent="0" algn="r">
              <a:buNone/>
            </a:pPr>
            <a:r>
              <a:rPr lang="en-US" sz="1800" b="1" dirty="0">
                <a:solidFill>
                  <a:srgbClr val="9E0000"/>
                </a:solidFill>
                <a:latin typeface="Century Gothic" panose="020B0502020202020204" pitchFamily="34" charset="0"/>
                <a:ea typeface="Roboto Light" pitchFamily="2" charset="0"/>
              </a:rPr>
              <a:t>RED NEEDS</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Direct authority</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Outlet for energy</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Clear-cut situations</a:t>
            </a:r>
          </a:p>
          <a:p>
            <a:pPr marL="0" indent="0" algn="r">
              <a:buNone/>
            </a:pPr>
            <a:endParaRPr lang="en-US" sz="1600" dirty="0">
              <a:solidFill>
                <a:srgbClr val="3C4647"/>
              </a:solidFill>
              <a:latin typeface="Century Gothic" panose="020B0502020202020204" pitchFamily="34" charset="0"/>
              <a:ea typeface="Roboto Light"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7" name="Content Placeholder 2"/>
          <p:cNvSpPr txBox="1">
            <a:spLocks/>
          </p:cNvSpPr>
          <p:nvPr/>
        </p:nvSpPr>
        <p:spPr>
          <a:xfrm>
            <a:off x="4859246" y="1471587"/>
            <a:ext cx="3739470" cy="167640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b="1" dirty="0">
              <a:solidFill>
                <a:srgbClr val="256B3B"/>
              </a:solidFill>
              <a:latin typeface="Century Gothic" panose="020B0502020202020204" pitchFamily="34" charset="0"/>
              <a:ea typeface="Roboto" pitchFamily="2" charset="0"/>
            </a:endParaRPr>
          </a:p>
          <a:p>
            <a:pPr marL="0" indent="0">
              <a:buNone/>
            </a:pPr>
            <a:r>
              <a:rPr lang="en-US" sz="1800" b="1" dirty="0">
                <a:solidFill>
                  <a:srgbClr val="256B3B"/>
                </a:solidFill>
                <a:latin typeface="Century Gothic" panose="020B0502020202020204" pitchFamily="34" charset="0"/>
                <a:ea typeface="Roboto" pitchFamily="2" charset="0"/>
              </a:rPr>
              <a:t>GREEN NEEDS</a:t>
            </a:r>
          </a:p>
          <a:p>
            <a:pPr marL="0" indent="0">
              <a:lnSpc>
                <a:spcPct val="150000"/>
              </a:lnSpc>
              <a:buNone/>
            </a:pPr>
            <a:r>
              <a:rPr lang="en-US" sz="1600" dirty="0">
                <a:solidFill>
                  <a:srgbClr val="3C4647"/>
                </a:solidFill>
                <a:latin typeface="Century Gothic" panose="020B0502020202020204" pitchFamily="34" charset="0"/>
                <a:ea typeface="Roboto" pitchFamily="2" charset="0"/>
              </a:rPr>
              <a:t>Recognition</a:t>
            </a:r>
          </a:p>
          <a:p>
            <a:pPr marL="0" indent="0">
              <a:lnSpc>
                <a:spcPct val="150000"/>
              </a:lnSpc>
              <a:buNone/>
            </a:pPr>
            <a:r>
              <a:rPr lang="en-US" sz="1600" dirty="0">
                <a:solidFill>
                  <a:srgbClr val="3C4647"/>
                </a:solidFill>
                <a:latin typeface="Century Gothic" panose="020B0502020202020204" pitchFamily="34" charset="0"/>
                <a:ea typeface="Roboto" pitchFamily="2" charset="0"/>
              </a:rPr>
              <a:t>Group interaction</a:t>
            </a:r>
          </a:p>
          <a:p>
            <a:pPr marL="0" indent="0">
              <a:lnSpc>
                <a:spcPct val="150000"/>
              </a:lnSpc>
              <a:buNone/>
            </a:pPr>
            <a:r>
              <a:rPr lang="en-US" sz="1600" dirty="0">
                <a:solidFill>
                  <a:srgbClr val="3C4647"/>
                </a:solidFill>
                <a:latin typeface="Century Gothic" panose="020B0502020202020204" pitchFamily="34" charset="0"/>
                <a:ea typeface="Roboto" pitchFamily="2" charset="0"/>
              </a:rPr>
              <a:t>Flexibility and varied activities</a:t>
            </a:r>
          </a:p>
          <a:p>
            <a:pPr marL="0" indent="0">
              <a:buNone/>
            </a:pPr>
            <a:endParaRPr lang="en-US" sz="1400" dirty="0">
              <a:solidFill>
                <a:srgbClr val="3C4647"/>
              </a:solidFill>
              <a:latin typeface="Century Gothic" panose="020B0502020202020204" pitchFamily="34" charset="0"/>
              <a:ea typeface="Roboto" pitchFamily="2" charset="0"/>
            </a:endParaRPr>
          </a:p>
        </p:txBody>
      </p:sp>
      <p:sp>
        <p:nvSpPr>
          <p:cNvPr id="8" name="Rectangle 7"/>
          <p:cNvSpPr/>
          <p:nvPr/>
        </p:nvSpPr>
        <p:spPr>
          <a:xfrm>
            <a:off x="4859244" y="3947133"/>
            <a:ext cx="3990945" cy="1592744"/>
          </a:xfrm>
          <a:prstGeom prst="rect">
            <a:avLst/>
          </a:prstGeom>
          <a:solidFill>
            <a:schemeClr val="bg1"/>
          </a:solidFill>
        </p:spPr>
        <p:txBody>
          <a:bodyPr wrap="square">
            <a:spAutoFit/>
          </a:bodyPr>
          <a:lstStyle/>
          <a:p>
            <a:r>
              <a:rPr lang="en-US" b="1" dirty="0">
                <a:solidFill>
                  <a:srgbClr val="205097"/>
                </a:solidFill>
                <a:latin typeface="Century Gothic" panose="020B0502020202020204" pitchFamily="34" charset="0"/>
                <a:ea typeface="Roboto" pitchFamily="2" charset="0"/>
              </a:rPr>
              <a:t>BLUE NEEDS</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Opportunities to express feelings</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Time for reflection</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Respect</a:t>
            </a:r>
          </a:p>
        </p:txBody>
      </p:sp>
      <p:sp>
        <p:nvSpPr>
          <p:cNvPr id="9" name="Rectangle 8"/>
          <p:cNvSpPr/>
          <p:nvPr/>
        </p:nvSpPr>
        <p:spPr>
          <a:xfrm rot="5400000" flipV="1">
            <a:off x="2763019" y="3611664"/>
            <a:ext cx="3816994" cy="69423"/>
          </a:xfrm>
          <a:prstGeom prst="rect">
            <a:avLst/>
          </a:prstGeom>
          <a:solidFill>
            <a:srgbClr val="BAA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Rectangle 9"/>
          <p:cNvSpPr/>
          <p:nvPr/>
        </p:nvSpPr>
        <p:spPr>
          <a:xfrm>
            <a:off x="1300293" y="3623751"/>
            <a:ext cx="6954473" cy="57680"/>
          </a:xfrm>
          <a:prstGeom prst="rect">
            <a:avLst/>
          </a:prstGeom>
          <a:solidFill>
            <a:srgbClr val="BAA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Subtitle 2"/>
          <p:cNvSpPr txBox="1">
            <a:spLocks/>
          </p:cNvSpPr>
          <p:nvPr/>
        </p:nvSpPr>
        <p:spPr>
          <a:xfrm>
            <a:off x="997113" y="821395"/>
            <a:ext cx="7468449" cy="508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solidFill>
                  <a:srgbClr val="3C4647"/>
                </a:solidFill>
                <a:latin typeface="Century Gothic" panose="020B0502020202020204" pitchFamily="34" charset="0"/>
                <a:ea typeface="Roboto" panose="02000000000000000000" pitchFamily="2" charset="0"/>
              </a:rPr>
              <a:t>The Circle represents your Needs</a:t>
            </a:r>
            <a:endParaRPr lang="en-US" sz="2000" b="1" dirty="0">
              <a:solidFill>
                <a:srgbClr val="BAA170"/>
              </a:solidFill>
              <a:latin typeface="Century Gothic" panose="020B0502020202020204" pitchFamily="34" charset="0"/>
              <a:ea typeface="Roboto" panose="02000000000000000000" pitchFamily="2" charset="0"/>
            </a:endParaRPr>
          </a:p>
        </p:txBody>
      </p:sp>
      <p:pic>
        <p:nvPicPr>
          <p:cNvPr id="12" name="Picture 2" descr="Y:\Marketing Folder\Graphics\Birkman Symbols\CMYK\Circle - Black - CMY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226" t="38901" r="39423" b="39412"/>
          <a:stretch/>
        </p:blipFill>
        <p:spPr bwMode="auto">
          <a:xfrm>
            <a:off x="606495" y="831952"/>
            <a:ext cx="380918" cy="38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36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sp>
        <p:nvSpPr>
          <p:cNvPr id="3" name="Title 1"/>
          <p:cNvSpPr txBox="1">
            <a:spLocks/>
          </p:cNvSpPr>
          <p:nvPr/>
        </p:nvSpPr>
        <p:spPr>
          <a:xfrm>
            <a:off x="540502" y="254253"/>
            <a:ext cx="4657725"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Stress Behavior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5" name="Rectangle 4"/>
          <p:cNvSpPr/>
          <p:nvPr/>
        </p:nvSpPr>
        <p:spPr>
          <a:xfrm>
            <a:off x="746514" y="4172278"/>
            <a:ext cx="3647192" cy="1592744"/>
          </a:xfrm>
          <a:prstGeom prst="rect">
            <a:avLst/>
          </a:prstGeom>
          <a:solidFill>
            <a:schemeClr val="bg1"/>
          </a:solidFill>
        </p:spPr>
        <p:txBody>
          <a:bodyPr wrap="square">
            <a:spAutoFit/>
          </a:bodyPr>
          <a:lstStyle/>
          <a:p>
            <a:pPr algn="r">
              <a:spcBef>
                <a:spcPts val="336"/>
              </a:spcBef>
            </a:pPr>
            <a:r>
              <a:rPr lang="en-US" b="1" dirty="0">
                <a:solidFill>
                  <a:srgbClr val="E4942E"/>
                </a:solidFill>
                <a:latin typeface="Century Gothic" panose="020B0502020202020204" pitchFamily="34" charset="0"/>
                <a:ea typeface="Roboto" pitchFamily="2" charset="0"/>
              </a:rPr>
              <a:t>YELLOW STRESS BEHAVIOR</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Rigid and overly insistent on rules</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Reluctant to confront others</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Resistant to change</a:t>
            </a:r>
          </a:p>
        </p:txBody>
      </p:sp>
      <p:sp>
        <p:nvSpPr>
          <p:cNvPr id="6" name="Content Placeholder 2"/>
          <p:cNvSpPr txBox="1">
            <a:spLocks/>
          </p:cNvSpPr>
          <p:nvPr/>
        </p:nvSpPr>
        <p:spPr>
          <a:xfrm>
            <a:off x="1498104" y="1725198"/>
            <a:ext cx="2895600" cy="167640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1800" b="1" dirty="0">
              <a:solidFill>
                <a:srgbClr val="9E0000"/>
              </a:solidFill>
              <a:latin typeface="Century Gothic" panose="020B0502020202020204" pitchFamily="34" charset="0"/>
              <a:ea typeface="Roboto Light" pitchFamily="2" charset="0"/>
            </a:endParaRPr>
          </a:p>
          <a:p>
            <a:pPr marL="0" indent="0" algn="r">
              <a:buNone/>
            </a:pPr>
            <a:r>
              <a:rPr lang="en-US" sz="1800" b="1" dirty="0">
                <a:solidFill>
                  <a:srgbClr val="9E0000"/>
                </a:solidFill>
                <a:latin typeface="Century Gothic" panose="020B0502020202020204" pitchFamily="34" charset="0"/>
                <a:ea typeface="Roboto Light" pitchFamily="2" charset="0"/>
              </a:rPr>
              <a:t>RED STRESS BEHAVIOR</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Become impatient</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Dismiss others’ feelings</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Be busy for the sake of it</a:t>
            </a:r>
          </a:p>
          <a:p>
            <a:pPr marL="0" indent="0" algn="r">
              <a:buNone/>
            </a:pPr>
            <a:endParaRPr lang="en-US" sz="1600" dirty="0">
              <a:solidFill>
                <a:srgbClr val="3C4647"/>
              </a:solidFill>
              <a:latin typeface="Century Gothic" panose="020B0502020202020204" pitchFamily="34" charset="0"/>
              <a:ea typeface="Roboto Light" pitchFamily="2" charset="0"/>
            </a:endParaRPr>
          </a:p>
          <a:p>
            <a:pPr algn="r"/>
            <a:endParaRPr lang="en-US" sz="1800" dirty="0">
              <a:solidFill>
                <a:srgbClr val="3C4647"/>
              </a:solidFill>
              <a:latin typeface="Century Gothic" panose="020B0502020202020204" pitchFamily="34" charset="0"/>
              <a:ea typeface="Roboto"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7" name="Content Placeholder 2"/>
          <p:cNvSpPr txBox="1">
            <a:spLocks/>
          </p:cNvSpPr>
          <p:nvPr/>
        </p:nvSpPr>
        <p:spPr>
          <a:xfrm>
            <a:off x="4884306" y="1725199"/>
            <a:ext cx="2916252" cy="167640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b="1" dirty="0">
              <a:solidFill>
                <a:srgbClr val="256B3B"/>
              </a:solidFill>
              <a:latin typeface="Century Gothic" panose="020B0502020202020204" pitchFamily="34" charset="0"/>
              <a:ea typeface="Roboto" pitchFamily="2" charset="0"/>
            </a:endParaRPr>
          </a:p>
          <a:p>
            <a:pPr marL="0" indent="0">
              <a:buNone/>
            </a:pPr>
            <a:r>
              <a:rPr lang="en-US" sz="1800" b="1" dirty="0">
                <a:solidFill>
                  <a:srgbClr val="256B3B"/>
                </a:solidFill>
                <a:latin typeface="Century Gothic" panose="020B0502020202020204" pitchFamily="34" charset="0"/>
                <a:ea typeface="Roboto" pitchFamily="2" charset="0"/>
              </a:rPr>
              <a:t>GREEN STRESS BEHAVIOR</a:t>
            </a:r>
          </a:p>
          <a:p>
            <a:pPr marL="0" indent="0">
              <a:lnSpc>
                <a:spcPct val="150000"/>
              </a:lnSpc>
              <a:buNone/>
            </a:pPr>
            <a:r>
              <a:rPr lang="en-US" sz="1600" dirty="0">
                <a:solidFill>
                  <a:srgbClr val="3C4647"/>
                </a:solidFill>
                <a:latin typeface="Century Gothic" panose="020B0502020202020204" pitchFamily="34" charset="0"/>
                <a:ea typeface="Roboto" pitchFamily="2" charset="0"/>
              </a:rPr>
              <a:t>Fail to follow the plan</a:t>
            </a:r>
          </a:p>
          <a:p>
            <a:pPr marL="0" indent="0">
              <a:lnSpc>
                <a:spcPct val="150000"/>
              </a:lnSpc>
              <a:buNone/>
            </a:pPr>
            <a:r>
              <a:rPr lang="en-US" sz="1600" dirty="0">
                <a:solidFill>
                  <a:srgbClr val="3C4647"/>
                </a:solidFill>
                <a:latin typeface="Century Gothic" panose="020B0502020202020204" pitchFamily="34" charset="0"/>
                <a:ea typeface="Roboto" pitchFamily="2" charset="0"/>
              </a:rPr>
              <a:t>Easily distracted</a:t>
            </a:r>
          </a:p>
          <a:p>
            <a:pPr marL="0" indent="0">
              <a:lnSpc>
                <a:spcPct val="150000"/>
              </a:lnSpc>
              <a:buNone/>
            </a:pPr>
            <a:r>
              <a:rPr lang="en-US" sz="1600" dirty="0">
                <a:solidFill>
                  <a:srgbClr val="3C4647"/>
                </a:solidFill>
                <a:latin typeface="Century Gothic" panose="020B0502020202020204" pitchFamily="34" charset="0"/>
                <a:ea typeface="Roboto" pitchFamily="2" charset="0"/>
              </a:rPr>
              <a:t>Distrust others</a:t>
            </a:r>
          </a:p>
          <a:p>
            <a:pPr marL="0" indent="0">
              <a:buNone/>
            </a:pPr>
            <a:endParaRPr lang="en-US" sz="1400" dirty="0">
              <a:solidFill>
                <a:srgbClr val="3C4647"/>
              </a:solidFill>
              <a:latin typeface="Century Gothic" panose="020B0502020202020204" pitchFamily="34" charset="0"/>
              <a:ea typeface="Roboto" pitchFamily="2" charset="0"/>
            </a:endParaRPr>
          </a:p>
        </p:txBody>
      </p:sp>
      <p:sp>
        <p:nvSpPr>
          <p:cNvPr id="8" name="Rectangle 7"/>
          <p:cNvSpPr/>
          <p:nvPr/>
        </p:nvSpPr>
        <p:spPr>
          <a:xfrm>
            <a:off x="4884306" y="4172278"/>
            <a:ext cx="3186867" cy="1592744"/>
          </a:xfrm>
          <a:prstGeom prst="rect">
            <a:avLst/>
          </a:prstGeom>
          <a:solidFill>
            <a:schemeClr val="bg1"/>
          </a:solidFill>
        </p:spPr>
        <p:txBody>
          <a:bodyPr wrap="square">
            <a:spAutoFit/>
          </a:bodyPr>
          <a:lstStyle/>
          <a:p>
            <a:r>
              <a:rPr lang="en-US" b="1" dirty="0">
                <a:solidFill>
                  <a:srgbClr val="205097"/>
                </a:solidFill>
                <a:latin typeface="Century Gothic" panose="020B0502020202020204" pitchFamily="34" charset="0"/>
                <a:ea typeface="Roboto" pitchFamily="2" charset="0"/>
              </a:rPr>
              <a:t>BLUE STRESS BEHAVIOR</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Find it hard to take action</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Discouraged</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Indecisive</a:t>
            </a:r>
          </a:p>
        </p:txBody>
      </p:sp>
      <p:sp>
        <p:nvSpPr>
          <p:cNvPr id="9" name="Rectangle 8"/>
          <p:cNvSpPr/>
          <p:nvPr/>
        </p:nvSpPr>
        <p:spPr>
          <a:xfrm rot="5400000">
            <a:off x="2801814" y="3861245"/>
            <a:ext cx="3674381" cy="45719"/>
          </a:xfrm>
          <a:prstGeom prst="rect">
            <a:avLst/>
          </a:prstGeom>
          <a:solidFill>
            <a:srgbClr val="BAA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Rectangle 9"/>
          <p:cNvSpPr/>
          <p:nvPr/>
        </p:nvSpPr>
        <p:spPr>
          <a:xfrm>
            <a:off x="847181" y="3845129"/>
            <a:ext cx="7679762" cy="49489"/>
          </a:xfrm>
          <a:prstGeom prst="rect">
            <a:avLst/>
          </a:prstGeom>
          <a:solidFill>
            <a:srgbClr val="BAA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Subtitle 2"/>
          <p:cNvSpPr txBox="1">
            <a:spLocks/>
          </p:cNvSpPr>
          <p:nvPr/>
        </p:nvSpPr>
        <p:spPr>
          <a:xfrm>
            <a:off x="997113" y="821395"/>
            <a:ext cx="7468449" cy="508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solidFill>
                  <a:srgbClr val="3C4647"/>
                </a:solidFill>
                <a:latin typeface="Century Gothic" panose="020B0502020202020204" pitchFamily="34" charset="0"/>
                <a:ea typeface="Roboto" panose="02000000000000000000" pitchFamily="2" charset="0"/>
              </a:rPr>
              <a:t>The Square represents your Stress Behavior</a:t>
            </a:r>
            <a:endParaRPr lang="en-US" sz="2000" b="1" dirty="0">
              <a:solidFill>
                <a:srgbClr val="BAA170"/>
              </a:solidFill>
              <a:latin typeface="Century Gothic" panose="020B0502020202020204" pitchFamily="34" charset="0"/>
              <a:ea typeface="Roboto" panose="02000000000000000000" pitchFamily="2" charset="0"/>
            </a:endParaRPr>
          </a:p>
        </p:txBody>
      </p:sp>
      <p:pic>
        <p:nvPicPr>
          <p:cNvPr id="12" name="Picture 2" descr="Y:\Marketing Folder\Graphics\Birkman Symbols\CMYK\Square - Black - CMY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899" t="38476" r="39245" b="39080"/>
          <a:stretch/>
        </p:blipFill>
        <p:spPr bwMode="auto">
          <a:xfrm>
            <a:off x="611219" y="850670"/>
            <a:ext cx="365444" cy="37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30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1543" y="4247779"/>
            <a:ext cx="3307101" cy="2000548"/>
          </a:xfrm>
          <a:prstGeom prst="rect">
            <a:avLst/>
          </a:prstGeom>
          <a:solidFill>
            <a:schemeClr val="bg1"/>
          </a:solidFill>
        </p:spPr>
        <p:txBody>
          <a:bodyPr wrap="square">
            <a:spAutoFit/>
          </a:bodyPr>
          <a:lstStyle/>
          <a:p>
            <a:pPr algn="r">
              <a:spcBef>
                <a:spcPts val="336"/>
              </a:spcBef>
            </a:pPr>
            <a:r>
              <a:rPr lang="en-US" b="1" dirty="0">
                <a:solidFill>
                  <a:srgbClr val="E4942E"/>
                </a:solidFill>
                <a:latin typeface="Century Gothic" panose="020B0502020202020204" pitchFamily="34" charset="0"/>
                <a:ea typeface="Roboto" pitchFamily="2" charset="0"/>
              </a:rPr>
              <a:t>YELLOW INTERESTS</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Developing procedures</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Working with numbers</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Scheduling activities</a:t>
            </a:r>
          </a:p>
          <a:p>
            <a:pPr algn="r">
              <a:lnSpc>
                <a:spcPct val="150000"/>
              </a:lnSpc>
              <a:spcBef>
                <a:spcPts val="336"/>
              </a:spcBef>
            </a:pPr>
            <a:r>
              <a:rPr lang="en-US" sz="1600" dirty="0">
                <a:solidFill>
                  <a:srgbClr val="3C4647"/>
                </a:solidFill>
                <a:latin typeface="Century Gothic" panose="020B0502020202020204" pitchFamily="34" charset="0"/>
                <a:ea typeface="Roboto" pitchFamily="2" charset="0"/>
              </a:rPr>
              <a:t>Analyzing details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sp>
        <p:nvSpPr>
          <p:cNvPr id="3" name="Title 1"/>
          <p:cNvSpPr txBox="1">
            <a:spLocks/>
          </p:cNvSpPr>
          <p:nvPr/>
        </p:nvSpPr>
        <p:spPr>
          <a:xfrm>
            <a:off x="540502" y="254253"/>
            <a:ext cx="4657725"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Interests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Content Placeholder 2"/>
          <p:cNvSpPr txBox="1">
            <a:spLocks/>
          </p:cNvSpPr>
          <p:nvPr/>
        </p:nvSpPr>
        <p:spPr>
          <a:xfrm>
            <a:off x="1456266" y="1736996"/>
            <a:ext cx="2895600" cy="167640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1" dirty="0">
                <a:solidFill>
                  <a:srgbClr val="9E0000"/>
                </a:solidFill>
                <a:latin typeface="Century Gothic" panose="020B0502020202020204" pitchFamily="34" charset="0"/>
                <a:ea typeface="Roboto Light" pitchFamily="2" charset="0"/>
              </a:rPr>
              <a:t>RED INTERESTS</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Building</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Solving problems</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Seeing finished products</a:t>
            </a:r>
          </a:p>
          <a:p>
            <a:pPr marL="0" indent="0" algn="r">
              <a:lnSpc>
                <a:spcPct val="150000"/>
              </a:lnSpc>
              <a:buNone/>
            </a:pPr>
            <a:r>
              <a:rPr lang="en-US" sz="1600" dirty="0">
                <a:solidFill>
                  <a:srgbClr val="3C4647"/>
                </a:solidFill>
                <a:latin typeface="Century Gothic" panose="020B0502020202020204" pitchFamily="34" charset="0"/>
                <a:ea typeface="Roboto Light" pitchFamily="2" charset="0"/>
              </a:rPr>
              <a:t>Working with your hands</a:t>
            </a:r>
          </a:p>
          <a:p>
            <a:pPr marL="0" indent="0" algn="r">
              <a:buNone/>
            </a:pPr>
            <a:endParaRPr lang="en-US" sz="1800" dirty="0">
              <a:solidFill>
                <a:srgbClr val="3C4647"/>
              </a:solidFill>
              <a:latin typeface="Century Gothic" panose="020B0502020202020204" pitchFamily="34" charset="0"/>
              <a:ea typeface="Roboto" pitchFamily="2" charset="0"/>
            </a:endParaRPr>
          </a:p>
        </p:txBody>
      </p:sp>
      <p:sp>
        <p:nvSpPr>
          <p:cNvPr id="7" name="Content Placeholder 2"/>
          <p:cNvSpPr txBox="1">
            <a:spLocks/>
          </p:cNvSpPr>
          <p:nvPr/>
        </p:nvSpPr>
        <p:spPr>
          <a:xfrm>
            <a:off x="4842468" y="1736997"/>
            <a:ext cx="2916252" cy="167640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256B3B"/>
                </a:solidFill>
                <a:latin typeface="Century Gothic" panose="020B0502020202020204" pitchFamily="34" charset="0"/>
                <a:ea typeface="Roboto" pitchFamily="2" charset="0"/>
              </a:rPr>
              <a:t>GREEN INTERESTS</a:t>
            </a:r>
          </a:p>
          <a:p>
            <a:pPr marL="0" indent="0">
              <a:lnSpc>
                <a:spcPct val="150000"/>
              </a:lnSpc>
              <a:buNone/>
            </a:pPr>
            <a:r>
              <a:rPr lang="en-US" sz="1600" dirty="0">
                <a:solidFill>
                  <a:srgbClr val="3C4647"/>
                </a:solidFill>
                <a:latin typeface="Century Gothic" panose="020B0502020202020204" pitchFamily="34" charset="0"/>
                <a:ea typeface="Roboto" pitchFamily="2" charset="0"/>
              </a:rPr>
              <a:t>Promoting</a:t>
            </a:r>
          </a:p>
          <a:p>
            <a:pPr marL="0" indent="0">
              <a:lnSpc>
                <a:spcPct val="150000"/>
              </a:lnSpc>
              <a:buNone/>
            </a:pPr>
            <a:r>
              <a:rPr lang="en-US" sz="1600" dirty="0">
                <a:solidFill>
                  <a:srgbClr val="3C4647"/>
                </a:solidFill>
                <a:latin typeface="Century Gothic" panose="020B0502020202020204" pitchFamily="34" charset="0"/>
                <a:ea typeface="Roboto" pitchFamily="2" charset="0"/>
              </a:rPr>
              <a:t>Motivating</a:t>
            </a:r>
          </a:p>
          <a:p>
            <a:pPr marL="0" indent="0">
              <a:lnSpc>
                <a:spcPct val="150000"/>
              </a:lnSpc>
              <a:buNone/>
            </a:pPr>
            <a:r>
              <a:rPr lang="en-US" sz="1600" dirty="0">
                <a:solidFill>
                  <a:srgbClr val="3C4647"/>
                </a:solidFill>
                <a:latin typeface="Century Gothic" panose="020B0502020202020204" pitchFamily="34" charset="0"/>
                <a:ea typeface="Roboto" pitchFamily="2" charset="0"/>
              </a:rPr>
              <a:t>Selling and persuading</a:t>
            </a:r>
          </a:p>
          <a:p>
            <a:pPr marL="0" indent="0">
              <a:lnSpc>
                <a:spcPct val="150000"/>
              </a:lnSpc>
              <a:buNone/>
            </a:pPr>
            <a:r>
              <a:rPr lang="en-US" sz="1600" dirty="0">
                <a:solidFill>
                  <a:srgbClr val="3C4647"/>
                </a:solidFill>
                <a:latin typeface="Century Gothic" panose="020B0502020202020204" pitchFamily="34" charset="0"/>
                <a:ea typeface="Roboto" pitchFamily="2" charset="0"/>
              </a:rPr>
              <a:t>Working with people</a:t>
            </a:r>
          </a:p>
          <a:p>
            <a:pPr marL="0" indent="0">
              <a:buNone/>
            </a:pPr>
            <a:endParaRPr lang="en-US" sz="1400" dirty="0">
              <a:solidFill>
                <a:srgbClr val="3C4647"/>
              </a:solidFill>
              <a:latin typeface="Century Gothic" panose="020B0502020202020204" pitchFamily="34" charset="0"/>
              <a:ea typeface="Roboto" pitchFamily="2" charset="0"/>
            </a:endParaRPr>
          </a:p>
        </p:txBody>
      </p:sp>
      <p:sp>
        <p:nvSpPr>
          <p:cNvPr id="8" name="Rectangle 7"/>
          <p:cNvSpPr/>
          <p:nvPr/>
        </p:nvSpPr>
        <p:spPr>
          <a:xfrm>
            <a:off x="4859245" y="4247779"/>
            <a:ext cx="2749359" cy="1962076"/>
          </a:xfrm>
          <a:prstGeom prst="rect">
            <a:avLst/>
          </a:prstGeom>
          <a:solidFill>
            <a:schemeClr val="bg1"/>
          </a:solidFill>
        </p:spPr>
        <p:txBody>
          <a:bodyPr wrap="square">
            <a:spAutoFit/>
          </a:bodyPr>
          <a:lstStyle/>
          <a:p>
            <a:r>
              <a:rPr lang="en-US" b="1" dirty="0">
                <a:solidFill>
                  <a:srgbClr val="205097"/>
                </a:solidFill>
                <a:latin typeface="Century Gothic" panose="020B0502020202020204" pitchFamily="34" charset="0"/>
                <a:ea typeface="Roboto" pitchFamily="2" charset="0"/>
              </a:rPr>
              <a:t>BLUE INTERESTS</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Visual appeal of designs</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Involvement of music</a:t>
            </a:r>
          </a:p>
          <a:p>
            <a:pPr>
              <a:lnSpc>
                <a:spcPct val="150000"/>
              </a:lnSpc>
              <a:spcBef>
                <a:spcPts val="336"/>
              </a:spcBef>
            </a:pPr>
            <a:r>
              <a:rPr lang="en-US" sz="1600" dirty="0">
                <a:solidFill>
                  <a:srgbClr val="3C4647"/>
                </a:solidFill>
                <a:latin typeface="Century Gothic" panose="020B0502020202020204" pitchFamily="34" charset="0"/>
                <a:ea typeface="Roboto" pitchFamily="2" charset="0"/>
              </a:rPr>
              <a:t>Using words or stories to communicate</a:t>
            </a:r>
          </a:p>
        </p:txBody>
      </p:sp>
      <p:sp>
        <p:nvSpPr>
          <p:cNvPr id="9" name="Rectangle 8"/>
          <p:cNvSpPr/>
          <p:nvPr/>
        </p:nvSpPr>
        <p:spPr>
          <a:xfrm rot="5400000">
            <a:off x="2412915" y="3933634"/>
            <a:ext cx="4402059" cy="45719"/>
          </a:xfrm>
          <a:prstGeom prst="rect">
            <a:avLst/>
          </a:prstGeom>
          <a:solidFill>
            <a:srgbClr val="BAA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Rectangle 9"/>
          <p:cNvSpPr/>
          <p:nvPr/>
        </p:nvSpPr>
        <p:spPr>
          <a:xfrm>
            <a:off x="1665005" y="3924400"/>
            <a:ext cx="5943600" cy="45719"/>
          </a:xfrm>
          <a:prstGeom prst="rect">
            <a:avLst/>
          </a:prstGeom>
          <a:solidFill>
            <a:srgbClr val="BAA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Subtitle 2"/>
          <p:cNvSpPr txBox="1">
            <a:spLocks/>
          </p:cNvSpPr>
          <p:nvPr/>
        </p:nvSpPr>
        <p:spPr>
          <a:xfrm>
            <a:off x="921612" y="821395"/>
            <a:ext cx="7468449" cy="508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solidFill>
                  <a:srgbClr val="3C4647"/>
                </a:solidFill>
                <a:latin typeface="Century Gothic" panose="020B0502020202020204" pitchFamily="34" charset="0"/>
                <a:ea typeface="Roboto" panose="02000000000000000000" pitchFamily="2" charset="0"/>
              </a:rPr>
              <a:t>The Asterisk represents your Interests</a:t>
            </a:r>
            <a:endParaRPr lang="en-US" sz="2000" b="1" dirty="0">
              <a:solidFill>
                <a:srgbClr val="BAA170"/>
              </a:solidFill>
              <a:latin typeface="Century Gothic" panose="020B0502020202020204" pitchFamily="34" charset="0"/>
              <a:ea typeface="Roboto" panose="02000000000000000000" pitchFamily="2" charset="0"/>
            </a:endParaRPr>
          </a:p>
        </p:txBody>
      </p:sp>
      <p:pic>
        <p:nvPicPr>
          <p:cNvPr id="12" name="Picture 2" descr="Y:\Marketing Folder\Graphics\Birkman Symbols\CMYK\Asterisk - Black - CMY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803" t="37419" r="36809" b="38020"/>
          <a:stretch/>
        </p:blipFill>
        <p:spPr bwMode="auto">
          <a:xfrm>
            <a:off x="577663" y="821395"/>
            <a:ext cx="396598" cy="39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83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378" y="2751155"/>
            <a:ext cx="6858000" cy="715618"/>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rgbClr val="3C4647"/>
                </a:solidFill>
                <a:latin typeface="Century Gothic" panose="020B0502020202020204" pitchFamily="34" charset="0"/>
                <a:ea typeface="Roboto" panose="02000000000000000000" pitchFamily="2" charset="0"/>
              </a:rPr>
              <a:t>Birkman Signature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0"/>
            <a:ext cx="9143244" cy="2265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731" y="6235669"/>
            <a:ext cx="1948070" cy="342285"/>
          </a:xfrm>
          <a:prstGeom prst="rect">
            <a:avLst/>
          </a:prstGeom>
        </p:spPr>
      </p:pic>
      <p:sp>
        <p:nvSpPr>
          <p:cNvPr id="5" name="Title 1"/>
          <p:cNvSpPr txBox="1">
            <a:spLocks/>
          </p:cNvSpPr>
          <p:nvPr/>
        </p:nvSpPr>
        <p:spPr>
          <a:xfrm>
            <a:off x="1143378" y="3625797"/>
            <a:ext cx="6858000" cy="7156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2400" dirty="0">
              <a:solidFill>
                <a:srgbClr val="3C4647"/>
              </a:solidFill>
              <a:latin typeface="Century Gothic" panose="020B0502020202020204" pitchFamily="34" charset="0"/>
              <a:ea typeface="Roboto" panose="02000000000000000000" pitchFamily="2" charset="0"/>
            </a:endParaRPr>
          </a:p>
        </p:txBody>
      </p:sp>
    </p:spTree>
    <p:extLst>
      <p:ext uri="{BB962C8B-B14F-4D97-AF65-F5344CB8AC3E}">
        <p14:creationId xmlns:p14="http://schemas.microsoft.com/office/powerpoint/2010/main" val="3219262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40502" y="254253"/>
            <a:ext cx="4657725"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Birkman Components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47" t="19209" r="905" b="7409"/>
          <a:stretch/>
        </p:blipFill>
        <p:spPr bwMode="auto">
          <a:xfrm>
            <a:off x="2147337" y="1079920"/>
            <a:ext cx="5335642" cy="526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Tree>
    <p:extLst>
      <p:ext uri="{BB962C8B-B14F-4D97-AF65-F5344CB8AC3E}">
        <p14:creationId xmlns:p14="http://schemas.microsoft.com/office/powerpoint/2010/main" val="334315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F838DA-95FC-49AE-A378-0828C6605C32}"/>
              </a:ext>
            </a:extLst>
          </p:cNvPr>
          <p:cNvPicPr>
            <a:picLocks noChangeAspect="1"/>
          </p:cNvPicPr>
          <p:nvPr/>
        </p:nvPicPr>
        <p:blipFill rotWithShape="1">
          <a:blip r:embed="rId2">
            <a:extLst>
              <a:ext uri="{28A0092B-C50C-407E-A947-70E740481C1C}">
                <a14:useLocalDpi xmlns:a14="http://schemas.microsoft.com/office/drawing/2010/main" val="0"/>
              </a:ext>
            </a:extLst>
          </a:blip>
          <a:srcRect t="3707" b="70765"/>
          <a:stretch/>
        </p:blipFill>
        <p:spPr>
          <a:xfrm>
            <a:off x="1596638" y="2971974"/>
            <a:ext cx="6053238" cy="2337945"/>
          </a:xfrm>
          <a:prstGeom prst="rect">
            <a:avLst/>
          </a:prstGeom>
        </p:spPr>
      </p:pic>
      <p:sp>
        <p:nvSpPr>
          <p:cNvPr id="2" name="Title 1"/>
          <p:cNvSpPr txBox="1">
            <a:spLocks/>
          </p:cNvSpPr>
          <p:nvPr/>
        </p:nvSpPr>
        <p:spPr>
          <a:xfrm>
            <a:off x="540502" y="254253"/>
            <a:ext cx="4657725"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What is a Component?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itle 1"/>
          <p:cNvSpPr txBox="1">
            <a:spLocks/>
          </p:cNvSpPr>
          <p:nvPr/>
        </p:nvSpPr>
        <p:spPr>
          <a:xfrm>
            <a:off x="2369552" y="5165231"/>
            <a:ext cx="4657725"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solidFill>
                  <a:srgbClr val="3C4647"/>
                </a:solidFill>
                <a:latin typeface="Century Gothic" panose="020B0502020202020204" pitchFamily="34" charset="0"/>
                <a:ea typeface="Roboto" panose="02000000000000000000" pitchFamily="2" charset="0"/>
              </a:rPr>
              <a:t>Component Scale</a:t>
            </a:r>
          </a:p>
        </p:txBody>
      </p:sp>
      <p:sp>
        <p:nvSpPr>
          <p:cNvPr id="7" name="Subtitle 2"/>
          <p:cNvSpPr txBox="1">
            <a:spLocks/>
          </p:cNvSpPr>
          <p:nvPr/>
        </p:nvSpPr>
        <p:spPr>
          <a:xfrm>
            <a:off x="1111638" y="1057508"/>
            <a:ext cx="7023239" cy="15368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400" dirty="0">
                <a:solidFill>
                  <a:srgbClr val="3C4647"/>
                </a:solidFill>
                <a:latin typeface="Century Gothic" panose="020B0502020202020204" pitchFamily="34" charset="0"/>
                <a:ea typeface="Roboto" panose="02000000000000000000" pitchFamily="2" charset="0"/>
              </a:rPr>
              <a:t>The Birkman Method describes individuals in terms of nine different behavioral Components. Each Component is expressed in terms of one’s Usual Behavior, Needs, and Stress Behavior, on both the high and low side of the scale.</a:t>
            </a:r>
            <a:endParaRPr lang="en-US" sz="1400" dirty="0">
              <a:solidFill>
                <a:srgbClr val="3C4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26104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76756" y="1004194"/>
            <a:ext cx="3741932" cy="374193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540502" y="254253"/>
            <a:ext cx="7856771"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Component: Social Energy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16" name="TextBox 15"/>
          <p:cNvSpPr txBox="1"/>
          <p:nvPr/>
        </p:nvSpPr>
        <p:spPr>
          <a:xfrm>
            <a:off x="1476071" y="5391731"/>
            <a:ext cx="6572249" cy="646331"/>
          </a:xfrm>
          <a:prstGeom prst="rect">
            <a:avLst/>
          </a:prstGeom>
          <a:noFill/>
        </p:spPr>
        <p:txBody>
          <a:bodyPr wrap="square" rtlCol="0">
            <a:spAutoFit/>
          </a:bodyPr>
          <a:lstStyle/>
          <a:p>
            <a:pPr algn="ctr"/>
            <a:r>
              <a:rPr lang="en-US" dirty="0">
                <a:solidFill>
                  <a:srgbClr val="BAA170"/>
                </a:solidFill>
                <a:latin typeface="Century Gothic" pitchFamily="34" charset="0"/>
              </a:rPr>
              <a:t>Sociability, approachability, and preference </a:t>
            </a:r>
          </a:p>
          <a:p>
            <a:pPr algn="ctr"/>
            <a:r>
              <a:rPr lang="en-US" dirty="0">
                <a:solidFill>
                  <a:srgbClr val="BAA170"/>
                </a:solidFill>
                <a:latin typeface="Century Gothic" pitchFamily="34" charset="0"/>
              </a:rPr>
              <a:t>for group and team participation</a:t>
            </a:r>
          </a:p>
        </p:txBody>
      </p:sp>
      <p:sp>
        <p:nvSpPr>
          <p:cNvPr id="17" name="TextBox 16"/>
          <p:cNvSpPr txBox="1"/>
          <p:nvPr/>
        </p:nvSpPr>
        <p:spPr>
          <a:xfrm>
            <a:off x="1361597" y="4839586"/>
            <a:ext cx="6572249" cy="461665"/>
          </a:xfrm>
          <a:prstGeom prst="rect">
            <a:avLst/>
          </a:prstGeom>
          <a:solidFill>
            <a:schemeClr val="bg1"/>
          </a:solidFill>
        </p:spPr>
        <p:txBody>
          <a:bodyPr wrap="square" rtlCol="0">
            <a:spAutoFit/>
          </a:bodyPr>
          <a:lstStyle/>
          <a:p>
            <a:pPr algn="ctr"/>
            <a:r>
              <a:rPr lang="en-US" sz="2400" b="1" dirty="0">
                <a:solidFill>
                  <a:srgbClr val="007349"/>
                </a:solidFill>
                <a:latin typeface="Century Gothic" panose="020B0502020202020204" pitchFamily="34" charset="0"/>
              </a:rPr>
              <a:t>SOCIAL ENERGY</a:t>
            </a:r>
          </a:p>
        </p:txBody>
      </p:sp>
    </p:spTree>
    <p:extLst>
      <p:ext uri="{BB962C8B-B14F-4D97-AF65-F5344CB8AC3E}">
        <p14:creationId xmlns:p14="http://schemas.microsoft.com/office/powerpoint/2010/main" val="58781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565263" y="254253"/>
            <a:ext cx="7468449" cy="8032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000" b="1" dirty="0">
                <a:solidFill>
                  <a:srgbClr val="3C4647"/>
                </a:solidFill>
                <a:latin typeface="Century Gothic" panose="020B0502020202020204" pitchFamily="34" charset="0"/>
                <a:ea typeface="Roboto" panose="02000000000000000000" pitchFamily="2" charset="0"/>
              </a:rPr>
              <a:t>Why Birkman is Better</a:t>
            </a:r>
            <a:endParaRPr lang="en-US" sz="3000" b="1" dirty="0">
              <a:solidFill>
                <a:srgbClr val="BAA170"/>
              </a:solidFill>
              <a:latin typeface="Century Gothic" panose="020B0502020202020204" pitchFamily="34" charset="0"/>
              <a:ea typeface="Roboto"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16" name="Subtitle 2"/>
          <p:cNvSpPr txBox="1">
            <a:spLocks/>
          </p:cNvSpPr>
          <p:nvPr/>
        </p:nvSpPr>
        <p:spPr>
          <a:xfrm>
            <a:off x="1010473" y="1185052"/>
            <a:ext cx="7023239" cy="22439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400" dirty="0">
                <a:solidFill>
                  <a:srgbClr val="3C4647"/>
                </a:solidFill>
                <a:latin typeface="Century Gothic" panose="020B0502020202020204" pitchFamily="34" charset="0"/>
                <a:ea typeface="Roboto" panose="02000000000000000000" pitchFamily="2" charset="0"/>
              </a:rPr>
              <a:t>Birkman is the </a:t>
            </a:r>
            <a:r>
              <a:rPr lang="en-US" sz="1400" b="1" dirty="0">
                <a:solidFill>
                  <a:srgbClr val="0E7F87"/>
                </a:solidFill>
                <a:latin typeface="Century Gothic" panose="020B0502020202020204" pitchFamily="34" charset="0"/>
                <a:ea typeface="Roboto" panose="02000000000000000000" pitchFamily="2" charset="0"/>
              </a:rPr>
              <a:t>only assessment that measures underlying Needs.</a:t>
            </a:r>
          </a:p>
          <a:p>
            <a:pPr>
              <a:lnSpc>
                <a:spcPct val="150000"/>
              </a:lnSpc>
            </a:pPr>
            <a:r>
              <a:rPr lang="en-US" sz="1400" dirty="0">
                <a:solidFill>
                  <a:srgbClr val="3C4647"/>
                </a:solidFill>
                <a:latin typeface="Century Gothic" panose="020B0502020202020204" pitchFamily="34" charset="0"/>
                <a:ea typeface="Roboto" panose="02000000000000000000" pitchFamily="2" charset="0"/>
              </a:rPr>
              <a:t>Contains</a:t>
            </a:r>
            <a:r>
              <a:rPr lang="en-US" sz="1400" b="1" dirty="0">
                <a:solidFill>
                  <a:srgbClr val="3C4647"/>
                </a:solidFill>
                <a:latin typeface="Century Gothic" panose="020B0502020202020204" pitchFamily="34" charset="0"/>
                <a:ea typeface="Roboto" panose="02000000000000000000" pitchFamily="2" charset="0"/>
              </a:rPr>
              <a:t> </a:t>
            </a:r>
            <a:r>
              <a:rPr lang="en-US" sz="1400" b="1" dirty="0">
                <a:solidFill>
                  <a:srgbClr val="0E7F87"/>
                </a:solidFill>
                <a:latin typeface="Century Gothic" panose="020B0502020202020204" pitchFamily="34" charset="0"/>
                <a:ea typeface="Roboto" panose="02000000000000000000" pitchFamily="2" charset="0"/>
              </a:rPr>
              <a:t>both behavioral and occupational data in one assessment.</a:t>
            </a:r>
          </a:p>
          <a:p>
            <a:pPr>
              <a:lnSpc>
                <a:spcPct val="150000"/>
              </a:lnSpc>
            </a:pPr>
            <a:r>
              <a:rPr lang="en-US" sz="1400" dirty="0">
                <a:solidFill>
                  <a:srgbClr val="3C4647"/>
                </a:solidFill>
                <a:latin typeface="Century Gothic" panose="020B0502020202020204" pitchFamily="34" charset="0"/>
                <a:ea typeface="Roboto" panose="02000000000000000000" pitchFamily="2" charset="0"/>
              </a:rPr>
              <a:t>Birkman examines </a:t>
            </a:r>
            <a:r>
              <a:rPr lang="en-US" sz="1400" b="1" dirty="0">
                <a:solidFill>
                  <a:srgbClr val="0E7F87"/>
                </a:solidFill>
                <a:latin typeface="Century Gothic" panose="020B0502020202020204" pitchFamily="34" charset="0"/>
                <a:ea typeface="Roboto" panose="02000000000000000000" pitchFamily="2" charset="0"/>
              </a:rPr>
              <a:t>personality and perceptions in a social context.</a:t>
            </a:r>
          </a:p>
          <a:p>
            <a:pPr marL="0" indent="0">
              <a:buNone/>
            </a:pPr>
            <a:endParaRPr lang="en-US" sz="1350" dirty="0">
              <a:solidFill>
                <a:srgbClr val="3C4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9796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502" y="254253"/>
            <a:ext cx="623400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Social Energy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7" name="TextBox 6"/>
          <p:cNvSpPr txBox="1"/>
          <p:nvPr/>
        </p:nvSpPr>
        <p:spPr>
          <a:xfrm>
            <a:off x="1094162" y="1370649"/>
            <a:ext cx="3305259" cy="2920030"/>
          </a:xfrm>
          <a:prstGeom prst="rect">
            <a:avLst/>
          </a:prstGeom>
          <a:noFill/>
        </p:spPr>
        <p:txBody>
          <a:bodyPr wrap="square" rtlCol="0">
            <a:spAutoFit/>
          </a:bodyPr>
          <a:lstStyle/>
          <a:p>
            <a:pPr marL="214313" indent="-214313">
              <a:lnSpc>
                <a:spcPct val="150000"/>
              </a:lnSpc>
              <a:buFont typeface="Arial" pitchFamily="34" charset="0"/>
              <a:buChar char="•"/>
            </a:pPr>
            <a:r>
              <a:rPr lang="en-US" sz="1400" b="1" dirty="0">
                <a:solidFill>
                  <a:srgbClr val="0E7F87"/>
                </a:solidFill>
                <a:latin typeface="Century Gothic" pitchFamily="34" charset="0"/>
              </a:rPr>
              <a:t>High Scores </a:t>
            </a:r>
            <a:r>
              <a:rPr lang="en-US" sz="1400" dirty="0">
                <a:solidFill>
                  <a:srgbClr val="3C4647"/>
                </a:solidFill>
                <a:latin typeface="Century Gothic" pitchFamily="34" charset="0"/>
              </a:rPr>
              <a:t>– Display a magnitude of Social Energy</a:t>
            </a:r>
          </a:p>
          <a:p>
            <a:pPr marL="214313" indent="-214313">
              <a:lnSpc>
                <a:spcPct val="150000"/>
              </a:lnSpc>
              <a:buFont typeface="Arial" pitchFamily="34" charset="0"/>
              <a:buChar char="•"/>
            </a:pPr>
            <a:r>
              <a:rPr lang="en-US" sz="1400" b="1" dirty="0">
                <a:solidFill>
                  <a:srgbClr val="0E7F87"/>
                </a:solidFill>
                <a:latin typeface="Century Gothic" pitchFamily="34" charset="0"/>
              </a:rPr>
              <a:t>Low Scores </a:t>
            </a:r>
            <a:r>
              <a:rPr lang="en-US" sz="1400" dirty="0">
                <a:solidFill>
                  <a:srgbClr val="3C4647"/>
                </a:solidFill>
                <a:latin typeface="Century Gothic" pitchFamily="34" charset="0"/>
              </a:rPr>
              <a:t>– Tend to conserve their Social Energy</a:t>
            </a:r>
          </a:p>
          <a:p>
            <a:pPr marL="214313" indent="-214313">
              <a:lnSpc>
                <a:spcPct val="150000"/>
              </a:lnSpc>
              <a:buFont typeface="Arial" pitchFamily="34" charset="0"/>
              <a:buChar char="•"/>
            </a:pPr>
            <a:r>
              <a:rPr lang="en-US" sz="1400" b="1" dirty="0">
                <a:solidFill>
                  <a:srgbClr val="0E7F87"/>
                </a:solidFill>
                <a:latin typeface="Century Gothic" pitchFamily="34" charset="0"/>
              </a:rPr>
              <a:t>Needs</a:t>
            </a:r>
            <a:r>
              <a:rPr lang="en-US" sz="1400" dirty="0">
                <a:latin typeface="Century Gothic" pitchFamily="34" charset="0"/>
              </a:rPr>
              <a:t> </a:t>
            </a:r>
            <a:r>
              <a:rPr lang="en-US" sz="1400" dirty="0">
                <a:solidFill>
                  <a:srgbClr val="3C4647"/>
                </a:solidFill>
                <a:latin typeface="Century Gothic" pitchFamily="34" charset="0"/>
              </a:rPr>
              <a:t>– Indicate how they recharge their Social Energy; being around people or being alone</a:t>
            </a:r>
          </a:p>
          <a:p>
            <a:pPr>
              <a:lnSpc>
                <a:spcPct val="150000"/>
              </a:lnSpc>
            </a:pPr>
            <a:endParaRPr lang="en-US" sz="1050" dirty="0">
              <a:latin typeface="Century Gothic" pitchFamily="34" charset="0"/>
            </a:endParaRPr>
          </a:p>
        </p:txBody>
      </p:sp>
      <p:pic>
        <p:nvPicPr>
          <p:cNvPr id="8" name="Picture 7">
            <a:extLst>
              <a:ext uri="{FF2B5EF4-FFF2-40B4-BE49-F238E27FC236}">
                <a16:creationId xmlns:a16="http://schemas.microsoft.com/office/drawing/2014/main" id="{6BDEE31F-4EAF-4915-B45F-6B81235470DC}"/>
              </a:ext>
            </a:extLst>
          </p:cNvPr>
          <p:cNvPicPr>
            <a:picLocks noChangeAspect="1"/>
          </p:cNvPicPr>
          <p:nvPr/>
        </p:nvPicPr>
        <p:blipFill rotWithShape="1">
          <a:blip r:embed="rId4">
            <a:extLst>
              <a:ext uri="{28A0092B-C50C-407E-A947-70E740481C1C}">
                <a14:useLocalDpi xmlns:a14="http://schemas.microsoft.com/office/drawing/2010/main" val="0"/>
              </a:ext>
            </a:extLst>
          </a:blip>
          <a:srcRect b="30951"/>
          <a:stretch/>
        </p:blipFill>
        <p:spPr>
          <a:xfrm>
            <a:off x="4818798" y="1707159"/>
            <a:ext cx="3368750" cy="3443681"/>
          </a:xfrm>
          <a:prstGeom prst="rect">
            <a:avLst/>
          </a:prstGeom>
        </p:spPr>
      </p:pic>
    </p:spTree>
    <p:extLst>
      <p:ext uri="{BB962C8B-B14F-4D97-AF65-F5344CB8AC3E}">
        <p14:creationId xmlns:p14="http://schemas.microsoft.com/office/powerpoint/2010/main" val="345029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502" y="254253"/>
            <a:ext cx="7802393"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Social Energy: Common Scoring Patterns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5" name="Content Placeholder 2"/>
          <p:cNvSpPr txBox="1">
            <a:spLocks/>
          </p:cNvSpPr>
          <p:nvPr/>
        </p:nvSpPr>
        <p:spPr>
          <a:xfrm>
            <a:off x="998490"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HIGHER / LOWER / LOWER</a:t>
            </a:r>
          </a:p>
        </p:txBody>
      </p:sp>
      <p:sp>
        <p:nvSpPr>
          <p:cNvPr id="6" name="Content Placeholder 2"/>
          <p:cNvSpPr txBox="1">
            <a:spLocks/>
          </p:cNvSpPr>
          <p:nvPr/>
        </p:nvSpPr>
        <p:spPr>
          <a:xfrm>
            <a:off x="5242466"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LOWER / HIGHER / LOWER</a:t>
            </a:r>
          </a:p>
          <a:p>
            <a:pPr algn="ctr"/>
            <a:endParaRPr lang="en-US" sz="1800" dirty="0">
              <a:solidFill>
                <a:srgbClr val="3C4647"/>
              </a:solidFill>
              <a:latin typeface="Century Gothic" panose="020B0502020202020204" pitchFamily="34" charset="0"/>
              <a:ea typeface="Roboto"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7" name="TextBox 6"/>
          <p:cNvSpPr txBox="1"/>
          <p:nvPr/>
        </p:nvSpPr>
        <p:spPr>
          <a:xfrm>
            <a:off x="5037636" y="2406018"/>
            <a:ext cx="3305259" cy="25968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Selectively social and works well alone </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Energized by group activities and group acceptance</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withdraw and appear unsociable or frustrated with the group</a:t>
            </a:r>
          </a:p>
          <a:p>
            <a:pPr>
              <a:lnSpc>
                <a:spcPct val="150000"/>
              </a:lnSpc>
            </a:pPr>
            <a:endParaRPr lang="en-US" sz="1050" dirty="0">
              <a:latin typeface="Century Gothic" pitchFamily="34" charset="0"/>
            </a:endParaRPr>
          </a:p>
        </p:txBody>
      </p:sp>
      <p:sp>
        <p:nvSpPr>
          <p:cNvPr id="8" name="TextBox 7"/>
          <p:cNvSpPr txBox="1"/>
          <p:nvPr/>
        </p:nvSpPr>
        <p:spPr>
          <a:xfrm>
            <a:off x="946060" y="2406019"/>
            <a:ext cx="3305259" cy="25968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Outgoing and friendly in their usual style</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to be allowed to spend some time alone and be free of constant social demands</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withdraw from people or appear unfriendly</a:t>
            </a:r>
          </a:p>
          <a:p>
            <a:pPr>
              <a:lnSpc>
                <a:spcPct val="150000"/>
              </a:lnSpc>
            </a:pPr>
            <a:endParaRPr lang="en-US" sz="1050" dirty="0">
              <a:latin typeface="Century Gothic" pitchFamily="34" charset="0"/>
            </a:endParaRPr>
          </a:p>
        </p:txBody>
      </p:sp>
      <p:sp>
        <p:nvSpPr>
          <p:cNvPr id="9" name="Content Placeholder 2"/>
          <p:cNvSpPr txBox="1">
            <a:spLocks/>
          </p:cNvSpPr>
          <p:nvPr/>
        </p:nvSpPr>
        <p:spPr>
          <a:xfrm>
            <a:off x="3951574" y="1565292"/>
            <a:ext cx="1233408"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3C4647"/>
                </a:solidFill>
                <a:latin typeface="Century Gothic" panose="020B0502020202020204" pitchFamily="34" charset="0"/>
                <a:ea typeface="Roboto Light" pitchFamily="2" charset="0"/>
              </a:rPr>
              <a:t>vs.</a:t>
            </a:r>
          </a:p>
        </p:txBody>
      </p:sp>
    </p:spTree>
    <p:extLst>
      <p:ext uri="{BB962C8B-B14F-4D97-AF65-F5344CB8AC3E}">
        <p14:creationId xmlns:p14="http://schemas.microsoft.com/office/powerpoint/2010/main" val="3266446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76756" y="1004194"/>
            <a:ext cx="3741932" cy="374193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40502" y="254253"/>
            <a:ext cx="7856771"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Example Component: Physical Energy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11" name="TextBox 10"/>
          <p:cNvSpPr txBox="1"/>
          <p:nvPr/>
        </p:nvSpPr>
        <p:spPr>
          <a:xfrm>
            <a:off x="1476071" y="5391731"/>
            <a:ext cx="6572249" cy="646331"/>
          </a:xfrm>
          <a:prstGeom prst="rect">
            <a:avLst/>
          </a:prstGeom>
          <a:noFill/>
        </p:spPr>
        <p:txBody>
          <a:bodyPr wrap="square" rtlCol="0">
            <a:spAutoFit/>
          </a:bodyPr>
          <a:lstStyle/>
          <a:p>
            <a:pPr algn="ctr"/>
            <a:r>
              <a:rPr lang="en-US" dirty="0">
                <a:solidFill>
                  <a:srgbClr val="BAA170"/>
                </a:solidFill>
                <a:latin typeface="Century Gothic" pitchFamily="34" charset="0"/>
              </a:rPr>
              <a:t>Your preferred pace for action and physical</a:t>
            </a:r>
          </a:p>
          <a:p>
            <a:pPr algn="ctr"/>
            <a:r>
              <a:rPr lang="en-US" dirty="0">
                <a:solidFill>
                  <a:srgbClr val="BAA170"/>
                </a:solidFill>
                <a:latin typeface="Century Gothic" pitchFamily="34" charset="0"/>
              </a:rPr>
              <a:t> expression of energy</a:t>
            </a:r>
          </a:p>
        </p:txBody>
      </p:sp>
      <p:sp>
        <p:nvSpPr>
          <p:cNvPr id="12" name="TextBox 11"/>
          <p:cNvSpPr txBox="1"/>
          <p:nvPr/>
        </p:nvSpPr>
        <p:spPr>
          <a:xfrm>
            <a:off x="1361597" y="4839586"/>
            <a:ext cx="6572249" cy="461665"/>
          </a:xfrm>
          <a:prstGeom prst="rect">
            <a:avLst/>
          </a:prstGeom>
          <a:solidFill>
            <a:schemeClr val="bg1"/>
          </a:solidFill>
        </p:spPr>
        <p:txBody>
          <a:bodyPr wrap="square" rtlCol="0">
            <a:spAutoFit/>
          </a:bodyPr>
          <a:lstStyle/>
          <a:p>
            <a:pPr algn="ctr"/>
            <a:r>
              <a:rPr lang="en-US" sz="2400" b="1" dirty="0">
                <a:solidFill>
                  <a:srgbClr val="9D0A0E"/>
                </a:solidFill>
                <a:latin typeface="Century Gothic" panose="020B0502020202020204" pitchFamily="34" charset="0"/>
              </a:rPr>
              <a:t>PHYSICAL ENERGY</a:t>
            </a:r>
          </a:p>
        </p:txBody>
      </p:sp>
    </p:spTree>
    <p:extLst>
      <p:ext uri="{BB962C8B-B14F-4D97-AF65-F5344CB8AC3E}">
        <p14:creationId xmlns:p14="http://schemas.microsoft.com/office/powerpoint/2010/main" val="355700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C97B8F-27F3-4386-95CB-C506BC3DBFDA}"/>
              </a:ext>
            </a:extLst>
          </p:cNvPr>
          <p:cNvPicPr>
            <a:picLocks noChangeAspect="1"/>
          </p:cNvPicPr>
          <p:nvPr/>
        </p:nvPicPr>
        <p:blipFill rotWithShape="1">
          <a:blip r:embed="rId2">
            <a:extLst>
              <a:ext uri="{28A0092B-C50C-407E-A947-70E740481C1C}">
                <a14:useLocalDpi xmlns:a14="http://schemas.microsoft.com/office/drawing/2010/main" val="0"/>
              </a:ext>
            </a:extLst>
          </a:blip>
          <a:srcRect b="34029"/>
          <a:stretch/>
        </p:blipFill>
        <p:spPr>
          <a:xfrm>
            <a:off x="4793631" y="1709364"/>
            <a:ext cx="3396948" cy="3439271"/>
          </a:xfrm>
          <a:prstGeom prst="rect">
            <a:avLst/>
          </a:prstGeom>
        </p:spPr>
      </p:pic>
      <p:sp>
        <p:nvSpPr>
          <p:cNvPr id="2" name="Title 1"/>
          <p:cNvSpPr txBox="1">
            <a:spLocks/>
          </p:cNvSpPr>
          <p:nvPr/>
        </p:nvSpPr>
        <p:spPr>
          <a:xfrm>
            <a:off x="540502" y="254253"/>
            <a:ext cx="623400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Physical Energy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094162" y="1370649"/>
            <a:ext cx="3305259" cy="3243196"/>
          </a:xfrm>
          <a:prstGeom prst="rect">
            <a:avLst/>
          </a:prstGeom>
          <a:noFill/>
        </p:spPr>
        <p:txBody>
          <a:bodyPr wrap="square" rtlCol="0">
            <a:spAutoFit/>
          </a:bodyPr>
          <a:lstStyle/>
          <a:p>
            <a:pPr marL="214313" indent="-214313">
              <a:lnSpc>
                <a:spcPct val="150000"/>
              </a:lnSpc>
              <a:buFont typeface="Arial" pitchFamily="34" charset="0"/>
              <a:buChar char="•"/>
            </a:pPr>
            <a:r>
              <a:rPr lang="en-US" sz="1400" b="1" dirty="0">
                <a:solidFill>
                  <a:srgbClr val="0E7F87"/>
                </a:solidFill>
                <a:latin typeface="Century Gothic" pitchFamily="34" charset="0"/>
              </a:rPr>
              <a:t>High Scores </a:t>
            </a:r>
            <a:r>
              <a:rPr lang="en-US" sz="1400" dirty="0">
                <a:latin typeface="Century Gothic" pitchFamily="34" charset="0"/>
              </a:rPr>
              <a:t>– </a:t>
            </a:r>
            <a:r>
              <a:rPr lang="en-US" sz="1400" dirty="0">
                <a:solidFill>
                  <a:srgbClr val="3C4647"/>
                </a:solidFill>
                <a:latin typeface="Century Gothic" pitchFamily="34" charset="0"/>
              </a:rPr>
              <a:t>Appears physically active and busy </a:t>
            </a:r>
          </a:p>
          <a:p>
            <a:pPr marL="214313" indent="-214313">
              <a:lnSpc>
                <a:spcPct val="150000"/>
              </a:lnSpc>
              <a:buFont typeface="Arial" pitchFamily="34" charset="0"/>
              <a:buChar char="•"/>
            </a:pPr>
            <a:r>
              <a:rPr lang="en-US" sz="1400" b="1" dirty="0">
                <a:solidFill>
                  <a:srgbClr val="0E7F87"/>
                </a:solidFill>
                <a:latin typeface="Century Gothic" pitchFamily="34" charset="0"/>
              </a:rPr>
              <a:t>Low Scores </a:t>
            </a:r>
            <a:r>
              <a:rPr lang="en-US" sz="1400" dirty="0">
                <a:solidFill>
                  <a:srgbClr val="3C4647"/>
                </a:solidFill>
                <a:latin typeface="Century Gothic" pitchFamily="34" charset="0"/>
              </a:rPr>
              <a:t>–</a:t>
            </a:r>
            <a:r>
              <a:rPr lang="en-US" sz="1400" dirty="0">
                <a:latin typeface="Century Gothic" pitchFamily="34" charset="0"/>
              </a:rPr>
              <a:t> </a:t>
            </a:r>
            <a:r>
              <a:rPr lang="en-US" sz="1400" dirty="0">
                <a:solidFill>
                  <a:srgbClr val="3C4647"/>
                </a:solidFill>
                <a:latin typeface="Century Gothic" pitchFamily="34" charset="0"/>
              </a:rPr>
              <a:t>Can still be active, though they will seem less physically active and more thoughtful </a:t>
            </a:r>
          </a:p>
          <a:p>
            <a:pPr marL="214313" indent="-214313">
              <a:lnSpc>
                <a:spcPct val="150000"/>
              </a:lnSpc>
              <a:buFont typeface="Arial" pitchFamily="34" charset="0"/>
              <a:buChar char="•"/>
            </a:pPr>
            <a:r>
              <a:rPr lang="en-US" sz="1400" b="1" dirty="0">
                <a:solidFill>
                  <a:srgbClr val="0E7F87"/>
                </a:solidFill>
                <a:latin typeface="Century Gothic" pitchFamily="34" charset="0"/>
              </a:rPr>
              <a:t>Needs</a:t>
            </a:r>
            <a:r>
              <a:rPr lang="en-US" sz="1400" dirty="0">
                <a:latin typeface="Century Gothic" pitchFamily="34" charset="0"/>
              </a:rPr>
              <a:t> </a:t>
            </a:r>
            <a:r>
              <a:rPr lang="en-US" sz="1400" dirty="0">
                <a:solidFill>
                  <a:srgbClr val="3C4647"/>
                </a:solidFill>
                <a:latin typeface="Century Gothic" pitchFamily="34" charset="0"/>
              </a:rPr>
              <a:t>– Indicate how they recharge Physical Energy; being active or being still</a:t>
            </a:r>
          </a:p>
          <a:p>
            <a:pPr>
              <a:lnSpc>
                <a:spcPct val="150000"/>
              </a:lnSpc>
            </a:pPr>
            <a:endParaRPr lang="en-US" sz="1050" dirty="0">
              <a:latin typeface="Century Gothic" pitchFamily="34" charset="0"/>
            </a:endParaRPr>
          </a:p>
        </p:txBody>
      </p:sp>
    </p:spTree>
    <p:extLst>
      <p:ext uri="{BB962C8B-B14F-4D97-AF65-F5344CB8AC3E}">
        <p14:creationId xmlns:p14="http://schemas.microsoft.com/office/powerpoint/2010/main" val="246327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501" y="254253"/>
            <a:ext cx="7856771"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4647"/>
                </a:solidFill>
                <a:latin typeface="Century Gothic" panose="020B0502020202020204" pitchFamily="34" charset="0"/>
                <a:ea typeface="Roboto" panose="02000000000000000000" pitchFamily="2" charset="0"/>
              </a:rPr>
              <a:t>Physical Energy: Common Scoring Patterns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5" name="Content Placeholder 2"/>
          <p:cNvSpPr txBox="1">
            <a:spLocks/>
          </p:cNvSpPr>
          <p:nvPr/>
        </p:nvSpPr>
        <p:spPr>
          <a:xfrm>
            <a:off x="998490"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HIGHER / LOWER / LOWER</a:t>
            </a:r>
          </a:p>
        </p:txBody>
      </p:sp>
      <p:sp>
        <p:nvSpPr>
          <p:cNvPr id="6" name="Content Placeholder 2"/>
          <p:cNvSpPr txBox="1">
            <a:spLocks/>
          </p:cNvSpPr>
          <p:nvPr/>
        </p:nvSpPr>
        <p:spPr>
          <a:xfrm>
            <a:off x="5242466"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LOWER / HIGHER / LOWER</a:t>
            </a:r>
          </a:p>
          <a:p>
            <a:pPr algn="ctr"/>
            <a:endParaRPr lang="en-US" sz="1800" dirty="0">
              <a:solidFill>
                <a:srgbClr val="3C4647"/>
              </a:solidFill>
              <a:latin typeface="Century Gothic" panose="020B0502020202020204" pitchFamily="34" charset="0"/>
              <a:ea typeface="Roboto"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7" name="TextBox 6"/>
          <p:cNvSpPr txBox="1"/>
          <p:nvPr/>
        </p:nvSpPr>
        <p:spPr>
          <a:xfrm>
            <a:off x="5037636" y="2406018"/>
            <a:ext cx="3305259" cy="23544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Conserves energy and plans before acting</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Thrives in a busy work environment </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delay action or become physically exhausted.</a:t>
            </a:r>
            <a:endParaRPr lang="en-US" sz="1050" dirty="0">
              <a:solidFill>
                <a:srgbClr val="3C4647"/>
              </a:solidFill>
              <a:latin typeface="Century Gothic" pitchFamily="34" charset="0"/>
            </a:endParaRPr>
          </a:p>
        </p:txBody>
      </p:sp>
      <p:sp>
        <p:nvSpPr>
          <p:cNvPr id="8" name="TextBox 7"/>
          <p:cNvSpPr txBox="1"/>
          <p:nvPr/>
        </p:nvSpPr>
        <p:spPr>
          <a:xfrm>
            <a:off x="946060" y="2406019"/>
            <a:ext cx="3305259" cy="29200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Physically active and works at a high energy level</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the freedom to set their own schedule or include recharge time</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can delay needed action and put things off until too late.</a:t>
            </a:r>
          </a:p>
          <a:p>
            <a:pPr>
              <a:lnSpc>
                <a:spcPct val="150000"/>
              </a:lnSpc>
            </a:pPr>
            <a:endParaRPr lang="en-US" sz="1050" dirty="0">
              <a:latin typeface="Century Gothic" pitchFamily="34" charset="0"/>
            </a:endParaRPr>
          </a:p>
        </p:txBody>
      </p:sp>
      <p:sp>
        <p:nvSpPr>
          <p:cNvPr id="9" name="Content Placeholder 2"/>
          <p:cNvSpPr txBox="1">
            <a:spLocks/>
          </p:cNvSpPr>
          <p:nvPr/>
        </p:nvSpPr>
        <p:spPr>
          <a:xfrm>
            <a:off x="3951574" y="1565292"/>
            <a:ext cx="1233408"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3C4647"/>
                </a:solidFill>
                <a:latin typeface="Century Gothic" panose="020B0502020202020204" pitchFamily="34" charset="0"/>
                <a:ea typeface="Roboto Light" pitchFamily="2" charset="0"/>
              </a:rPr>
              <a:t>vs.</a:t>
            </a:r>
          </a:p>
        </p:txBody>
      </p:sp>
    </p:spTree>
    <p:extLst>
      <p:ext uri="{BB962C8B-B14F-4D97-AF65-F5344CB8AC3E}">
        <p14:creationId xmlns:p14="http://schemas.microsoft.com/office/powerpoint/2010/main" val="3863259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82186" y="1018036"/>
            <a:ext cx="3731070" cy="373107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540502" y="254253"/>
            <a:ext cx="7856771"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Component: Emotional Energy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476071" y="5391731"/>
            <a:ext cx="6572249" cy="369332"/>
          </a:xfrm>
          <a:prstGeom prst="rect">
            <a:avLst/>
          </a:prstGeom>
          <a:noFill/>
        </p:spPr>
        <p:txBody>
          <a:bodyPr wrap="square" rtlCol="0">
            <a:spAutoFit/>
          </a:bodyPr>
          <a:lstStyle/>
          <a:p>
            <a:pPr algn="ctr"/>
            <a:r>
              <a:rPr lang="en-US" dirty="0">
                <a:solidFill>
                  <a:srgbClr val="BAA170"/>
                </a:solidFill>
                <a:latin typeface="Century Gothic" pitchFamily="34" charset="0"/>
              </a:rPr>
              <a:t>Openness and comfort with expressing emotion</a:t>
            </a:r>
          </a:p>
        </p:txBody>
      </p:sp>
      <p:sp>
        <p:nvSpPr>
          <p:cNvPr id="7" name="TextBox 6"/>
          <p:cNvSpPr txBox="1"/>
          <p:nvPr/>
        </p:nvSpPr>
        <p:spPr>
          <a:xfrm>
            <a:off x="1361597" y="4839586"/>
            <a:ext cx="6572249" cy="461665"/>
          </a:xfrm>
          <a:prstGeom prst="rect">
            <a:avLst/>
          </a:prstGeom>
          <a:solidFill>
            <a:schemeClr val="bg1"/>
          </a:solidFill>
        </p:spPr>
        <p:txBody>
          <a:bodyPr wrap="square" rtlCol="0">
            <a:spAutoFit/>
          </a:bodyPr>
          <a:lstStyle/>
          <a:p>
            <a:pPr algn="ctr"/>
            <a:r>
              <a:rPr lang="en-US" sz="2400" b="1" dirty="0">
                <a:solidFill>
                  <a:srgbClr val="063A8D"/>
                </a:solidFill>
                <a:latin typeface="Century Gothic" panose="020B0502020202020204" pitchFamily="34" charset="0"/>
              </a:rPr>
              <a:t>EMOTIONAL ENERGY</a:t>
            </a:r>
          </a:p>
        </p:txBody>
      </p:sp>
    </p:spTree>
    <p:extLst>
      <p:ext uri="{BB962C8B-B14F-4D97-AF65-F5344CB8AC3E}">
        <p14:creationId xmlns:p14="http://schemas.microsoft.com/office/powerpoint/2010/main" val="148174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8136E9-E8D4-481E-882F-A54520E07E10}"/>
              </a:ext>
            </a:extLst>
          </p:cNvPr>
          <p:cNvPicPr>
            <a:picLocks noChangeAspect="1"/>
          </p:cNvPicPr>
          <p:nvPr/>
        </p:nvPicPr>
        <p:blipFill rotWithShape="1">
          <a:blip r:embed="rId2">
            <a:extLst>
              <a:ext uri="{28A0092B-C50C-407E-A947-70E740481C1C}">
                <a14:useLocalDpi xmlns:a14="http://schemas.microsoft.com/office/drawing/2010/main" val="0"/>
              </a:ext>
            </a:extLst>
          </a:blip>
          <a:srcRect b="30634"/>
          <a:stretch/>
        </p:blipFill>
        <p:spPr>
          <a:xfrm>
            <a:off x="4943129" y="1796805"/>
            <a:ext cx="3106216" cy="3264390"/>
          </a:xfrm>
          <a:prstGeom prst="rect">
            <a:avLst/>
          </a:prstGeom>
        </p:spPr>
      </p:pic>
      <p:sp>
        <p:nvSpPr>
          <p:cNvPr id="2" name="Title 1"/>
          <p:cNvSpPr txBox="1">
            <a:spLocks/>
          </p:cNvSpPr>
          <p:nvPr/>
        </p:nvSpPr>
        <p:spPr>
          <a:xfrm>
            <a:off x="540502" y="254253"/>
            <a:ext cx="623400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Emotional Energy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094162" y="1370649"/>
            <a:ext cx="3305259" cy="3243196"/>
          </a:xfrm>
          <a:prstGeom prst="rect">
            <a:avLst/>
          </a:prstGeom>
          <a:noFill/>
        </p:spPr>
        <p:txBody>
          <a:bodyPr wrap="square" rtlCol="0">
            <a:spAutoFit/>
          </a:bodyPr>
          <a:lstStyle/>
          <a:p>
            <a:pPr marL="214313" indent="-214313">
              <a:lnSpc>
                <a:spcPct val="150000"/>
              </a:lnSpc>
              <a:buFont typeface="Arial" pitchFamily="34" charset="0"/>
              <a:buChar char="•"/>
            </a:pPr>
            <a:r>
              <a:rPr lang="en-US" sz="1400" b="1" dirty="0">
                <a:solidFill>
                  <a:srgbClr val="0E7F87"/>
                </a:solidFill>
                <a:latin typeface="Century Gothic" pitchFamily="34" charset="0"/>
              </a:rPr>
              <a:t>High Scores </a:t>
            </a:r>
            <a:r>
              <a:rPr lang="en-US" sz="1400" dirty="0">
                <a:solidFill>
                  <a:srgbClr val="3C4647"/>
                </a:solidFill>
                <a:latin typeface="Century Gothic" pitchFamily="34" charset="0"/>
              </a:rPr>
              <a:t>– More expressive of both positive and negative emotions</a:t>
            </a:r>
          </a:p>
          <a:p>
            <a:pPr marL="214313" indent="-214313">
              <a:lnSpc>
                <a:spcPct val="150000"/>
              </a:lnSpc>
              <a:buFont typeface="Arial" pitchFamily="34" charset="0"/>
              <a:buChar char="•"/>
            </a:pPr>
            <a:r>
              <a:rPr lang="en-US" sz="1400" b="1" dirty="0">
                <a:solidFill>
                  <a:srgbClr val="0E7F87"/>
                </a:solidFill>
                <a:latin typeface="Century Gothic" pitchFamily="34" charset="0"/>
              </a:rPr>
              <a:t>Low Scores </a:t>
            </a:r>
            <a:r>
              <a:rPr lang="en-US" sz="1400" dirty="0">
                <a:solidFill>
                  <a:srgbClr val="3C4647"/>
                </a:solidFill>
                <a:latin typeface="Century Gothic" pitchFamily="34" charset="0"/>
              </a:rPr>
              <a:t>– Tend to regulate their emotions</a:t>
            </a:r>
          </a:p>
          <a:p>
            <a:pPr marL="214313" indent="-214313">
              <a:lnSpc>
                <a:spcPct val="150000"/>
              </a:lnSpc>
              <a:buFont typeface="Arial" pitchFamily="34" charset="0"/>
              <a:buChar char="•"/>
            </a:pPr>
            <a:r>
              <a:rPr lang="en-US" sz="1400" b="1" dirty="0">
                <a:solidFill>
                  <a:srgbClr val="0E7F87"/>
                </a:solidFill>
                <a:latin typeface="Century Gothic" pitchFamily="34" charset="0"/>
              </a:rPr>
              <a:t>Needs</a:t>
            </a:r>
            <a:r>
              <a:rPr lang="en-US" sz="1400" dirty="0">
                <a:latin typeface="Century Gothic" pitchFamily="34" charset="0"/>
              </a:rPr>
              <a:t> </a:t>
            </a:r>
            <a:r>
              <a:rPr lang="en-US" sz="1400" dirty="0">
                <a:solidFill>
                  <a:srgbClr val="3C4647"/>
                </a:solidFill>
                <a:latin typeface="Century Gothic" pitchFamily="34" charset="0"/>
              </a:rPr>
              <a:t>– Indicate how to recharge Emotional Energy; being objective or expressing emotion</a:t>
            </a:r>
          </a:p>
          <a:p>
            <a:pPr>
              <a:lnSpc>
                <a:spcPct val="150000"/>
              </a:lnSpc>
            </a:pPr>
            <a:endParaRPr lang="en-US" sz="1050" dirty="0">
              <a:latin typeface="Century Gothic" pitchFamily="34" charset="0"/>
            </a:endParaRPr>
          </a:p>
        </p:txBody>
      </p:sp>
    </p:spTree>
    <p:extLst>
      <p:ext uri="{BB962C8B-B14F-4D97-AF65-F5344CB8AC3E}">
        <p14:creationId xmlns:p14="http://schemas.microsoft.com/office/powerpoint/2010/main" val="1720029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502" y="254253"/>
            <a:ext cx="7705876"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3C4647"/>
                </a:solidFill>
                <a:latin typeface="Century Gothic" panose="020B0502020202020204" pitchFamily="34" charset="0"/>
                <a:ea typeface="Roboto" panose="02000000000000000000" pitchFamily="2" charset="0"/>
              </a:rPr>
              <a:t>Emotional Energy: Common Scoring Patterns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5" name="Content Placeholder 2"/>
          <p:cNvSpPr txBox="1">
            <a:spLocks/>
          </p:cNvSpPr>
          <p:nvPr/>
        </p:nvSpPr>
        <p:spPr>
          <a:xfrm>
            <a:off x="998490"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HIGHER / LOWER / HIGHER</a:t>
            </a:r>
          </a:p>
        </p:txBody>
      </p:sp>
      <p:sp>
        <p:nvSpPr>
          <p:cNvPr id="6" name="Content Placeholder 2"/>
          <p:cNvSpPr txBox="1">
            <a:spLocks/>
          </p:cNvSpPr>
          <p:nvPr/>
        </p:nvSpPr>
        <p:spPr>
          <a:xfrm>
            <a:off x="5242466"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LOWER / HIGHER / HIGHER</a:t>
            </a:r>
          </a:p>
          <a:p>
            <a:pPr algn="ctr"/>
            <a:endParaRPr lang="en-US" sz="1800" dirty="0">
              <a:solidFill>
                <a:srgbClr val="3C4647"/>
              </a:solidFill>
              <a:latin typeface="Century Gothic" panose="020B0502020202020204" pitchFamily="34" charset="0"/>
              <a:ea typeface="Roboto"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7" name="TextBox 6"/>
          <p:cNvSpPr txBox="1"/>
          <p:nvPr/>
        </p:nvSpPr>
        <p:spPr>
          <a:xfrm>
            <a:off x="5037636" y="2406018"/>
            <a:ext cx="3305259" cy="23544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Focuses on practical results in getting things done</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the opportunity to share inner feelings, both positive and negative</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will allow emotions to affect judgment</a:t>
            </a:r>
            <a:endParaRPr lang="en-US" sz="1050" dirty="0">
              <a:solidFill>
                <a:srgbClr val="3C4647"/>
              </a:solidFill>
              <a:latin typeface="Century Gothic" pitchFamily="34" charset="0"/>
            </a:endParaRPr>
          </a:p>
        </p:txBody>
      </p:sp>
      <p:sp>
        <p:nvSpPr>
          <p:cNvPr id="8" name="TextBox 7"/>
          <p:cNvSpPr txBox="1"/>
          <p:nvPr/>
        </p:nvSpPr>
        <p:spPr>
          <a:xfrm>
            <a:off x="946060" y="2406019"/>
            <a:ext cx="3305259"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Enjoys listening to the problems of others and is easy to     confide in</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peers to provide logical solutions to issues</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match their surroundings with excessive emotions</a:t>
            </a:r>
            <a:endParaRPr lang="en-US" sz="1050" dirty="0">
              <a:solidFill>
                <a:srgbClr val="3C4647"/>
              </a:solidFill>
              <a:latin typeface="Century Gothic" pitchFamily="34" charset="0"/>
            </a:endParaRPr>
          </a:p>
        </p:txBody>
      </p:sp>
      <p:sp>
        <p:nvSpPr>
          <p:cNvPr id="9" name="Content Placeholder 2"/>
          <p:cNvSpPr txBox="1">
            <a:spLocks/>
          </p:cNvSpPr>
          <p:nvPr/>
        </p:nvSpPr>
        <p:spPr>
          <a:xfrm>
            <a:off x="3951574" y="1565292"/>
            <a:ext cx="1233408"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3C4647"/>
                </a:solidFill>
                <a:latin typeface="Century Gothic" panose="020B0502020202020204" pitchFamily="34" charset="0"/>
                <a:ea typeface="Roboto Light" pitchFamily="2" charset="0"/>
              </a:rPr>
              <a:t>vs.</a:t>
            </a:r>
          </a:p>
        </p:txBody>
      </p:sp>
    </p:spTree>
    <p:extLst>
      <p:ext uri="{BB962C8B-B14F-4D97-AF65-F5344CB8AC3E}">
        <p14:creationId xmlns:p14="http://schemas.microsoft.com/office/powerpoint/2010/main" val="3711388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97478" y="1004194"/>
            <a:ext cx="3721210" cy="3721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540502" y="254253"/>
            <a:ext cx="7856771"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Component: Self-Consciousness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476071" y="5391731"/>
            <a:ext cx="6572249" cy="369332"/>
          </a:xfrm>
          <a:prstGeom prst="rect">
            <a:avLst/>
          </a:prstGeom>
          <a:noFill/>
        </p:spPr>
        <p:txBody>
          <a:bodyPr wrap="square" rtlCol="0">
            <a:spAutoFit/>
          </a:bodyPr>
          <a:lstStyle/>
          <a:p>
            <a:pPr algn="ctr"/>
            <a:r>
              <a:rPr lang="en-US" dirty="0">
                <a:solidFill>
                  <a:srgbClr val="BAA170"/>
                </a:solidFill>
                <a:latin typeface="Century Gothic" pitchFamily="34" charset="0"/>
              </a:rPr>
              <a:t>Use of sensitivity when communicating with others</a:t>
            </a:r>
          </a:p>
        </p:txBody>
      </p:sp>
      <p:sp>
        <p:nvSpPr>
          <p:cNvPr id="7" name="TextBox 6"/>
          <p:cNvSpPr txBox="1"/>
          <p:nvPr/>
        </p:nvSpPr>
        <p:spPr>
          <a:xfrm>
            <a:off x="1361597" y="4839586"/>
            <a:ext cx="6572249" cy="461665"/>
          </a:xfrm>
          <a:prstGeom prst="rect">
            <a:avLst/>
          </a:prstGeom>
          <a:solidFill>
            <a:schemeClr val="bg1"/>
          </a:solidFill>
        </p:spPr>
        <p:txBody>
          <a:bodyPr wrap="square" rtlCol="0">
            <a:spAutoFit/>
          </a:bodyPr>
          <a:lstStyle/>
          <a:p>
            <a:pPr algn="ctr"/>
            <a:r>
              <a:rPr lang="en-US" sz="2400" b="1" dirty="0">
                <a:solidFill>
                  <a:srgbClr val="063A8D"/>
                </a:solidFill>
                <a:latin typeface="Century Gothic" panose="020B0502020202020204" pitchFamily="34" charset="0"/>
              </a:rPr>
              <a:t>SELF-CONSCIOUSNESS</a:t>
            </a:r>
          </a:p>
        </p:txBody>
      </p:sp>
    </p:spTree>
    <p:extLst>
      <p:ext uri="{BB962C8B-B14F-4D97-AF65-F5344CB8AC3E}">
        <p14:creationId xmlns:p14="http://schemas.microsoft.com/office/powerpoint/2010/main" val="158396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82EBAE-F708-4377-B448-2819E6B52D30}"/>
              </a:ext>
            </a:extLst>
          </p:cNvPr>
          <p:cNvPicPr>
            <a:picLocks noChangeAspect="1"/>
          </p:cNvPicPr>
          <p:nvPr/>
        </p:nvPicPr>
        <p:blipFill rotWithShape="1">
          <a:blip r:embed="rId2">
            <a:extLst>
              <a:ext uri="{28A0092B-C50C-407E-A947-70E740481C1C}">
                <a14:useLocalDpi xmlns:a14="http://schemas.microsoft.com/office/drawing/2010/main" val="0"/>
              </a:ext>
            </a:extLst>
          </a:blip>
          <a:srcRect b="31725"/>
          <a:stretch/>
        </p:blipFill>
        <p:spPr>
          <a:xfrm>
            <a:off x="4760075" y="1677798"/>
            <a:ext cx="3350758" cy="3502404"/>
          </a:xfrm>
          <a:prstGeom prst="rect">
            <a:avLst/>
          </a:prstGeom>
        </p:spPr>
      </p:pic>
      <p:sp>
        <p:nvSpPr>
          <p:cNvPr id="2" name="Title 1"/>
          <p:cNvSpPr txBox="1">
            <a:spLocks/>
          </p:cNvSpPr>
          <p:nvPr/>
        </p:nvSpPr>
        <p:spPr>
          <a:xfrm>
            <a:off x="540502" y="254253"/>
            <a:ext cx="623400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Self-Consciousness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094162" y="1370649"/>
            <a:ext cx="3305259" cy="3243196"/>
          </a:xfrm>
          <a:prstGeom prst="rect">
            <a:avLst/>
          </a:prstGeom>
          <a:noFill/>
        </p:spPr>
        <p:txBody>
          <a:bodyPr wrap="square" rtlCol="0">
            <a:spAutoFit/>
          </a:bodyPr>
          <a:lstStyle/>
          <a:p>
            <a:pPr marL="214313" indent="-214313">
              <a:lnSpc>
                <a:spcPct val="150000"/>
              </a:lnSpc>
              <a:buFont typeface="Arial" pitchFamily="34" charset="0"/>
              <a:buChar char="•"/>
            </a:pPr>
            <a:r>
              <a:rPr lang="en-US" sz="1400" b="1" dirty="0">
                <a:solidFill>
                  <a:srgbClr val="0E7F87"/>
                </a:solidFill>
                <a:latin typeface="Century Gothic" pitchFamily="34" charset="0"/>
              </a:rPr>
              <a:t>High Scores </a:t>
            </a:r>
            <a:r>
              <a:rPr lang="en-US" sz="1400" dirty="0">
                <a:solidFill>
                  <a:srgbClr val="3C4647"/>
                </a:solidFill>
                <a:latin typeface="Century Gothic" pitchFamily="34" charset="0"/>
              </a:rPr>
              <a:t>– More aware of feelings, careful and diplomatic in relationships</a:t>
            </a:r>
          </a:p>
          <a:p>
            <a:pPr marL="214313" indent="-214313">
              <a:lnSpc>
                <a:spcPct val="150000"/>
              </a:lnSpc>
              <a:buFont typeface="Arial" pitchFamily="34" charset="0"/>
              <a:buChar char="•"/>
            </a:pPr>
            <a:r>
              <a:rPr lang="en-US" sz="1400" b="1" dirty="0">
                <a:solidFill>
                  <a:srgbClr val="0E7F87"/>
                </a:solidFill>
                <a:latin typeface="Century Gothic" pitchFamily="34" charset="0"/>
              </a:rPr>
              <a:t>Low Scores </a:t>
            </a:r>
            <a:r>
              <a:rPr lang="en-US" sz="1400" dirty="0">
                <a:solidFill>
                  <a:srgbClr val="3C4647"/>
                </a:solidFill>
                <a:latin typeface="Century Gothic" pitchFamily="34" charset="0"/>
              </a:rPr>
              <a:t>– Straightforward, direct, and matter-of-fact</a:t>
            </a:r>
          </a:p>
          <a:p>
            <a:pPr marL="214313" indent="-214313">
              <a:lnSpc>
                <a:spcPct val="150000"/>
              </a:lnSpc>
              <a:buFont typeface="Arial" pitchFamily="34" charset="0"/>
              <a:buChar char="•"/>
            </a:pPr>
            <a:r>
              <a:rPr lang="en-US" sz="1400" b="1" dirty="0">
                <a:solidFill>
                  <a:srgbClr val="0E7F87"/>
                </a:solidFill>
                <a:latin typeface="Century Gothic" pitchFamily="34" charset="0"/>
              </a:rPr>
              <a:t>Needs</a:t>
            </a:r>
            <a:r>
              <a:rPr lang="en-US" sz="1400" dirty="0">
                <a:latin typeface="Century Gothic" pitchFamily="34" charset="0"/>
              </a:rPr>
              <a:t> </a:t>
            </a:r>
            <a:r>
              <a:rPr lang="en-US" sz="1400" dirty="0">
                <a:solidFill>
                  <a:srgbClr val="3C4647"/>
                </a:solidFill>
                <a:latin typeface="Century Gothic" pitchFamily="34" charset="0"/>
              </a:rPr>
              <a:t>– Indicate how they prefer others to communicate with them; being direct or more conscious of feelings</a:t>
            </a:r>
          </a:p>
          <a:p>
            <a:pPr>
              <a:lnSpc>
                <a:spcPct val="150000"/>
              </a:lnSpc>
            </a:pPr>
            <a:endParaRPr lang="en-US" sz="1050" dirty="0">
              <a:latin typeface="Century Gothic" pitchFamily="34" charset="0"/>
            </a:endParaRPr>
          </a:p>
        </p:txBody>
      </p:sp>
    </p:spTree>
    <p:extLst>
      <p:ext uri="{BB962C8B-B14F-4D97-AF65-F5344CB8AC3E}">
        <p14:creationId xmlns:p14="http://schemas.microsoft.com/office/powerpoint/2010/main" val="317091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565263" y="254253"/>
            <a:ext cx="7468449" cy="8032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solidFill>
                  <a:srgbClr val="3C4647"/>
                </a:solidFill>
                <a:latin typeface="Century Gothic" panose="020B0502020202020204" pitchFamily="34" charset="0"/>
                <a:ea typeface="Roboto" panose="02000000000000000000" pitchFamily="2" charset="0"/>
              </a:rPr>
              <a:t>Birkman measures </a:t>
            </a:r>
            <a:r>
              <a:rPr lang="en-US" sz="2400" b="1" dirty="0">
                <a:solidFill>
                  <a:srgbClr val="BAA170"/>
                </a:solidFill>
                <a:latin typeface="Century Gothic" panose="020B0502020202020204" pitchFamily="34" charset="0"/>
                <a:ea typeface="Roboto" panose="02000000000000000000" pitchFamily="2" charset="0"/>
              </a:rPr>
              <a:t>underlying Needs</a:t>
            </a:r>
          </a:p>
        </p:txBody>
      </p:sp>
      <p:sp>
        <p:nvSpPr>
          <p:cNvPr id="9" name="Subtitle 2"/>
          <p:cNvSpPr txBox="1">
            <a:spLocks/>
          </p:cNvSpPr>
          <p:nvPr/>
        </p:nvSpPr>
        <p:spPr>
          <a:xfrm>
            <a:off x="1010473" y="2817868"/>
            <a:ext cx="7023239" cy="22439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400" dirty="0">
                <a:solidFill>
                  <a:srgbClr val="3C4647"/>
                </a:solidFill>
                <a:latin typeface="Century Gothic" panose="020B0502020202020204" pitchFamily="34" charset="0"/>
                <a:ea typeface="Roboto" panose="02000000000000000000" pitchFamily="2" charset="0"/>
              </a:rPr>
              <a:t>By understanding </a:t>
            </a:r>
            <a:r>
              <a:rPr lang="en-US" sz="1400" b="1" dirty="0">
                <a:solidFill>
                  <a:srgbClr val="3C4647"/>
                </a:solidFill>
                <a:latin typeface="Century Gothic" panose="020B0502020202020204" pitchFamily="34" charset="0"/>
                <a:ea typeface="Roboto" panose="02000000000000000000" pitchFamily="2" charset="0"/>
              </a:rPr>
              <a:t>one’s own </a:t>
            </a:r>
            <a:r>
              <a:rPr lang="en-US" sz="1400" dirty="0">
                <a:solidFill>
                  <a:srgbClr val="3C4647"/>
                </a:solidFill>
                <a:latin typeface="Century Gothic" panose="020B0502020202020204" pitchFamily="34" charset="0"/>
                <a:ea typeface="Roboto" panose="02000000000000000000" pitchFamily="2" charset="0"/>
              </a:rPr>
              <a:t>Needs, individuals are better able to </a:t>
            </a:r>
            <a:r>
              <a:rPr lang="en-US" sz="1400" b="1" dirty="0">
                <a:solidFill>
                  <a:srgbClr val="0E7F87"/>
                </a:solidFill>
                <a:latin typeface="Century Gothic" panose="020B0502020202020204" pitchFamily="34" charset="0"/>
                <a:ea typeface="Roboto" panose="02000000000000000000" pitchFamily="2" charset="0"/>
              </a:rPr>
              <a:t>recharge, stay motivated</a:t>
            </a:r>
            <a:r>
              <a:rPr lang="en-US" sz="1400" dirty="0">
                <a:solidFill>
                  <a:srgbClr val="3C4647"/>
                </a:solidFill>
                <a:latin typeface="Century Gothic" panose="020B0502020202020204" pitchFamily="34" charset="0"/>
                <a:ea typeface="Roboto" panose="02000000000000000000" pitchFamily="2" charset="0"/>
              </a:rPr>
              <a:t>, and avoid Stress Behavior.</a:t>
            </a:r>
          </a:p>
          <a:p>
            <a:pPr>
              <a:lnSpc>
                <a:spcPct val="150000"/>
              </a:lnSpc>
            </a:pPr>
            <a:r>
              <a:rPr lang="en-US" sz="1400" dirty="0">
                <a:solidFill>
                  <a:srgbClr val="3C4647"/>
                </a:solidFill>
                <a:latin typeface="Century Gothic" panose="020B0502020202020204" pitchFamily="34" charset="0"/>
                <a:ea typeface="Roboto" panose="02000000000000000000" pitchFamily="2" charset="0"/>
              </a:rPr>
              <a:t>By understanding an employee’s Needs, </a:t>
            </a:r>
            <a:r>
              <a:rPr lang="en-US" sz="1400" b="1" dirty="0">
                <a:solidFill>
                  <a:srgbClr val="3C4647"/>
                </a:solidFill>
                <a:latin typeface="Century Gothic" panose="020B0502020202020204" pitchFamily="34" charset="0"/>
                <a:ea typeface="Roboto" panose="02000000000000000000" pitchFamily="2" charset="0"/>
              </a:rPr>
              <a:t>a manager </a:t>
            </a:r>
            <a:r>
              <a:rPr lang="en-US" sz="1400" dirty="0">
                <a:solidFill>
                  <a:srgbClr val="3C4647"/>
                </a:solidFill>
                <a:latin typeface="Century Gothic" panose="020B0502020202020204" pitchFamily="34" charset="0"/>
                <a:ea typeface="Roboto" panose="02000000000000000000" pitchFamily="2" charset="0"/>
              </a:rPr>
              <a:t>is able to provide the support to </a:t>
            </a:r>
            <a:r>
              <a:rPr lang="en-US" sz="1400" b="1" dirty="0">
                <a:solidFill>
                  <a:srgbClr val="0E7F87"/>
                </a:solidFill>
                <a:latin typeface="Century Gothic" panose="020B0502020202020204" pitchFamily="34" charset="0"/>
                <a:ea typeface="Roboto" panose="02000000000000000000" pitchFamily="2" charset="0"/>
              </a:rPr>
              <a:t>improve morale, increase productivity, </a:t>
            </a:r>
            <a:r>
              <a:rPr lang="en-US" sz="1400" dirty="0">
                <a:solidFill>
                  <a:srgbClr val="3C4647"/>
                </a:solidFill>
                <a:latin typeface="Century Gothic" panose="020B0502020202020204" pitchFamily="34" charset="0"/>
                <a:ea typeface="Roboto" panose="02000000000000000000" pitchFamily="2" charset="0"/>
              </a:rPr>
              <a:t>and</a:t>
            </a:r>
            <a:r>
              <a:rPr lang="en-US" sz="1400" b="1" dirty="0">
                <a:solidFill>
                  <a:srgbClr val="0E7F87"/>
                </a:solidFill>
                <a:latin typeface="Century Gothic" panose="020B0502020202020204" pitchFamily="34" charset="0"/>
                <a:ea typeface="Roboto" panose="02000000000000000000" pitchFamily="2" charset="0"/>
              </a:rPr>
              <a:t> better facilitate communication.</a:t>
            </a:r>
            <a:endParaRPr lang="en-US" sz="1350" b="1" dirty="0">
              <a:solidFill>
                <a:srgbClr val="0E7F87"/>
              </a:solidFill>
              <a:latin typeface="Roboto" panose="02000000000000000000" pitchFamily="2" charset="0"/>
              <a:ea typeface="Roboto" panose="02000000000000000000" pitchFamily="2"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8" name="Subtitle 2"/>
          <p:cNvSpPr txBox="1">
            <a:spLocks/>
          </p:cNvSpPr>
          <p:nvPr/>
        </p:nvSpPr>
        <p:spPr>
          <a:xfrm>
            <a:off x="1010473" y="1061891"/>
            <a:ext cx="7023239" cy="15368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600" b="1" dirty="0">
                <a:solidFill>
                  <a:srgbClr val="BAA170"/>
                </a:solidFill>
                <a:latin typeface="Century Gothic" panose="020B0502020202020204" pitchFamily="34" charset="0"/>
                <a:ea typeface="Roboto" panose="02000000000000000000" pitchFamily="2" charset="0"/>
              </a:rPr>
              <a:t>Needs:</a:t>
            </a:r>
          </a:p>
          <a:p>
            <a:pPr marL="0" indent="0">
              <a:lnSpc>
                <a:spcPct val="150000"/>
              </a:lnSpc>
              <a:buNone/>
            </a:pPr>
            <a:r>
              <a:rPr lang="en-US" sz="1400" dirty="0">
                <a:solidFill>
                  <a:srgbClr val="3C4647"/>
                </a:solidFill>
                <a:latin typeface="Century Gothic" panose="020B0502020202020204" pitchFamily="34" charset="0"/>
                <a:ea typeface="Roboto" panose="02000000000000000000" pitchFamily="2" charset="0"/>
              </a:rPr>
              <a:t>What individuals crave from their environment and from the people around them. When someone’s Needs are met, they are fulfilled, engaged, and productive. </a:t>
            </a:r>
            <a:endParaRPr lang="en-US" sz="1350" dirty="0">
              <a:solidFill>
                <a:srgbClr val="3C464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37251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502" y="254253"/>
            <a:ext cx="816726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rgbClr val="3C4647"/>
                </a:solidFill>
                <a:latin typeface="Century Gothic" panose="020B0502020202020204" pitchFamily="34" charset="0"/>
                <a:ea typeface="Roboto" panose="02000000000000000000" pitchFamily="2" charset="0"/>
              </a:rPr>
              <a:t>Self-Consciousness: Common Scoring Patterns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5" name="Content Placeholder 2"/>
          <p:cNvSpPr txBox="1">
            <a:spLocks/>
          </p:cNvSpPr>
          <p:nvPr/>
        </p:nvSpPr>
        <p:spPr>
          <a:xfrm>
            <a:off x="998490"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LOWER / HIGHER / HIGHER</a:t>
            </a:r>
          </a:p>
        </p:txBody>
      </p:sp>
      <p:sp>
        <p:nvSpPr>
          <p:cNvPr id="6" name="Content Placeholder 2"/>
          <p:cNvSpPr txBox="1">
            <a:spLocks/>
          </p:cNvSpPr>
          <p:nvPr/>
        </p:nvSpPr>
        <p:spPr>
          <a:xfrm>
            <a:off x="5242466"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HIGHER / LOWER / HIGHER</a:t>
            </a:r>
          </a:p>
          <a:p>
            <a:pPr algn="ctr"/>
            <a:endParaRPr lang="en-US" sz="1800" dirty="0">
              <a:solidFill>
                <a:srgbClr val="3C4647"/>
              </a:solidFill>
              <a:latin typeface="Century Gothic" panose="020B0502020202020204" pitchFamily="34" charset="0"/>
              <a:ea typeface="Roboto"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7" name="TextBox 6"/>
          <p:cNvSpPr txBox="1"/>
          <p:nvPr/>
        </p:nvSpPr>
        <p:spPr>
          <a:xfrm>
            <a:off x="5037636" y="2406018"/>
            <a:ext cx="3305259" cy="20313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Self-monitoring and aware in communication style</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frankness and candor from others</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become evasive or overly sensitive</a:t>
            </a:r>
            <a:endParaRPr lang="en-US" sz="1050" dirty="0">
              <a:solidFill>
                <a:srgbClr val="3C4647"/>
              </a:solidFill>
              <a:latin typeface="Century Gothic" pitchFamily="34" charset="0"/>
            </a:endParaRPr>
          </a:p>
        </p:txBody>
      </p:sp>
      <p:sp>
        <p:nvSpPr>
          <p:cNvPr id="8" name="TextBox 7"/>
          <p:cNvSpPr txBox="1"/>
          <p:nvPr/>
        </p:nvSpPr>
        <p:spPr>
          <a:xfrm>
            <a:off x="946060" y="2406019"/>
            <a:ext cx="3305259"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Candid and direct in their usual style</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to feel the genuine respect and appreciation of others when getting feedback from others</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become sensitive and easily embarrassed when they feel disrespected</a:t>
            </a:r>
            <a:endParaRPr lang="en-US" sz="1050" dirty="0">
              <a:solidFill>
                <a:srgbClr val="3C4647"/>
              </a:solidFill>
              <a:latin typeface="Century Gothic" pitchFamily="34" charset="0"/>
            </a:endParaRPr>
          </a:p>
        </p:txBody>
      </p:sp>
      <p:sp>
        <p:nvSpPr>
          <p:cNvPr id="9" name="Content Placeholder 2"/>
          <p:cNvSpPr txBox="1">
            <a:spLocks/>
          </p:cNvSpPr>
          <p:nvPr/>
        </p:nvSpPr>
        <p:spPr>
          <a:xfrm>
            <a:off x="3951574" y="1565292"/>
            <a:ext cx="1233408"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3C4647"/>
                </a:solidFill>
                <a:latin typeface="Century Gothic" panose="020B0502020202020204" pitchFamily="34" charset="0"/>
                <a:ea typeface="Roboto Light" pitchFamily="2" charset="0"/>
              </a:rPr>
              <a:t>vs.</a:t>
            </a:r>
          </a:p>
        </p:txBody>
      </p:sp>
    </p:spTree>
    <p:extLst>
      <p:ext uri="{BB962C8B-B14F-4D97-AF65-F5344CB8AC3E}">
        <p14:creationId xmlns:p14="http://schemas.microsoft.com/office/powerpoint/2010/main" val="385870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Y:\Marketing Folder\Graphics\Component Icons\Assertivene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7115" y="1004193"/>
            <a:ext cx="3721211" cy="37212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540502" y="254253"/>
            <a:ext cx="7856771"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Component: Assertiveness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476071" y="5391731"/>
            <a:ext cx="6572249" cy="646331"/>
          </a:xfrm>
          <a:prstGeom prst="rect">
            <a:avLst/>
          </a:prstGeom>
          <a:noFill/>
        </p:spPr>
        <p:txBody>
          <a:bodyPr wrap="square" rtlCol="0">
            <a:spAutoFit/>
          </a:bodyPr>
          <a:lstStyle/>
          <a:p>
            <a:pPr algn="ctr"/>
            <a:r>
              <a:rPr lang="en-US" dirty="0">
                <a:solidFill>
                  <a:srgbClr val="BAA170"/>
                </a:solidFill>
                <a:latin typeface="Century Gothic" pitchFamily="34" charset="0"/>
              </a:rPr>
              <a:t>Tendency to speak up and </a:t>
            </a:r>
          </a:p>
          <a:p>
            <a:pPr algn="ctr"/>
            <a:r>
              <a:rPr lang="en-US" dirty="0">
                <a:solidFill>
                  <a:srgbClr val="BAA170"/>
                </a:solidFill>
                <a:latin typeface="Century Gothic" pitchFamily="34" charset="0"/>
              </a:rPr>
              <a:t>express opinions openly and forcefully</a:t>
            </a:r>
          </a:p>
        </p:txBody>
      </p:sp>
      <p:sp>
        <p:nvSpPr>
          <p:cNvPr id="7" name="TextBox 6"/>
          <p:cNvSpPr txBox="1"/>
          <p:nvPr/>
        </p:nvSpPr>
        <p:spPr>
          <a:xfrm>
            <a:off x="1361597" y="4839586"/>
            <a:ext cx="6572249" cy="461665"/>
          </a:xfrm>
          <a:prstGeom prst="rect">
            <a:avLst/>
          </a:prstGeom>
          <a:solidFill>
            <a:schemeClr val="bg1"/>
          </a:solidFill>
        </p:spPr>
        <p:txBody>
          <a:bodyPr wrap="square" rtlCol="0">
            <a:spAutoFit/>
          </a:bodyPr>
          <a:lstStyle/>
          <a:p>
            <a:pPr algn="ctr"/>
            <a:r>
              <a:rPr lang="en-US" sz="2400" b="1" dirty="0">
                <a:solidFill>
                  <a:srgbClr val="9D0A0E"/>
                </a:solidFill>
                <a:latin typeface="Century Gothic" panose="020B0502020202020204" pitchFamily="34" charset="0"/>
              </a:rPr>
              <a:t>ASSERTIVENESS</a:t>
            </a:r>
          </a:p>
        </p:txBody>
      </p:sp>
    </p:spTree>
    <p:extLst>
      <p:ext uri="{BB962C8B-B14F-4D97-AF65-F5344CB8AC3E}">
        <p14:creationId xmlns:p14="http://schemas.microsoft.com/office/powerpoint/2010/main" val="38660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CFF736-214E-4E1F-B766-48E0D452E5E8}"/>
              </a:ext>
            </a:extLst>
          </p:cNvPr>
          <p:cNvPicPr>
            <a:picLocks noChangeAspect="1"/>
          </p:cNvPicPr>
          <p:nvPr/>
        </p:nvPicPr>
        <p:blipFill rotWithShape="1">
          <a:blip r:embed="rId2">
            <a:extLst>
              <a:ext uri="{28A0092B-C50C-407E-A947-70E740481C1C}">
                <a14:useLocalDpi xmlns:a14="http://schemas.microsoft.com/office/drawing/2010/main" val="0"/>
              </a:ext>
            </a:extLst>
          </a:blip>
          <a:srcRect b="29690"/>
          <a:stretch/>
        </p:blipFill>
        <p:spPr>
          <a:xfrm>
            <a:off x="4850034" y="1725136"/>
            <a:ext cx="3199311" cy="3407728"/>
          </a:xfrm>
          <a:prstGeom prst="rect">
            <a:avLst/>
          </a:prstGeom>
        </p:spPr>
      </p:pic>
      <p:sp>
        <p:nvSpPr>
          <p:cNvPr id="2" name="Title 1"/>
          <p:cNvSpPr txBox="1">
            <a:spLocks/>
          </p:cNvSpPr>
          <p:nvPr/>
        </p:nvSpPr>
        <p:spPr>
          <a:xfrm>
            <a:off x="540502" y="254253"/>
            <a:ext cx="623400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Assertiveness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094162" y="1370649"/>
            <a:ext cx="3305259" cy="3566361"/>
          </a:xfrm>
          <a:prstGeom prst="rect">
            <a:avLst/>
          </a:prstGeom>
          <a:noFill/>
        </p:spPr>
        <p:txBody>
          <a:bodyPr wrap="square" rtlCol="0">
            <a:spAutoFit/>
          </a:bodyPr>
          <a:lstStyle/>
          <a:p>
            <a:pPr marL="214313" indent="-214313">
              <a:lnSpc>
                <a:spcPct val="150000"/>
              </a:lnSpc>
              <a:buFont typeface="Arial" pitchFamily="34" charset="0"/>
              <a:buChar char="•"/>
            </a:pPr>
            <a:r>
              <a:rPr lang="en-US" sz="1400" b="1" dirty="0">
                <a:solidFill>
                  <a:srgbClr val="0E7F87"/>
                </a:solidFill>
                <a:latin typeface="Century Gothic" pitchFamily="34" charset="0"/>
              </a:rPr>
              <a:t>High Scores </a:t>
            </a:r>
            <a:r>
              <a:rPr lang="en-US" sz="1400" dirty="0">
                <a:solidFill>
                  <a:srgbClr val="3C4647"/>
                </a:solidFill>
                <a:latin typeface="Century Gothic" pitchFamily="34" charset="0"/>
              </a:rPr>
              <a:t>– More open in sharing differences of opinion, verbally dominant</a:t>
            </a:r>
          </a:p>
          <a:p>
            <a:pPr marL="214313" indent="-214313">
              <a:lnSpc>
                <a:spcPct val="150000"/>
              </a:lnSpc>
              <a:buFont typeface="Arial" pitchFamily="34" charset="0"/>
              <a:buChar char="•"/>
            </a:pPr>
            <a:r>
              <a:rPr lang="en-US" sz="1400" b="1" dirty="0">
                <a:solidFill>
                  <a:srgbClr val="0E7F87"/>
                </a:solidFill>
                <a:latin typeface="Century Gothic" pitchFamily="34" charset="0"/>
              </a:rPr>
              <a:t>Low Scores </a:t>
            </a:r>
            <a:r>
              <a:rPr lang="en-US" sz="1400" dirty="0">
                <a:solidFill>
                  <a:srgbClr val="3C4647"/>
                </a:solidFill>
                <a:latin typeface="Century Gothic" pitchFamily="34" charset="0"/>
              </a:rPr>
              <a:t>– Deferent and agreeable, suggests rather than dominates</a:t>
            </a:r>
          </a:p>
          <a:p>
            <a:pPr marL="214313" indent="-214313">
              <a:lnSpc>
                <a:spcPct val="150000"/>
              </a:lnSpc>
              <a:buFont typeface="Arial" pitchFamily="34" charset="0"/>
              <a:buChar char="•"/>
            </a:pPr>
            <a:r>
              <a:rPr lang="en-US" sz="1400" b="1" dirty="0">
                <a:solidFill>
                  <a:srgbClr val="0E7F87"/>
                </a:solidFill>
                <a:latin typeface="Century Gothic" pitchFamily="34" charset="0"/>
              </a:rPr>
              <a:t>Needs</a:t>
            </a:r>
            <a:r>
              <a:rPr lang="en-US" sz="1400" dirty="0">
                <a:latin typeface="Century Gothic" pitchFamily="34" charset="0"/>
              </a:rPr>
              <a:t> </a:t>
            </a:r>
            <a:r>
              <a:rPr lang="en-US" sz="1400" dirty="0">
                <a:solidFill>
                  <a:srgbClr val="3C4647"/>
                </a:solidFill>
                <a:latin typeface="Century Gothic" pitchFamily="34" charset="0"/>
              </a:rPr>
              <a:t>– Indicate how they prefer others to express opinions; open and forcefully, or more suggestive</a:t>
            </a:r>
          </a:p>
          <a:p>
            <a:pPr>
              <a:lnSpc>
                <a:spcPct val="150000"/>
              </a:lnSpc>
            </a:pPr>
            <a:endParaRPr lang="en-US" sz="1050" dirty="0">
              <a:latin typeface="Century Gothic" pitchFamily="34" charset="0"/>
            </a:endParaRPr>
          </a:p>
        </p:txBody>
      </p:sp>
    </p:spTree>
    <p:extLst>
      <p:ext uri="{BB962C8B-B14F-4D97-AF65-F5344CB8AC3E}">
        <p14:creationId xmlns:p14="http://schemas.microsoft.com/office/powerpoint/2010/main" val="2222826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502" y="254253"/>
            <a:ext cx="7597564"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4647"/>
                </a:solidFill>
                <a:latin typeface="Century Gothic" panose="020B0502020202020204" pitchFamily="34" charset="0"/>
                <a:ea typeface="Roboto" panose="02000000000000000000" pitchFamily="2" charset="0"/>
              </a:rPr>
              <a:t>Assertiveness: Common Scoring Patterns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5" name="Content Placeholder 2"/>
          <p:cNvSpPr txBox="1">
            <a:spLocks/>
          </p:cNvSpPr>
          <p:nvPr/>
        </p:nvSpPr>
        <p:spPr>
          <a:xfrm>
            <a:off x="998490"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LOWER / HIGHER / HIGHER</a:t>
            </a:r>
          </a:p>
        </p:txBody>
      </p:sp>
      <p:sp>
        <p:nvSpPr>
          <p:cNvPr id="6" name="Content Placeholder 2"/>
          <p:cNvSpPr txBox="1">
            <a:spLocks/>
          </p:cNvSpPr>
          <p:nvPr/>
        </p:nvSpPr>
        <p:spPr>
          <a:xfrm>
            <a:off x="5242466"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HIGHER / LOWER / HIGHER</a:t>
            </a:r>
          </a:p>
          <a:p>
            <a:pPr algn="ctr"/>
            <a:endParaRPr lang="en-US" sz="1800" dirty="0">
              <a:solidFill>
                <a:srgbClr val="3C4647"/>
              </a:solidFill>
              <a:latin typeface="Century Gothic" panose="020B0502020202020204" pitchFamily="34" charset="0"/>
              <a:ea typeface="Roboto"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7" name="TextBox 6"/>
          <p:cNvSpPr txBox="1"/>
          <p:nvPr/>
        </p:nvSpPr>
        <p:spPr>
          <a:xfrm>
            <a:off x="5037636" y="2406018"/>
            <a:ext cx="3305259"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Operates with firm direction and openly expresses differences of opinion</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Prefers that others approach with suggestions rather than orders</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become domineering or verbally aggressive</a:t>
            </a:r>
            <a:endParaRPr lang="en-US" sz="1050" dirty="0">
              <a:solidFill>
                <a:srgbClr val="3C4647"/>
              </a:solidFill>
              <a:latin typeface="Century Gothic" pitchFamily="34" charset="0"/>
            </a:endParaRPr>
          </a:p>
        </p:txBody>
      </p:sp>
      <p:sp>
        <p:nvSpPr>
          <p:cNvPr id="8" name="TextBox 7"/>
          <p:cNvSpPr txBox="1"/>
          <p:nvPr/>
        </p:nvSpPr>
        <p:spPr>
          <a:xfrm>
            <a:off x="946060" y="2406019"/>
            <a:ext cx="3305259"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Pleasant and agreeable when directing others</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an environment where the issues are debated openly</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tend to confront others and demonstrate a domineering attitude</a:t>
            </a:r>
            <a:endParaRPr lang="en-US" sz="1050" dirty="0">
              <a:solidFill>
                <a:srgbClr val="3C4647"/>
              </a:solidFill>
              <a:latin typeface="Century Gothic" pitchFamily="34" charset="0"/>
            </a:endParaRPr>
          </a:p>
        </p:txBody>
      </p:sp>
      <p:sp>
        <p:nvSpPr>
          <p:cNvPr id="9" name="Content Placeholder 2"/>
          <p:cNvSpPr txBox="1">
            <a:spLocks/>
          </p:cNvSpPr>
          <p:nvPr/>
        </p:nvSpPr>
        <p:spPr>
          <a:xfrm>
            <a:off x="3951574" y="1565292"/>
            <a:ext cx="1233408"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3C4647"/>
                </a:solidFill>
                <a:latin typeface="Century Gothic" panose="020B0502020202020204" pitchFamily="34" charset="0"/>
                <a:ea typeface="Roboto Light" pitchFamily="2" charset="0"/>
              </a:rPr>
              <a:t>vs.</a:t>
            </a:r>
          </a:p>
        </p:txBody>
      </p:sp>
    </p:spTree>
    <p:extLst>
      <p:ext uri="{BB962C8B-B14F-4D97-AF65-F5344CB8AC3E}">
        <p14:creationId xmlns:p14="http://schemas.microsoft.com/office/powerpoint/2010/main" val="2916605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87091" y="1004193"/>
            <a:ext cx="3721235" cy="372123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540502" y="254253"/>
            <a:ext cx="7856771"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Component: Insistence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476071" y="5391731"/>
            <a:ext cx="6572249" cy="646331"/>
          </a:xfrm>
          <a:prstGeom prst="rect">
            <a:avLst/>
          </a:prstGeom>
          <a:noFill/>
        </p:spPr>
        <p:txBody>
          <a:bodyPr wrap="square" rtlCol="0">
            <a:spAutoFit/>
          </a:bodyPr>
          <a:lstStyle/>
          <a:p>
            <a:pPr algn="ctr"/>
            <a:r>
              <a:rPr lang="en-US" dirty="0">
                <a:solidFill>
                  <a:srgbClr val="BAA170"/>
                </a:solidFill>
                <a:latin typeface="Century Gothic" pitchFamily="34" charset="0"/>
              </a:rPr>
              <a:t>Approach to details, structure, </a:t>
            </a:r>
          </a:p>
          <a:p>
            <a:pPr algn="ctr"/>
            <a:r>
              <a:rPr lang="en-US" dirty="0">
                <a:solidFill>
                  <a:srgbClr val="BAA170"/>
                </a:solidFill>
                <a:latin typeface="Century Gothic" pitchFamily="34" charset="0"/>
              </a:rPr>
              <a:t>follow-through, and routine</a:t>
            </a:r>
          </a:p>
        </p:txBody>
      </p:sp>
      <p:sp>
        <p:nvSpPr>
          <p:cNvPr id="7" name="TextBox 6"/>
          <p:cNvSpPr txBox="1"/>
          <p:nvPr/>
        </p:nvSpPr>
        <p:spPr>
          <a:xfrm>
            <a:off x="1361597" y="4839586"/>
            <a:ext cx="6572249" cy="461665"/>
          </a:xfrm>
          <a:prstGeom prst="rect">
            <a:avLst/>
          </a:prstGeom>
          <a:solidFill>
            <a:schemeClr val="bg1"/>
          </a:solidFill>
        </p:spPr>
        <p:txBody>
          <a:bodyPr wrap="square" rtlCol="0">
            <a:spAutoFit/>
          </a:bodyPr>
          <a:lstStyle/>
          <a:p>
            <a:pPr algn="ctr"/>
            <a:r>
              <a:rPr lang="en-US" sz="2400" b="1" dirty="0">
                <a:solidFill>
                  <a:srgbClr val="E4942E"/>
                </a:solidFill>
                <a:latin typeface="Century Gothic" panose="020B0502020202020204" pitchFamily="34" charset="0"/>
              </a:rPr>
              <a:t>INSISTENCE</a:t>
            </a:r>
          </a:p>
        </p:txBody>
      </p:sp>
    </p:spTree>
    <p:extLst>
      <p:ext uri="{BB962C8B-B14F-4D97-AF65-F5344CB8AC3E}">
        <p14:creationId xmlns:p14="http://schemas.microsoft.com/office/powerpoint/2010/main" val="247006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14C1CE-FC43-4F09-8440-2D017F2FF269}"/>
              </a:ext>
            </a:extLst>
          </p:cNvPr>
          <p:cNvPicPr>
            <a:picLocks noChangeAspect="1"/>
          </p:cNvPicPr>
          <p:nvPr/>
        </p:nvPicPr>
        <p:blipFill rotWithShape="1">
          <a:blip r:embed="rId2">
            <a:extLst>
              <a:ext uri="{28A0092B-C50C-407E-A947-70E740481C1C}">
                <a14:useLocalDpi xmlns:a14="http://schemas.microsoft.com/office/drawing/2010/main" val="0"/>
              </a:ext>
            </a:extLst>
          </a:blip>
          <a:srcRect b="30871"/>
          <a:stretch/>
        </p:blipFill>
        <p:spPr>
          <a:xfrm>
            <a:off x="4785242" y="1690381"/>
            <a:ext cx="3259452" cy="3477237"/>
          </a:xfrm>
          <a:prstGeom prst="rect">
            <a:avLst/>
          </a:prstGeom>
        </p:spPr>
      </p:pic>
      <p:sp>
        <p:nvSpPr>
          <p:cNvPr id="2" name="Title 1"/>
          <p:cNvSpPr txBox="1">
            <a:spLocks/>
          </p:cNvSpPr>
          <p:nvPr/>
        </p:nvSpPr>
        <p:spPr>
          <a:xfrm>
            <a:off x="540502" y="254253"/>
            <a:ext cx="623400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Insistence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094162" y="1370649"/>
            <a:ext cx="3305259" cy="2596865"/>
          </a:xfrm>
          <a:prstGeom prst="rect">
            <a:avLst/>
          </a:prstGeom>
          <a:noFill/>
        </p:spPr>
        <p:txBody>
          <a:bodyPr wrap="square" rtlCol="0">
            <a:spAutoFit/>
          </a:bodyPr>
          <a:lstStyle/>
          <a:p>
            <a:pPr marL="214313" indent="-214313">
              <a:lnSpc>
                <a:spcPct val="150000"/>
              </a:lnSpc>
              <a:buFont typeface="Arial" pitchFamily="34" charset="0"/>
              <a:buChar char="•"/>
            </a:pPr>
            <a:r>
              <a:rPr lang="en-US" sz="1400" b="1" dirty="0">
                <a:solidFill>
                  <a:srgbClr val="0E7F87"/>
                </a:solidFill>
                <a:latin typeface="Century Gothic" pitchFamily="34" charset="0"/>
              </a:rPr>
              <a:t>High Scores </a:t>
            </a:r>
            <a:r>
              <a:rPr lang="en-US" sz="1400" dirty="0">
                <a:solidFill>
                  <a:srgbClr val="3C4647"/>
                </a:solidFill>
                <a:latin typeface="Century Gothic" pitchFamily="34" charset="0"/>
              </a:rPr>
              <a:t>– Structured and attentive to detail</a:t>
            </a:r>
          </a:p>
          <a:p>
            <a:pPr marL="214313" indent="-214313">
              <a:lnSpc>
                <a:spcPct val="150000"/>
              </a:lnSpc>
              <a:buFont typeface="Arial" pitchFamily="34" charset="0"/>
              <a:buChar char="•"/>
            </a:pPr>
            <a:r>
              <a:rPr lang="en-US" sz="1400" b="1" dirty="0">
                <a:solidFill>
                  <a:srgbClr val="0E7F87"/>
                </a:solidFill>
                <a:latin typeface="Century Gothic" pitchFamily="34" charset="0"/>
              </a:rPr>
              <a:t>Low Scores </a:t>
            </a:r>
            <a:r>
              <a:rPr lang="en-US" sz="1400" dirty="0">
                <a:solidFill>
                  <a:srgbClr val="3C4647"/>
                </a:solidFill>
                <a:latin typeface="Century Gothic" pitchFamily="34" charset="0"/>
              </a:rPr>
              <a:t>– Spontaneous and able to adapt easily to change</a:t>
            </a:r>
          </a:p>
          <a:p>
            <a:pPr marL="214313" indent="-214313">
              <a:lnSpc>
                <a:spcPct val="150000"/>
              </a:lnSpc>
              <a:buFont typeface="Arial" pitchFamily="34" charset="0"/>
              <a:buChar char="•"/>
            </a:pPr>
            <a:r>
              <a:rPr lang="en-US" sz="1400" b="1" dirty="0">
                <a:solidFill>
                  <a:srgbClr val="0E7F87"/>
                </a:solidFill>
                <a:latin typeface="Century Gothic" pitchFamily="34" charset="0"/>
              </a:rPr>
              <a:t>Needs</a:t>
            </a:r>
            <a:r>
              <a:rPr lang="en-US" sz="1400" dirty="0">
                <a:latin typeface="Century Gothic" pitchFamily="34" charset="0"/>
              </a:rPr>
              <a:t> </a:t>
            </a:r>
            <a:r>
              <a:rPr lang="en-US" sz="1400" dirty="0">
                <a:solidFill>
                  <a:srgbClr val="3C4647"/>
                </a:solidFill>
                <a:latin typeface="Century Gothic" pitchFamily="34" charset="0"/>
              </a:rPr>
              <a:t>– Indicate our preference for routine and detail; flexible or structured</a:t>
            </a:r>
          </a:p>
          <a:p>
            <a:pPr>
              <a:lnSpc>
                <a:spcPct val="150000"/>
              </a:lnSpc>
            </a:pPr>
            <a:endParaRPr lang="en-US" sz="1050" dirty="0">
              <a:latin typeface="Century Gothic" pitchFamily="34" charset="0"/>
            </a:endParaRPr>
          </a:p>
        </p:txBody>
      </p:sp>
    </p:spTree>
    <p:extLst>
      <p:ext uri="{BB962C8B-B14F-4D97-AF65-F5344CB8AC3E}">
        <p14:creationId xmlns:p14="http://schemas.microsoft.com/office/powerpoint/2010/main" val="3397051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502" y="254253"/>
            <a:ext cx="696552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4647"/>
                </a:solidFill>
                <a:latin typeface="Century Gothic" panose="020B0502020202020204" pitchFamily="34" charset="0"/>
                <a:ea typeface="Roboto" panose="02000000000000000000" pitchFamily="2" charset="0"/>
              </a:rPr>
              <a:t>Insistence: Common Scoring Patterns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5" name="Content Placeholder 2"/>
          <p:cNvSpPr txBox="1">
            <a:spLocks/>
          </p:cNvSpPr>
          <p:nvPr/>
        </p:nvSpPr>
        <p:spPr>
          <a:xfrm>
            <a:off x="998490"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LOWER / HIGHER / HIGHER</a:t>
            </a:r>
          </a:p>
        </p:txBody>
      </p:sp>
      <p:sp>
        <p:nvSpPr>
          <p:cNvPr id="6" name="Content Placeholder 2"/>
          <p:cNvSpPr txBox="1">
            <a:spLocks/>
          </p:cNvSpPr>
          <p:nvPr/>
        </p:nvSpPr>
        <p:spPr>
          <a:xfrm>
            <a:off x="5242466"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HIGHER / LOWER / LOWER</a:t>
            </a:r>
          </a:p>
          <a:p>
            <a:pPr algn="ctr"/>
            <a:endParaRPr lang="en-US" sz="1800" dirty="0">
              <a:solidFill>
                <a:srgbClr val="3C4647"/>
              </a:solidFill>
              <a:latin typeface="Century Gothic" panose="020B0502020202020204" pitchFamily="34" charset="0"/>
              <a:ea typeface="Roboto"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7" name="TextBox 6"/>
          <p:cNvSpPr txBox="1"/>
          <p:nvPr/>
        </p:nvSpPr>
        <p:spPr>
          <a:xfrm>
            <a:off x="5037636" y="2406018"/>
            <a:ext cx="3305259" cy="23544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Works in a consistent and predictable manner</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Prefers a broad outline to follow with minimal routine</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become frustrated with the rules and become disorganized</a:t>
            </a:r>
            <a:endParaRPr lang="en-US" sz="1050" dirty="0">
              <a:solidFill>
                <a:srgbClr val="3C4647"/>
              </a:solidFill>
              <a:latin typeface="Century Gothic" pitchFamily="34" charset="0"/>
            </a:endParaRPr>
          </a:p>
        </p:txBody>
      </p:sp>
      <p:sp>
        <p:nvSpPr>
          <p:cNvPr id="8" name="TextBox 7"/>
          <p:cNvSpPr txBox="1"/>
          <p:nvPr/>
        </p:nvSpPr>
        <p:spPr>
          <a:xfrm>
            <a:off x="946060" y="2406019"/>
            <a:ext cx="3305259"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Comfortable with changing plans and easily adapts to accommodate them</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clear and detailed instructions despite the change</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refuse to deviate from the process, even if doing so is a necessity</a:t>
            </a:r>
            <a:endParaRPr lang="en-US" sz="1050" dirty="0">
              <a:solidFill>
                <a:srgbClr val="3C4647"/>
              </a:solidFill>
              <a:latin typeface="Century Gothic" pitchFamily="34" charset="0"/>
            </a:endParaRPr>
          </a:p>
        </p:txBody>
      </p:sp>
      <p:sp>
        <p:nvSpPr>
          <p:cNvPr id="9" name="Content Placeholder 2"/>
          <p:cNvSpPr txBox="1">
            <a:spLocks/>
          </p:cNvSpPr>
          <p:nvPr/>
        </p:nvSpPr>
        <p:spPr>
          <a:xfrm>
            <a:off x="3951574" y="1565292"/>
            <a:ext cx="1233408"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3C4647"/>
                </a:solidFill>
                <a:latin typeface="Century Gothic" panose="020B0502020202020204" pitchFamily="34" charset="0"/>
                <a:ea typeface="Roboto Light" pitchFamily="2" charset="0"/>
              </a:rPr>
              <a:t>vs.</a:t>
            </a:r>
          </a:p>
        </p:txBody>
      </p:sp>
    </p:spTree>
    <p:extLst>
      <p:ext uri="{BB962C8B-B14F-4D97-AF65-F5344CB8AC3E}">
        <p14:creationId xmlns:p14="http://schemas.microsoft.com/office/powerpoint/2010/main" val="1683878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90909" y="1031689"/>
            <a:ext cx="3717418" cy="371741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40502" y="254253"/>
            <a:ext cx="7856771"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Component: Incentives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9" name="TextBox 8"/>
          <p:cNvSpPr txBox="1"/>
          <p:nvPr/>
        </p:nvSpPr>
        <p:spPr>
          <a:xfrm>
            <a:off x="1476071" y="5391731"/>
            <a:ext cx="6572249" cy="646331"/>
          </a:xfrm>
          <a:prstGeom prst="rect">
            <a:avLst/>
          </a:prstGeom>
          <a:noFill/>
        </p:spPr>
        <p:txBody>
          <a:bodyPr wrap="square" rtlCol="0">
            <a:spAutoFit/>
          </a:bodyPr>
          <a:lstStyle/>
          <a:p>
            <a:pPr algn="ctr"/>
            <a:r>
              <a:rPr lang="en-US" dirty="0">
                <a:solidFill>
                  <a:srgbClr val="BAA170"/>
                </a:solidFill>
                <a:latin typeface="Century Gothic" pitchFamily="34" charset="0"/>
              </a:rPr>
              <a:t>Drive for personal rewards or preference </a:t>
            </a:r>
          </a:p>
          <a:p>
            <a:pPr algn="ctr"/>
            <a:r>
              <a:rPr lang="en-US" dirty="0">
                <a:solidFill>
                  <a:srgbClr val="BAA170"/>
                </a:solidFill>
                <a:latin typeface="Century Gothic" pitchFamily="34" charset="0"/>
              </a:rPr>
              <a:t>to share in group reward</a:t>
            </a:r>
          </a:p>
        </p:txBody>
      </p:sp>
      <p:sp>
        <p:nvSpPr>
          <p:cNvPr id="10" name="TextBox 9"/>
          <p:cNvSpPr txBox="1"/>
          <p:nvPr/>
        </p:nvSpPr>
        <p:spPr>
          <a:xfrm>
            <a:off x="1361597" y="4839586"/>
            <a:ext cx="6572249" cy="461665"/>
          </a:xfrm>
          <a:prstGeom prst="rect">
            <a:avLst/>
          </a:prstGeom>
          <a:solidFill>
            <a:schemeClr val="bg1"/>
          </a:solidFill>
        </p:spPr>
        <p:txBody>
          <a:bodyPr wrap="square" rtlCol="0">
            <a:spAutoFit/>
          </a:bodyPr>
          <a:lstStyle/>
          <a:p>
            <a:pPr algn="ctr"/>
            <a:r>
              <a:rPr lang="en-US" sz="2400" b="1" dirty="0">
                <a:solidFill>
                  <a:srgbClr val="007349"/>
                </a:solidFill>
                <a:latin typeface="Century Gothic" panose="020B0502020202020204" pitchFamily="34" charset="0"/>
              </a:rPr>
              <a:t>INCENTIVES</a:t>
            </a:r>
          </a:p>
        </p:txBody>
      </p:sp>
    </p:spTree>
    <p:extLst>
      <p:ext uri="{BB962C8B-B14F-4D97-AF65-F5344CB8AC3E}">
        <p14:creationId xmlns:p14="http://schemas.microsoft.com/office/powerpoint/2010/main" val="27412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1FDD3-9104-43BD-908A-7E5DFEC879DB}"/>
              </a:ext>
            </a:extLst>
          </p:cNvPr>
          <p:cNvPicPr>
            <a:picLocks noChangeAspect="1"/>
          </p:cNvPicPr>
          <p:nvPr/>
        </p:nvPicPr>
        <p:blipFill rotWithShape="1">
          <a:blip r:embed="rId2">
            <a:extLst>
              <a:ext uri="{28A0092B-C50C-407E-A947-70E740481C1C}">
                <a14:useLocalDpi xmlns:a14="http://schemas.microsoft.com/office/drawing/2010/main" val="0"/>
              </a:ext>
            </a:extLst>
          </a:blip>
          <a:srcRect b="32590"/>
          <a:stretch/>
        </p:blipFill>
        <p:spPr>
          <a:xfrm>
            <a:off x="4686263" y="1635853"/>
            <a:ext cx="3516373" cy="3586294"/>
          </a:xfrm>
          <a:prstGeom prst="rect">
            <a:avLst/>
          </a:prstGeom>
        </p:spPr>
      </p:pic>
      <p:sp>
        <p:nvSpPr>
          <p:cNvPr id="2" name="Title 1"/>
          <p:cNvSpPr txBox="1">
            <a:spLocks/>
          </p:cNvSpPr>
          <p:nvPr/>
        </p:nvSpPr>
        <p:spPr>
          <a:xfrm>
            <a:off x="540502" y="254253"/>
            <a:ext cx="623400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Incentives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094162" y="1370649"/>
            <a:ext cx="3305259" cy="2273699"/>
          </a:xfrm>
          <a:prstGeom prst="rect">
            <a:avLst/>
          </a:prstGeom>
          <a:noFill/>
        </p:spPr>
        <p:txBody>
          <a:bodyPr wrap="square" rtlCol="0">
            <a:spAutoFit/>
          </a:bodyPr>
          <a:lstStyle/>
          <a:p>
            <a:pPr marL="214313" indent="-214313">
              <a:lnSpc>
                <a:spcPct val="150000"/>
              </a:lnSpc>
              <a:buFont typeface="Arial" pitchFamily="34" charset="0"/>
              <a:buChar char="•"/>
            </a:pPr>
            <a:r>
              <a:rPr lang="en-US" sz="1400" b="1" dirty="0">
                <a:solidFill>
                  <a:srgbClr val="0E7F87"/>
                </a:solidFill>
                <a:latin typeface="Century Gothic" pitchFamily="34" charset="0"/>
              </a:rPr>
              <a:t>High Scores </a:t>
            </a:r>
            <a:r>
              <a:rPr lang="en-US" sz="1400" dirty="0">
                <a:solidFill>
                  <a:srgbClr val="3C4647"/>
                </a:solidFill>
                <a:latin typeface="Century Gothic" pitchFamily="34" charset="0"/>
              </a:rPr>
              <a:t>– Eager to compete and opportunity minded</a:t>
            </a:r>
          </a:p>
          <a:p>
            <a:pPr marL="214313" indent="-214313">
              <a:lnSpc>
                <a:spcPct val="150000"/>
              </a:lnSpc>
              <a:buFont typeface="Arial" pitchFamily="34" charset="0"/>
              <a:buChar char="•"/>
            </a:pPr>
            <a:r>
              <a:rPr lang="en-US" sz="1400" b="1" dirty="0">
                <a:solidFill>
                  <a:srgbClr val="0E7F87"/>
                </a:solidFill>
                <a:latin typeface="Century Gothic" pitchFamily="34" charset="0"/>
              </a:rPr>
              <a:t>Low Scores </a:t>
            </a:r>
            <a:r>
              <a:rPr lang="en-US" sz="1400" dirty="0">
                <a:solidFill>
                  <a:srgbClr val="3C4647"/>
                </a:solidFill>
                <a:latin typeface="Century Gothic" pitchFamily="34" charset="0"/>
              </a:rPr>
              <a:t>– Team-spirited and considers the well-being of others</a:t>
            </a:r>
          </a:p>
          <a:p>
            <a:pPr marL="214313" indent="-214313">
              <a:lnSpc>
                <a:spcPct val="150000"/>
              </a:lnSpc>
              <a:buFont typeface="Arial" pitchFamily="34" charset="0"/>
              <a:buChar char="•"/>
            </a:pPr>
            <a:r>
              <a:rPr lang="en-US" sz="1400" b="1" dirty="0">
                <a:solidFill>
                  <a:srgbClr val="0E7F87"/>
                </a:solidFill>
                <a:latin typeface="Century Gothic" pitchFamily="34" charset="0"/>
              </a:rPr>
              <a:t>Needs</a:t>
            </a:r>
            <a:r>
              <a:rPr lang="en-US" sz="1400" dirty="0">
                <a:solidFill>
                  <a:srgbClr val="3C4647"/>
                </a:solidFill>
                <a:latin typeface="Century Gothic" pitchFamily="34" charset="0"/>
              </a:rPr>
              <a:t> – Indicate preference for rewards; person or group </a:t>
            </a:r>
          </a:p>
          <a:p>
            <a:pPr>
              <a:lnSpc>
                <a:spcPct val="150000"/>
              </a:lnSpc>
            </a:pPr>
            <a:endParaRPr lang="en-US" sz="1050" dirty="0">
              <a:latin typeface="Century Gothic" pitchFamily="34" charset="0"/>
            </a:endParaRPr>
          </a:p>
        </p:txBody>
      </p:sp>
    </p:spTree>
    <p:extLst>
      <p:ext uri="{BB962C8B-B14F-4D97-AF65-F5344CB8AC3E}">
        <p14:creationId xmlns:p14="http://schemas.microsoft.com/office/powerpoint/2010/main" val="2993642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502" y="254253"/>
            <a:ext cx="696552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4647"/>
                </a:solidFill>
                <a:latin typeface="Century Gothic" panose="020B0502020202020204" pitchFamily="34" charset="0"/>
                <a:ea typeface="Roboto" panose="02000000000000000000" pitchFamily="2" charset="0"/>
              </a:rPr>
              <a:t>Incentives: Common Scoring Patterns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5" name="Content Placeholder 2"/>
          <p:cNvSpPr txBox="1">
            <a:spLocks/>
          </p:cNvSpPr>
          <p:nvPr/>
        </p:nvSpPr>
        <p:spPr>
          <a:xfrm>
            <a:off x="998490"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LOWER / HIGHER / HIGHER</a:t>
            </a:r>
          </a:p>
        </p:txBody>
      </p:sp>
      <p:sp>
        <p:nvSpPr>
          <p:cNvPr id="6" name="Content Placeholder 2"/>
          <p:cNvSpPr txBox="1">
            <a:spLocks/>
          </p:cNvSpPr>
          <p:nvPr/>
        </p:nvSpPr>
        <p:spPr>
          <a:xfrm>
            <a:off x="5242466"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HIGHER / LOWER / LOWER</a:t>
            </a:r>
          </a:p>
          <a:p>
            <a:pPr algn="ctr"/>
            <a:endParaRPr lang="en-US" sz="1800" dirty="0">
              <a:solidFill>
                <a:srgbClr val="3C4647"/>
              </a:solidFill>
              <a:latin typeface="Century Gothic" panose="020B0502020202020204" pitchFamily="34" charset="0"/>
              <a:ea typeface="Roboto"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7" name="TextBox 6"/>
          <p:cNvSpPr txBox="1"/>
          <p:nvPr/>
        </p:nvSpPr>
        <p:spPr>
          <a:xfrm>
            <a:off x="5037636" y="2406018"/>
            <a:ext cx="3305259" cy="235449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Opportunity-minded and tends to naturally bargain and sell</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to work alongside other people who value trust</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can feel taken advantage of when forced to negotiate</a:t>
            </a:r>
            <a:endParaRPr lang="en-US" sz="1050" dirty="0">
              <a:solidFill>
                <a:srgbClr val="3C4647"/>
              </a:solidFill>
              <a:latin typeface="Century Gothic" pitchFamily="34" charset="0"/>
            </a:endParaRPr>
          </a:p>
        </p:txBody>
      </p:sp>
      <p:sp>
        <p:nvSpPr>
          <p:cNvPr id="8" name="TextBox 7"/>
          <p:cNvSpPr txBox="1"/>
          <p:nvPr/>
        </p:nvSpPr>
        <p:spPr>
          <a:xfrm>
            <a:off x="946060" y="2406019"/>
            <a:ext cx="3305259"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Team-oriented and focuses on long-term rewards such as motivation</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an environment which rewards individual achievement</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become      self-promotional and overly competitive</a:t>
            </a:r>
            <a:endParaRPr lang="en-US" sz="1050" dirty="0">
              <a:solidFill>
                <a:srgbClr val="3C4647"/>
              </a:solidFill>
              <a:latin typeface="Century Gothic" pitchFamily="34" charset="0"/>
            </a:endParaRPr>
          </a:p>
        </p:txBody>
      </p:sp>
      <p:sp>
        <p:nvSpPr>
          <p:cNvPr id="9" name="Content Placeholder 2"/>
          <p:cNvSpPr txBox="1">
            <a:spLocks/>
          </p:cNvSpPr>
          <p:nvPr/>
        </p:nvSpPr>
        <p:spPr>
          <a:xfrm>
            <a:off x="3951574" y="1565292"/>
            <a:ext cx="1233408"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3C4647"/>
                </a:solidFill>
                <a:latin typeface="Century Gothic" panose="020B0502020202020204" pitchFamily="34" charset="0"/>
                <a:ea typeface="Roboto Light" pitchFamily="2" charset="0"/>
              </a:rPr>
              <a:t>vs.</a:t>
            </a:r>
          </a:p>
        </p:txBody>
      </p:sp>
    </p:spTree>
    <p:extLst>
      <p:ext uri="{BB962C8B-B14F-4D97-AF65-F5344CB8AC3E}">
        <p14:creationId xmlns:p14="http://schemas.microsoft.com/office/powerpoint/2010/main" val="275627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565263" y="254253"/>
            <a:ext cx="7468449" cy="8032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solidFill>
                  <a:srgbClr val="3C4647"/>
                </a:solidFill>
                <a:latin typeface="Century Gothic" panose="020B0502020202020204" pitchFamily="34" charset="0"/>
                <a:ea typeface="Roboto" panose="02000000000000000000" pitchFamily="2" charset="0"/>
              </a:rPr>
              <a:t>One assessment contains </a:t>
            </a:r>
            <a:r>
              <a:rPr lang="en-US" sz="2400" b="1" dirty="0">
                <a:solidFill>
                  <a:srgbClr val="BAA170"/>
                </a:solidFill>
                <a:latin typeface="Century Gothic" panose="020B0502020202020204" pitchFamily="34" charset="0"/>
                <a:ea typeface="Roboto" panose="02000000000000000000" pitchFamily="2" charset="0"/>
              </a:rPr>
              <a:t>both behavioral and occupational data</a:t>
            </a:r>
          </a:p>
        </p:txBody>
      </p:sp>
      <p:sp>
        <p:nvSpPr>
          <p:cNvPr id="3" name="Subtitle 2"/>
          <p:cNvSpPr txBox="1">
            <a:spLocks/>
          </p:cNvSpPr>
          <p:nvPr/>
        </p:nvSpPr>
        <p:spPr>
          <a:xfrm>
            <a:off x="1010473" y="1459456"/>
            <a:ext cx="7023239" cy="37725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US" sz="1400" dirty="0">
                <a:solidFill>
                  <a:prstClr val="black"/>
                </a:solidFill>
                <a:latin typeface="Century Gothic" pitchFamily="34" charset="0"/>
                <a:ea typeface="Roboto Light" pitchFamily="2" charset="0"/>
              </a:rPr>
              <a:t>We measure how employees relate to the people around them through their communication style, </a:t>
            </a:r>
            <a:r>
              <a:rPr lang="en-US" sz="1400" b="1" dirty="0">
                <a:solidFill>
                  <a:srgbClr val="0E7F87"/>
                </a:solidFill>
                <a:latin typeface="Century Gothic" pitchFamily="34" charset="0"/>
                <a:ea typeface="Roboto" pitchFamily="2" charset="0"/>
              </a:rPr>
              <a:t>giving insights into potential gaps in an organization’s communication or culture.</a:t>
            </a:r>
          </a:p>
          <a:p>
            <a:pPr>
              <a:lnSpc>
                <a:spcPct val="160000"/>
              </a:lnSpc>
            </a:pPr>
            <a:r>
              <a:rPr lang="en-US" sz="1400" dirty="0">
                <a:solidFill>
                  <a:prstClr val="black"/>
                </a:solidFill>
                <a:latin typeface="Century Gothic" pitchFamily="34" charset="0"/>
                <a:ea typeface="Roboto Light" pitchFamily="2" charset="0"/>
              </a:rPr>
              <a:t>We have data on the typical </a:t>
            </a:r>
            <a:r>
              <a:rPr lang="en-US" sz="1400" b="1" dirty="0">
                <a:solidFill>
                  <a:srgbClr val="0E7F87"/>
                </a:solidFill>
                <a:latin typeface="Century Gothic" pitchFamily="34" charset="0"/>
                <a:ea typeface="Roboto" pitchFamily="2" charset="0"/>
              </a:rPr>
              <a:t>Interests, Usual Behavior, </a:t>
            </a:r>
            <a:r>
              <a:rPr lang="en-US" sz="1400" dirty="0">
                <a:solidFill>
                  <a:srgbClr val="3C4647"/>
                </a:solidFill>
                <a:latin typeface="Century Gothic" pitchFamily="34" charset="0"/>
                <a:ea typeface="Roboto" pitchFamily="2" charset="0"/>
              </a:rPr>
              <a:t>and</a:t>
            </a:r>
            <a:r>
              <a:rPr lang="en-US" sz="1400" b="1" dirty="0">
                <a:solidFill>
                  <a:srgbClr val="0E7F87"/>
                </a:solidFill>
                <a:latin typeface="Century Gothic" pitchFamily="34" charset="0"/>
                <a:ea typeface="Roboto" pitchFamily="2" charset="0"/>
              </a:rPr>
              <a:t> Needs</a:t>
            </a:r>
            <a:r>
              <a:rPr lang="en-US" sz="1400" dirty="0">
                <a:solidFill>
                  <a:prstClr val="black"/>
                </a:solidFill>
                <a:latin typeface="Century Gothic" pitchFamily="34" charset="0"/>
                <a:ea typeface="Roboto Light" pitchFamily="2" charset="0"/>
              </a:rPr>
              <a:t> of individuals in a variety of job fields.</a:t>
            </a:r>
          </a:p>
          <a:p>
            <a:pPr>
              <a:lnSpc>
                <a:spcPct val="160000"/>
              </a:lnSpc>
            </a:pPr>
            <a:r>
              <a:rPr lang="en-US" sz="1400" dirty="0">
                <a:solidFill>
                  <a:prstClr val="black"/>
                </a:solidFill>
                <a:latin typeface="Century Gothic" pitchFamily="34" charset="0"/>
                <a:ea typeface="Roboto Light" pitchFamily="2" charset="0"/>
              </a:rPr>
              <a:t>Respondents can see </a:t>
            </a:r>
            <a:r>
              <a:rPr lang="en-US" sz="1400" b="1" dirty="0">
                <a:solidFill>
                  <a:srgbClr val="0E7F87"/>
                </a:solidFill>
                <a:latin typeface="Century Gothic" pitchFamily="34" charset="0"/>
                <a:ea typeface="Roboto" pitchFamily="2" charset="0"/>
              </a:rPr>
              <a:t>how closely they match the complete personality profile of people tenured in different careers.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Tree>
    <p:extLst>
      <p:ext uri="{BB962C8B-B14F-4D97-AF65-F5344CB8AC3E}">
        <p14:creationId xmlns:p14="http://schemas.microsoft.com/office/powerpoint/2010/main" val="1582138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90909" y="1031689"/>
            <a:ext cx="3718079" cy="37180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540502" y="254253"/>
            <a:ext cx="7856771"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Component: Restlessness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476071" y="5391731"/>
            <a:ext cx="6572249" cy="646331"/>
          </a:xfrm>
          <a:prstGeom prst="rect">
            <a:avLst/>
          </a:prstGeom>
          <a:noFill/>
        </p:spPr>
        <p:txBody>
          <a:bodyPr wrap="square" rtlCol="0">
            <a:spAutoFit/>
          </a:bodyPr>
          <a:lstStyle/>
          <a:p>
            <a:pPr algn="ctr"/>
            <a:r>
              <a:rPr lang="en-US" dirty="0">
                <a:solidFill>
                  <a:srgbClr val="BAA170"/>
                </a:solidFill>
                <a:latin typeface="Century Gothic" pitchFamily="34" charset="0"/>
              </a:rPr>
              <a:t>Preference to focus attention or </a:t>
            </a:r>
          </a:p>
          <a:p>
            <a:pPr algn="ctr"/>
            <a:r>
              <a:rPr lang="en-US" dirty="0">
                <a:solidFill>
                  <a:srgbClr val="BAA170"/>
                </a:solidFill>
                <a:latin typeface="Century Gothic" pitchFamily="34" charset="0"/>
              </a:rPr>
              <a:t>change focus and seek varied activities</a:t>
            </a:r>
          </a:p>
        </p:txBody>
      </p:sp>
      <p:sp>
        <p:nvSpPr>
          <p:cNvPr id="7" name="TextBox 6"/>
          <p:cNvSpPr txBox="1"/>
          <p:nvPr/>
        </p:nvSpPr>
        <p:spPr>
          <a:xfrm>
            <a:off x="1361597" y="4839586"/>
            <a:ext cx="6572249" cy="461665"/>
          </a:xfrm>
          <a:prstGeom prst="rect">
            <a:avLst/>
          </a:prstGeom>
          <a:solidFill>
            <a:schemeClr val="bg1"/>
          </a:solidFill>
        </p:spPr>
        <p:txBody>
          <a:bodyPr wrap="square" rtlCol="0">
            <a:spAutoFit/>
          </a:bodyPr>
          <a:lstStyle/>
          <a:p>
            <a:pPr algn="ctr"/>
            <a:r>
              <a:rPr lang="en-US" sz="2400" b="1" dirty="0">
                <a:solidFill>
                  <a:srgbClr val="007349"/>
                </a:solidFill>
                <a:latin typeface="Century Gothic" panose="020B0502020202020204" pitchFamily="34" charset="0"/>
              </a:rPr>
              <a:t>RESTLESSNESS</a:t>
            </a:r>
          </a:p>
        </p:txBody>
      </p:sp>
    </p:spTree>
    <p:extLst>
      <p:ext uri="{BB962C8B-B14F-4D97-AF65-F5344CB8AC3E}">
        <p14:creationId xmlns:p14="http://schemas.microsoft.com/office/powerpoint/2010/main" val="328729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A0F4056-0AAC-4077-AF98-7CEA371283ED}"/>
              </a:ext>
            </a:extLst>
          </p:cNvPr>
          <p:cNvPicPr>
            <a:picLocks noChangeAspect="1"/>
          </p:cNvPicPr>
          <p:nvPr/>
        </p:nvPicPr>
        <p:blipFill rotWithShape="1">
          <a:blip r:embed="rId2">
            <a:extLst>
              <a:ext uri="{28A0092B-C50C-407E-A947-70E740481C1C}">
                <a14:useLocalDpi xmlns:a14="http://schemas.microsoft.com/office/drawing/2010/main" val="0"/>
              </a:ext>
            </a:extLst>
          </a:blip>
          <a:srcRect b="30497"/>
          <a:stretch/>
        </p:blipFill>
        <p:spPr>
          <a:xfrm>
            <a:off x="4847033" y="1644242"/>
            <a:ext cx="3357293" cy="3569516"/>
          </a:xfrm>
          <a:prstGeom prst="rect">
            <a:avLst/>
          </a:prstGeom>
        </p:spPr>
      </p:pic>
      <p:sp>
        <p:nvSpPr>
          <p:cNvPr id="2" name="Title 1"/>
          <p:cNvSpPr txBox="1">
            <a:spLocks/>
          </p:cNvSpPr>
          <p:nvPr/>
        </p:nvSpPr>
        <p:spPr>
          <a:xfrm>
            <a:off x="540502" y="254253"/>
            <a:ext cx="623400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Restlessness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094162" y="1370649"/>
            <a:ext cx="3305259" cy="3243196"/>
          </a:xfrm>
          <a:prstGeom prst="rect">
            <a:avLst/>
          </a:prstGeom>
          <a:noFill/>
        </p:spPr>
        <p:txBody>
          <a:bodyPr wrap="square" rtlCol="0">
            <a:spAutoFit/>
          </a:bodyPr>
          <a:lstStyle/>
          <a:p>
            <a:pPr marL="214313" indent="-214313">
              <a:lnSpc>
                <a:spcPct val="150000"/>
              </a:lnSpc>
              <a:buFont typeface="Arial" pitchFamily="34" charset="0"/>
              <a:buChar char="•"/>
            </a:pPr>
            <a:r>
              <a:rPr lang="en-US" sz="1400" b="1" dirty="0">
                <a:solidFill>
                  <a:srgbClr val="0E7F87"/>
                </a:solidFill>
                <a:latin typeface="Century Gothic" pitchFamily="34" charset="0"/>
              </a:rPr>
              <a:t>High Scores </a:t>
            </a:r>
            <a:r>
              <a:rPr lang="en-US" sz="1400" dirty="0">
                <a:latin typeface="Century Gothic" pitchFamily="34" charset="0"/>
              </a:rPr>
              <a:t>– </a:t>
            </a:r>
            <a:r>
              <a:rPr lang="en-US" sz="1400" dirty="0">
                <a:solidFill>
                  <a:srgbClr val="3C4647"/>
                </a:solidFill>
                <a:latin typeface="Century Gothic" pitchFamily="34" charset="0"/>
              </a:rPr>
              <a:t>More attentive to surroundings and ready to start new ideas</a:t>
            </a:r>
          </a:p>
          <a:p>
            <a:pPr marL="214313" indent="-214313">
              <a:lnSpc>
                <a:spcPct val="150000"/>
              </a:lnSpc>
              <a:buFont typeface="Arial" pitchFamily="34" charset="0"/>
              <a:buChar char="•"/>
            </a:pPr>
            <a:r>
              <a:rPr lang="en-US" sz="1400" b="1" dirty="0">
                <a:solidFill>
                  <a:srgbClr val="0E7F87"/>
                </a:solidFill>
                <a:latin typeface="Century Gothic" pitchFamily="34" charset="0"/>
              </a:rPr>
              <a:t>Low Scores </a:t>
            </a:r>
            <a:r>
              <a:rPr lang="en-US" sz="1400" dirty="0">
                <a:solidFill>
                  <a:srgbClr val="3C4647"/>
                </a:solidFill>
                <a:latin typeface="Century Gothic" pitchFamily="34" charset="0"/>
              </a:rPr>
              <a:t>– Concentrative and focused, attentive to the task at hand</a:t>
            </a:r>
          </a:p>
          <a:p>
            <a:pPr marL="214313" indent="-214313">
              <a:lnSpc>
                <a:spcPct val="150000"/>
              </a:lnSpc>
              <a:buFont typeface="Arial" pitchFamily="34" charset="0"/>
              <a:buChar char="•"/>
            </a:pPr>
            <a:r>
              <a:rPr lang="en-US" sz="1400" b="1" dirty="0">
                <a:solidFill>
                  <a:srgbClr val="0E7F87"/>
                </a:solidFill>
                <a:latin typeface="Century Gothic" pitchFamily="34" charset="0"/>
              </a:rPr>
              <a:t>Needs</a:t>
            </a:r>
            <a:r>
              <a:rPr lang="en-US" sz="1400" dirty="0">
                <a:latin typeface="Century Gothic" pitchFamily="34" charset="0"/>
              </a:rPr>
              <a:t> </a:t>
            </a:r>
            <a:r>
              <a:rPr lang="en-US" sz="1400" dirty="0">
                <a:solidFill>
                  <a:srgbClr val="3C4647"/>
                </a:solidFill>
                <a:latin typeface="Century Gothic" pitchFamily="34" charset="0"/>
              </a:rPr>
              <a:t>– Indicate how they direct attention; focused on one or several projects </a:t>
            </a:r>
          </a:p>
          <a:p>
            <a:pPr>
              <a:lnSpc>
                <a:spcPct val="150000"/>
              </a:lnSpc>
            </a:pPr>
            <a:endParaRPr lang="en-US" sz="1050" dirty="0">
              <a:latin typeface="Century Gothic" pitchFamily="34" charset="0"/>
            </a:endParaRPr>
          </a:p>
        </p:txBody>
      </p:sp>
    </p:spTree>
    <p:extLst>
      <p:ext uri="{BB962C8B-B14F-4D97-AF65-F5344CB8AC3E}">
        <p14:creationId xmlns:p14="http://schemas.microsoft.com/office/powerpoint/2010/main" val="793557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502" y="254253"/>
            <a:ext cx="696552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3C4647"/>
                </a:solidFill>
                <a:latin typeface="Century Gothic" panose="020B0502020202020204" pitchFamily="34" charset="0"/>
                <a:ea typeface="Roboto" panose="02000000000000000000" pitchFamily="2" charset="0"/>
              </a:rPr>
              <a:t>Restlessness: Common Scoring Patterns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5" name="Content Placeholder 2"/>
          <p:cNvSpPr txBox="1">
            <a:spLocks/>
          </p:cNvSpPr>
          <p:nvPr/>
        </p:nvSpPr>
        <p:spPr>
          <a:xfrm>
            <a:off x="998490"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LOWER / HIGHER / HIGHER</a:t>
            </a:r>
          </a:p>
        </p:txBody>
      </p:sp>
      <p:sp>
        <p:nvSpPr>
          <p:cNvPr id="6" name="Content Placeholder 2"/>
          <p:cNvSpPr txBox="1">
            <a:spLocks/>
          </p:cNvSpPr>
          <p:nvPr/>
        </p:nvSpPr>
        <p:spPr>
          <a:xfrm>
            <a:off x="5242466"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HIGHER / LOWER / HIGHER</a:t>
            </a:r>
          </a:p>
          <a:p>
            <a:pPr algn="ctr"/>
            <a:endParaRPr lang="en-US" sz="1800" dirty="0">
              <a:solidFill>
                <a:srgbClr val="3C4647"/>
              </a:solidFill>
              <a:latin typeface="Century Gothic" panose="020B0502020202020204" pitchFamily="34" charset="0"/>
              <a:ea typeface="Roboto"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7" name="TextBox 6"/>
          <p:cNvSpPr txBox="1"/>
          <p:nvPr/>
        </p:nvSpPr>
        <p:spPr>
          <a:xfrm>
            <a:off x="5037636" y="2406018"/>
            <a:ext cx="3305259"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Initiates frequent changes and easily shifts attention when interrupted</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a minimum of interruptions and an adequate notice of change</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become annoyed by delays or find it hard to sit still</a:t>
            </a:r>
            <a:endParaRPr lang="en-US" sz="1050" dirty="0">
              <a:solidFill>
                <a:srgbClr val="3C4647"/>
              </a:solidFill>
              <a:latin typeface="Century Gothic" pitchFamily="34" charset="0"/>
            </a:endParaRPr>
          </a:p>
        </p:txBody>
      </p:sp>
      <p:sp>
        <p:nvSpPr>
          <p:cNvPr id="8" name="TextBox 7"/>
          <p:cNvSpPr txBox="1"/>
          <p:nvPr/>
        </p:nvSpPr>
        <p:spPr>
          <a:xfrm>
            <a:off x="946060" y="2406019"/>
            <a:ext cx="3305259"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Concentrative and patient with long-term projects</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frequent changes in activity and relief from daily routine</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have difficulty concentrating or become annoyed by delays</a:t>
            </a:r>
            <a:endParaRPr lang="en-US" sz="1050" dirty="0">
              <a:solidFill>
                <a:srgbClr val="3C4647"/>
              </a:solidFill>
              <a:latin typeface="Century Gothic" pitchFamily="34" charset="0"/>
            </a:endParaRPr>
          </a:p>
        </p:txBody>
      </p:sp>
      <p:sp>
        <p:nvSpPr>
          <p:cNvPr id="9" name="Content Placeholder 2"/>
          <p:cNvSpPr txBox="1">
            <a:spLocks/>
          </p:cNvSpPr>
          <p:nvPr/>
        </p:nvSpPr>
        <p:spPr>
          <a:xfrm>
            <a:off x="3951574" y="1565292"/>
            <a:ext cx="1233408"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3C4647"/>
                </a:solidFill>
                <a:latin typeface="Century Gothic" panose="020B0502020202020204" pitchFamily="34" charset="0"/>
                <a:ea typeface="Roboto Light" pitchFamily="2" charset="0"/>
              </a:rPr>
              <a:t>vs.</a:t>
            </a:r>
          </a:p>
        </p:txBody>
      </p:sp>
    </p:spTree>
    <p:extLst>
      <p:ext uri="{BB962C8B-B14F-4D97-AF65-F5344CB8AC3E}">
        <p14:creationId xmlns:p14="http://schemas.microsoft.com/office/powerpoint/2010/main" val="1037139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87116" y="1027896"/>
            <a:ext cx="3721210" cy="3721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540502" y="254253"/>
            <a:ext cx="7856771"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Component: Thought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476071" y="5391731"/>
            <a:ext cx="6572249" cy="646331"/>
          </a:xfrm>
          <a:prstGeom prst="rect">
            <a:avLst/>
          </a:prstGeom>
          <a:noFill/>
        </p:spPr>
        <p:txBody>
          <a:bodyPr wrap="square" rtlCol="0">
            <a:spAutoFit/>
          </a:bodyPr>
          <a:lstStyle/>
          <a:p>
            <a:pPr algn="ctr"/>
            <a:r>
              <a:rPr lang="en-US" dirty="0">
                <a:solidFill>
                  <a:srgbClr val="BAA170"/>
                </a:solidFill>
                <a:latin typeface="Century Gothic" pitchFamily="34" charset="0"/>
              </a:rPr>
              <a:t>Decision making process and concern </a:t>
            </a:r>
          </a:p>
          <a:p>
            <a:pPr algn="ctr"/>
            <a:r>
              <a:rPr lang="en-US" dirty="0">
                <a:solidFill>
                  <a:srgbClr val="BAA170"/>
                </a:solidFill>
                <a:latin typeface="Century Gothic" pitchFamily="34" charset="0"/>
              </a:rPr>
              <a:t>for consequences in making the right decision</a:t>
            </a:r>
          </a:p>
        </p:txBody>
      </p:sp>
      <p:sp>
        <p:nvSpPr>
          <p:cNvPr id="7" name="TextBox 6"/>
          <p:cNvSpPr txBox="1"/>
          <p:nvPr/>
        </p:nvSpPr>
        <p:spPr>
          <a:xfrm>
            <a:off x="1361597" y="4839586"/>
            <a:ext cx="6572249" cy="461665"/>
          </a:xfrm>
          <a:prstGeom prst="rect">
            <a:avLst/>
          </a:prstGeom>
          <a:solidFill>
            <a:schemeClr val="bg1"/>
          </a:solidFill>
        </p:spPr>
        <p:txBody>
          <a:bodyPr wrap="square" rtlCol="0">
            <a:spAutoFit/>
          </a:bodyPr>
          <a:lstStyle/>
          <a:p>
            <a:pPr algn="ctr"/>
            <a:r>
              <a:rPr lang="en-US" sz="2400" b="1" dirty="0">
                <a:solidFill>
                  <a:srgbClr val="063A8D"/>
                </a:solidFill>
                <a:latin typeface="Century Gothic" panose="020B0502020202020204" pitchFamily="34" charset="0"/>
              </a:rPr>
              <a:t>THOUGHT</a:t>
            </a:r>
          </a:p>
        </p:txBody>
      </p:sp>
    </p:spTree>
    <p:extLst>
      <p:ext uri="{BB962C8B-B14F-4D97-AF65-F5344CB8AC3E}">
        <p14:creationId xmlns:p14="http://schemas.microsoft.com/office/powerpoint/2010/main" val="207826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B9D5BA-FB9A-43B0-977C-D4739057BDB7}"/>
              </a:ext>
            </a:extLst>
          </p:cNvPr>
          <p:cNvPicPr>
            <a:picLocks noChangeAspect="1"/>
          </p:cNvPicPr>
          <p:nvPr/>
        </p:nvPicPr>
        <p:blipFill rotWithShape="1">
          <a:blip r:embed="rId2">
            <a:extLst>
              <a:ext uri="{28A0092B-C50C-407E-A947-70E740481C1C}">
                <a14:useLocalDpi xmlns:a14="http://schemas.microsoft.com/office/drawing/2010/main" val="0"/>
              </a:ext>
            </a:extLst>
          </a:blip>
          <a:srcRect b="30439"/>
          <a:stretch/>
        </p:blipFill>
        <p:spPr>
          <a:xfrm>
            <a:off x="4793631" y="1665214"/>
            <a:ext cx="3355248" cy="3527571"/>
          </a:xfrm>
          <a:prstGeom prst="rect">
            <a:avLst/>
          </a:prstGeom>
        </p:spPr>
      </p:pic>
      <p:sp>
        <p:nvSpPr>
          <p:cNvPr id="2" name="Title 1"/>
          <p:cNvSpPr txBox="1">
            <a:spLocks/>
          </p:cNvSpPr>
          <p:nvPr/>
        </p:nvSpPr>
        <p:spPr>
          <a:xfrm>
            <a:off x="540502" y="254253"/>
            <a:ext cx="623400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Thought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6" name="TextBox 5"/>
          <p:cNvSpPr txBox="1"/>
          <p:nvPr/>
        </p:nvSpPr>
        <p:spPr>
          <a:xfrm>
            <a:off x="1094162" y="1370649"/>
            <a:ext cx="3305259" cy="2920030"/>
          </a:xfrm>
          <a:prstGeom prst="rect">
            <a:avLst/>
          </a:prstGeom>
          <a:noFill/>
        </p:spPr>
        <p:txBody>
          <a:bodyPr wrap="square" rtlCol="0">
            <a:spAutoFit/>
          </a:bodyPr>
          <a:lstStyle/>
          <a:p>
            <a:pPr marL="214313" indent="-214313">
              <a:lnSpc>
                <a:spcPct val="150000"/>
              </a:lnSpc>
              <a:buFont typeface="Arial" pitchFamily="34" charset="0"/>
              <a:buChar char="•"/>
            </a:pPr>
            <a:r>
              <a:rPr lang="en-US" sz="1400" b="1" dirty="0">
                <a:solidFill>
                  <a:srgbClr val="0E7F87"/>
                </a:solidFill>
                <a:latin typeface="Century Gothic" pitchFamily="34" charset="0"/>
              </a:rPr>
              <a:t>High Scores </a:t>
            </a:r>
            <a:r>
              <a:rPr lang="en-US" sz="1400" dirty="0">
                <a:solidFill>
                  <a:srgbClr val="3C4647"/>
                </a:solidFill>
                <a:latin typeface="Century Gothic" pitchFamily="34" charset="0"/>
              </a:rPr>
              <a:t>– More thoughtful and reflective</a:t>
            </a:r>
          </a:p>
          <a:p>
            <a:pPr marL="214313" indent="-214313">
              <a:lnSpc>
                <a:spcPct val="150000"/>
              </a:lnSpc>
              <a:buFont typeface="Arial" pitchFamily="34" charset="0"/>
              <a:buChar char="•"/>
            </a:pPr>
            <a:r>
              <a:rPr lang="en-US" sz="1400" b="1" dirty="0">
                <a:solidFill>
                  <a:srgbClr val="0E7F87"/>
                </a:solidFill>
                <a:latin typeface="Century Gothic" pitchFamily="34" charset="0"/>
              </a:rPr>
              <a:t>Low Scores </a:t>
            </a:r>
            <a:r>
              <a:rPr lang="en-US" sz="1400" dirty="0">
                <a:solidFill>
                  <a:srgbClr val="3C4647"/>
                </a:solidFill>
                <a:latin typeface="Century Gothic" pitchFamily="34" charset="0"/>
              </a:rPr>
              <a:t>– Tend to grasp situations quickly and are decisive in action and thought</a:t>
            </a:r>
          </a:p>
          <a:p>
            <a:pPr marL="214313" indent="-214313">
              <a:lnSpc>
                <a:spcPct val="150000"/>
              </a:lnSpc>
              <a:buFont typeface="Arial" pitchFamily="34" charset="0"/>
              <a:buChar char="•"/>
            </a:pPr>
            <a:r>
              <a:rPr lang="en-US" sz="1400" b="1" dirty="0">
                <a:solidFill>
                  <a:srgbClr val="0E7F87"/>
                </a:solidFill>
                <a:latin typeface="Century Gothic" pitchFamily="34" charset="0"/>
              </a:rPr>
              <a:t>Needs</a:t>
            </a:r>
            <a:r>
              <a:rPr lang="en-US" sz="1400" dirty="0">
                <a:latin typeface="Century Gothic" pitchFamily="34" charset="0"/>
              </a:rPr>
              <a:t> </a:t>
            </a:r>
            <a:r>
              <a:rPr lang="en-US" sz="1400" dirty="0">
                <a:solidFill>
                  <a:srgbClr val="3C4647"/>
                </a:solidFill>
                <a:latin typeface="Century Gothic" pitchFamily="34" charset="0"/>
              </a:rPr>
              <a:t>– Indicate how they make decisions; quickly, or prefers time to consider all options</a:t>
            </a:r>
          </a:p>
          <a:p>
            <a:pPr>
              <a:lnSpc>
                <a:spcPct val="150000"/>
              </a:lnSpc>
            </a:pPr>
            <a:endParaRPr lang="en-US" sz="1050" dirty="0">
              <a:latin typeface="Century Gothic" pitchFamily="34" charset="0"/>
            </a:endParaRPr>
          </a:p>
        </p:txBody>
      </p:sp>
    </p:spTree>
    <p:extLst>
      <p:ext uri="{BB962C8B-B14F-4D97-AF65-F5344CB8AC3E}">
        <p14:creationId xmlns:p14="http://schemas.microsoft.com/office/powerpoint/2010/main" val="3749731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0502" y="254253"/>
            <a:ext cx="696552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Thought: Common Scoring Patterns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5" name="Content Placeholder 2"/>
          <p:cNvSpPr txBox="1">
            <a:spLocks/>
          </p:cNvSpPr>
          <p:nvPr/>
        </p:nvSpPr>
        <p:spPr>
          <a:xfrm>
            <a:off x="998490"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LOWER / HIGHER / HIGHER</a:t>
            </a:r>
          </a:p>
        </p:txBody>
      </p:sp>
      <p:sp>
        <p:nvSpPr>
          <p:cNvPr id="6" name="Content Placeholder 2"/>
          <p:cNvSpPr txBox="1">
            <a:spLocks/>
          </p:cNvSpPr>
          <p:nvPr/>
        </p:nvSpPr>
        <p:spPr>
          <a:xfrm>
            <a:off x="5242466" y="1602328"/>
            <a:ext cx="2895600"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BAA170"/>
                </a:solidFill>
                <a:latin typeface="Century Gothic" panose="020B0502020202020204" pitchFamily="34" charset="0"/>
                <a:ea typeface="Roboto Light" pitchFamily="2" charset="0"/>
              </a:rPr>
              <a:t>HIGHER / LOWER / HIGHER</a:t>
            </a:r>
          </a:p>
          <a:p>
            <a:pPr algn="ctr"/>
            <a:endParaRPr lang="en-US" sz="1800" dirty="0">
              <a:solidFill>
                <a:srgbClr val="3C4647"/>
              </a:solidFill>
              <a:latin typeface="Century Gothic" panose="020B0502020202020204" pitchFamily="34" charset="0"/>
              <a:ea typeface="Roboto" pitchFamily="2" charset="0"/>
            </a:endParaRPr>
          </a:p>
          <a:p>
            <a:pPr algn="r"/>
            <a:endParaRPr lang="en-US" sz="1800" dirty="0">
              <a:solidFill>
                <a:srgbClr val="3C4647"/>
              </a:solidFill>
              <a:latin typeface="Century Gothic" panose="020B0502020202020204" pitchFamily="34" charset="0"/>
              <a:ea typeface="Roboto" pitchFamily="2" charset="0"/>
            </a:endParaRPr>
          </a:p>
        </p:txBody>
      </p:sp>
      <p:sp>
        <p:nvSpPr>
          <p:cNvPr id="7" name="TextBox 6"/>
          <p:cNvSpPr txBox="1"/>
          <p:nvPr/>
        </p:nvSpPr>
        <p:spPr>
          <a:xfrm>
            <a:off x="5037636" y="2406018"/>
            <a:ext cx="3305259"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Thoughtful, reflective, and values depth of decisions</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minimal ambiguity and the freedom to take immediate action</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postpone making a decision or become overly anxious about making decisions</a:t>
            </a:r>
            <a:endParaRPr lang="en-US" sz="1050" dirty="0">
              <a:solidFill>
                <a:srgbClr val="3C4647"/>
              </a:solidFill>
              <a:latin typeface="Century Gothic" pitchFamily="34" charset="0"/>
            </a:endParaRPr>
          </a:p>
        </p:txBody>
      </p:sp>
      <p:sp>
        <p:nvSpPr>
          <p:cNvPr id="8" name="TextBox 7"/>
          <p:cNvSpPr txBox="1"/>
          <p:nvPr/>
        </p:nvSpPr>
        <p:spPr>
          <a:xfrm>
            <a:off x="946060" y="2406019"/>
            <a:ext cx="3305259"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Decisive in thought and action, tends to be matter-of-fact in thinking</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Needs more time to reflect upon decisions</a:t>
            </a:r>
          </a:p>
          <a:p>
            <a:pPr marL="285750" indent="-285750">
              <a:lnSpc>
                <a:spcPct val="150000"/>
              </a:lnSpc>
              <a:buFont typeface="Arial" panose="020B0604020202020204" pitchFamily="34" charset="0"/>
              <a:buChar char="•"/>
            </a:pPr>
            <a:r>
              <a:rPr lang="en-US" sz="1400" dirty="0">
                <a:solidFill>
                  <a:srgbClr val="3C4647"/>
                </a:solidFill>
                <a:latin typeface="Century Gothic" pitchFamily="34" charset="0"/>
              </a:rPr>
              <a:t>Under stress, may postpone making a decision or become overly anxious about making decisions</a:t>
            </a:r>
            <a:endParaRPr lang="en-US" sz="1050" dirty="0">
              <a:solidFill>
                <a:srgbClr val="3C4647"/>
              </a:solidFill>
              <a:latin typeface="Century Gothic" pitchFamily="34" charset="0"/>
            </a:endParaRPr>
          </a:p>
        </p:txBody>
      </p:sp>
      <p:sp>
        <p:nvSpPr>
          <p:cNvPr id="9" name="Content Placeholder 2"/>
          <p:cNvSpPr txBox="1">
            <a:spLocks/>
          </p:cNvSpPr>
          <p:nvPr/>
        </p:nvSpPr>
        <p:spPr>
          <a:xfrm>
            <a:off x="3951574" y="1565292"/>
            <a:ext cx="1233408" cy="43888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solidFill>
                  <a:srgbClr val="3C4647"/>
                </a:solidFill>
                <a:latin typeface="Century Gothic" panose="020B0502020202020204" pitchFamily="34" charset="0"/>
                <a:ea typeface="Roboto Light" pitchFamily="2" charset="0"/>
              </a:rPr>
              <a:t>vs.</a:t>
            </a:r>
          </a:p>
        </p:txBody>
      </p:sp>
    </p:spTree>
    <p:extLst>
      <p:ext uri="{BB962C8B-B14F-4D97-AF65-F5344CB8AC3E}">
        <p14:creationId xmlns:p14="http://schemas.microsoft.com/office/powerpoint/2010/main" val="124059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565263" y="254253"/>
            <a:ext cx="7468449" cy="8032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solidFill>
                  <a:srgbClr val="3C4647"/>
                </a:solidFill>
                <a:latin typeface="Century Gothic" panose="020B0502020202020204" pitchFamily="34" charset="0"/>
                <a:ea typeface="Roboto" panose="02000000000000000000" pitchFamily="2" charset="0"/>
              </a:rPr>
              <a:t>We examine personality and perceptions in a </a:t>
            </a:r>
            <a:r>
              <a:rPr lang="en-US" sz="2400" b="1" dirty="0">
                <a:solidFill>
                  <a:srgbClr val="BAA170"/>
                </a:solidFill>
                <a:latin typeface="Century Gothic" panose="020B0502020202020204" pitchFamily="34" charset="0"/>
                <a:ea typeface="Roboto" panose="02000000000000000000" pitchFamily="2" charset="0"/>
              </a:rPr>
              <a:t>social context</a:t>
            </a:r>
          </a:p>
        </p:txBody>
      </p:sp>
      <p:sp>
        <p:nvSpPr>
          <p:cNvPr id="3" name="Subtitle 2"/>
          <p:cNvSpPr txBox="1">
            <a:spLocks/>
          </p:cNvSpPr>
          <p:nvPr/>
        </p:nvSpPr>
        <p:spPr>
          <a:xfrm>
            <a:off x="1010473" y="1496158"/>
            <a:ext cx="7023239" cy="22439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400" dirty="0">
                <a:solidFill>
                  <a:srgbClr val="3C4647"/>
                </a:solidFill>
                <a:latin typeface="Century Gothic" panose="020B0502020202020204" pitchFamily="34" charset="0"/>
                <a:ea typeface="Roboto" panose="02000000000000000000" pitchFamily="2" charset="0"/>
              </a:rPr>
              <a:t>Social context of a person’s behavior promotes </a:t>
            </a:r>
            <a:r>
              <a:rPr lang="en-US" sz="1400" b="1" dirty="0">
                <a:solidFill>
                  <a:srgbClr val="0E7F87"/>
                </a:solidFill>
                <a:latin typeface="Century Gothic" panose="020B0502020202020204" pitchFamily="34" charset="0"/>
                <a:ea typeface="Roboto" panose="02000000000000000000" pitchFamily="2" charset="0"/>
              </a:rPr>
              <a:t>better self management</a:t>
            </a:r>
            <a:r>
              <a:rPr lang="en-US" sz="1400" dirty="0">
                <a:solidFill>
                  <a:srgbClr val="0E7F87"/>
                </a:solidFill>
                <a:latin typeface="Century Gothic" panose="020B0502020202020204" pitchFamily="34" charset="0"/>
                <a:ea typeface="Roboto" panose="02000000000000000000" pitchFamily="2" charset="0"/>
              </a:rPr>
              <a:t> </a:t>
            </a:r>
            <a:r>
              <a:rPr lang="en-US" sz="1400" b="1" dirty="0">
                <a:solidFill>
                  <a:srgbClr val="0E7F87"/>
                </a:solidFill>
                <a:latin typeface="Century Gothic" panose="020B0502020202020204" pitchFamily="34" charset="0"/>
                <a:ea typeface="Roboto" panose="02000000000000000000" pitchFamily="2" charset="0"/>
              </a:rPr>
              <a:t>and awareness</a:t>
            </a:r>
            <a:r>
              <a:rPr lang="en-US" sz="1400" dirty="0">
                <a:solidFill>
                  <a:srgbClr val="0E7F87"/>
                </a:solidFill>
                <a:latin typeface="Century Gothic" panose="020B0502020202020204" pitchFamily="34" charset="0"/>
                <a:ea typeface="Roboto" panose="02000000000000000000" pitchFamily="2" charset="0"/>
              </a:rPr>
              <a:t> </a:t>
            </a:r>
            <a:r>
              <a:rPr lang="en-US" sz="1400" dirty="0">
                <a:solidFill>
                  <a:srgbClr val="3C4647"/>
                </a:solidFill>
                <a:latin typeface="Century Gothic" panose="020B0502020202020204" pitchFamily="34" charset="0"/>
                <a:ea typeface="Roboto" panose="02000000000000000000" pitchFamily="2" charset="0"/>
              </a:rPr>
              <a:t>of their own extremes relative to social norms.</a:t>
            </a:r>
          </a:p>
          <a:p>
            <a:pPr>
              <a:lnSpc>
                <a:spcPct val="150000"/>
              </a:lnSpc>
            </a:pPr>
            <a:r>
              <a:rPr lang="en-US" sz="1400" dirty="0">
                <a:solidFill>
                  <a:srgbClr val="3C4647"/>
                </a:solidFill>
                <a:latin typeface="Century Gothic" panose="020B0502020202020204" pitchFamily="34" charset="0"/>
                <a:ea typeface="Roboto" panose="02000000000000000000" pitchFamily="2" charset="0"/>
              </a:rPr>
              <a:t>By seeing the ways others perceive the world, an individual can </a:t>
            </a:r>
            <a:r>
              <a:rPr lang="en-US" sz="1400" b="1" dirty="0">
                <a:solidFill>
                  <a:srgbClr val="0E7F87"/>
                </a:solidFill>
                <a:latin typeface="Century Gothic" panose="020B0502020202020204" pitchFamily="34" charset="0"/>
                <a:ea typeface="Roboto" panose="02000000000000000000" pitchFamily="2" charset="0"/>
              </a:rPr>
              <a:t>better respect and empathize with their colleagues.</a:t>
            </a:r>
          </a:p>
          <a:p>
            <a:pPr marL="0" indent="0">
              <a:buNone/>
            </a:pPr>
            <a:endParaRPr lang="en-US" sz="1350" dirty="0">
              <a:solidFill>
                <a:srgbClr val="3C4647"/>
              </a:solidFill>
              <a:latin typeface="Roboto" panose="02000000000000000000" pitchFamily="2" charset="0"/>
              <a:ea typeface="Roboto"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Tree>
    <p:extLst>
      <p:ext uri="{BB962C8B-B14F-4D97-AF65-F5344CB8AC3E}">
        <p14:creationId xmlns:p14="http://schemas.microsoft.com/office/powerpoint/2010/main" val="223578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sp>
        <p:nvSpPr>
          <p:cNvPr id="6" name="Title 1"/>
          <p:cNvSpPr txBox="1">
            <a:spLocks/>
          </p:cNvSpPr>
          <p:nvPr/>
        </p:nvSpPr>
        <p:spPr>
          <a:xfrm>
            <a:off x="540502" y="254253"/>
            <a:ext cx="7633439"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Common Uses of Birkman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
        <p:nvSpPr>
          <p:cNvPr id="8" name="Subtitle 2"/>
          <p:cNvSpPr txBox="1">
            <a:spLocks/>
          </p:cNvSpPr>
          <p:nvPr/>
        </p:nvSpPr>
        <p:spPr>
          <a:xfrm>
            <a:off x="968526" y="1133454"/>
            <a:ext cx="7023239" cy="4329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400" dirty="0">
                <a:solidFill>
                  <a:srgbClr val="3C4647"/>
                </a:solidFill>
                <a:latin typeface="Century Gothic" panose="020B0502020202020204" pitchFamily="34" charset="0"/>
                <a:ea typeface="Roboto" panose="02000000000000000000" pitchFamily="2" charset="0"/>
              </a:rPr>
              <a:t>Birkman is popularly used for:</a:t>
            </a:r>
            <a:endParaRPr lang="en-US" sz="1350" dirty="0">
              <a:solidFill>
                <a:srgbClr val="3C4647"/>
              </a:solidFill>
              <a:latin typeface="Roboto" panose="02000000000000000000" pitchFamily="2" charset="0"/>
              <a:ea typeface="Roboto" panose="02000000000000000000" pitchFamily="2" charset="0"/>
            </a:endParaRPr>
          </a:p>
        </p:txBody>
      </p:sp>
      <p:sp>
        <p:nvSpPr>
          <p:cNvPr id="10" name="Subtitle 2"/>
          <p:cNvSpPr txBox="1">
            <a:spLocks/>
          </p:cNvSpPr>
          <p:nvPr/>
        </p:nvSpPr>
        <p:spPr>
          <a:xfrm>
            <a:off x="1010471" y="3808673"/>
            <a:ext cx="7594800" cy="1558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300" dirty="0">
                <a:solidFill>
                  <a:srgbClr val="3C4647"/>
                </a:solidFill>
                <a:latin typeface="Century Gothic" panose="020B0502020202020204" pitchFamily="34" charset="0"/>
              </a:rPr>
              <a:t>Birkman can benefit </a:t>
            </a:r>
            <a:r>
              <a:rPr lang="en-US" sz="1300" b="1" dirty="0">
                <a:solidFill>
                  <a:srgbClr val="0E7F87"/>
                </a:solidFill>
                <a:latin typeface="Century Gothic" panose="020B0502020202020204" pitchFamily="34" charset="0"/>
              </a:rPr>
              <a:t>every stage of the employee lifecycle</a:t>
            </a:r>
            <a:r>
              <a:rPr lang="en-US" sz="1300" dirty="0">
                <a:solidFill>
                  <a:srgbClr val="3C4647"/>
                </a:solidFill>
                <a:latin typeface="Century Gothic" panose="020B0502020202020204" pitchFamily="34" charset="0"/>
              </a:rPr>
              <a:t>, and </a:t>
            </a:r>
            <a:r>
              <a:rPr lang="en-US" sz="1300" b="1" dirty="0">
                <a:solidFill>
                  <a:srgbClr val="0E7F87"/>
                </a:solidFill>
                <a:latin typeface="Century Gothic" panose="020B0502020202020204" pitchFamily="34" charset="0"/>
              </a:rPr>
              <a:t>each of these categories have many applications that fit within it</a:t>
            </a:r>
            <a:r>
              <a:rPr lang="en-US" sz="1300" b="1" dirty="0">
                <a:solidFill>
                  <a:srgbClr val="3C4647"/>
                </a:solidFill>
                <a:latin typeface="Century Gothic" panose="020B0502020202020204" pitchFamily="34" charset="0"/>
              </a:rPr>
              <a:t>.</a:t>
            </a:r>
            <a:r>
              <a:rPr lang="en-US" sz="1300" dirty="0">
                <a:solidFill>
                  <a:srgbClr val="3C4647"/>
                </a:solidFill>
                <a:latin typeface="Century Gothic" panose="020B0502020202020204" pitchFamily="34" charset="0"/>
              </a:rPr>
              <a:t> For example, leadership transitions, high potential development, executive coaching, and succession planning all fit within the Leadership Development category. </a:t>
            </a:r>
            <a:endParaRPr lang="en-US" sz="1300" dirty="0">
              <a:solidFill>
                <a:srgbClr val="3C4647"/>
              </a:solidFill>
              <a:latin typeface="Century Gothic" panose="020B0502020202020204" pitchFamily="34" charset="0"/>
              <a:ea typeface="Roboto"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864" y="1955697"/>
            <a:ext cx="442642" cy="44264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2717" y="1955697"/>
            <a:ext cx="478818" cy="47881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7746" y="1955697"/>
            <a:ext cx="543065" cy="54306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7022" y="2017875"/>
            <a:ext cx="480887" cy="480887"/>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4120" y="1921582"/>
            <a:ext cx="510871" cy="510871"/>
          </a:xfrm>
          <a:prstGeom prst="rect">
            <a:avLst/>
          </a:prstGeom>
        </p:spPr>
      </p:pic>
      <p:sp>
        <p:nvSpPr>
          <p:cNvPr id="20" name="Subtitle 2"/>
          <p:cNvSpPr txBox="1">
            <a:spLocks/>
          </p:cNvSpPr>
          <p:nvPr/>
        </p:nvSpPr>
        <p:spPr>
          <a:xfrm>
            <a:off x="2505865" y="2669081"/>
            <a:ext cx="1351432" cy="1876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b="1" dirty="0">
                <a:solidFill>
                  <a:srgbClr val="BAA170"/>
                </a:solidFill>
                <a:latin typeface="Century Gothic" pitchFamily="34" charset="0"/>
                <a:ea typeface="Roboto Light" pitchFamily="2" charset="0"/>
              </a:rPr>
              <a:t>Team Building</a:t>
            </a:r>
            <a:endParaRPr lang="en-US" sz="1400" b="1" dirty="0">
              <a:solidFill>
                <a:srgbClr val="BAA170"/>
              </a:solidFill>
              <a:latin typeface="Century Gothic" pitchFamily="34" charset="0"/>
              <a:ea typeface="Roboto" pitchFamily="2" charset="0"/>
            </a:endParaRPr>
          </a:p>
        </p:txBody>
      </p:sp>
      <p:sp>
        <p:nvSpPr>
          <p:cNvPr id="21" name="Subtitle 2"/>
          <p:cNvSpPr txBox="1">
            <a:spLocks/>
          </p:cNvSpPr>
          <p:nvPr/>
        </p:nvSpPr>
        <p:spPr>
          <a:xfrm>
            <a:off x="1009469" y="2665866"/>
            <a:ext cx="1351432" cy="1876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b="1" dirty="0">
                <a:solidFill>
                  <a:srgbClr val="BAA170"/>
                </a:solidFill>
                <a:latin typeface="Century Gothic" pitchFamily="34" charset="0"/>
                <a:ea typeface="Roboto Light" pitchFamily="2" charset="0"/>
              </a:rPr>
              <a:t>Leadership Development</a:t>
            </a:r>
            <a:endParaRPr lang="en-US" sz="1400" b="1" dirty="0">
              <a:solidFill>
                <a:srgbClr val="BAA170"/>
              </a:solidFill>
              <a:latin typeface="Century Gothic" pitchFamily="34" charset="0"/>
              <a:ea typeface="Roboto" pitchFamily="2" charset="0"/>
            </a:endParaRPr>
          </a:p>
        </p:txBody>
      </p:sp>
      <p:sp>
        <p:nvSpPr>
          <p:cNvPr id="22" name="Subtitle 2"/>
          <p:cNvSpPr txBox="1">
            <a:spLocks/>
          </p:cNvSpPr>
          <p:nvPr/>
        </p:nvSpPr>
        <p:spPr>
          <a:xfrm>
            <a:off x="4113562" y="2665865"/>
            <a:ext cx="1351432" cy="1876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b="1" dirty="0">
                <a:solidFill>
                  <a:srgbClr val="BAA170"/>
                </a:solidFill>
                <a:latin typeface="Century Gothic" pitchFamily="34" charset="0"/>
                <a:ea typeface="Roboto Light" pitchFamily="2" charset="0"/>
              </a:rPr>
              <a:t>Sales &amp; Negotiation</a:t>
            </a:r>
            <a:endParaRPr lang="en-US" sz="1400" b="1" dirty="0">
              <a:solidFill>
                <a:srgbClr val="BAA170"/>
              </a:solidFill>
              <a:latin typeface="Century Gothic" pitchFamily="34" charset="0"/>
              <a:ea typeface="Roboto" pitchFamily="2" charset="0"/>
            </a:endParaRPr>
          </a:p>
        </p:txBody>
      </p:sp>
      <p:sp>
        <p:nvSpPr>
          <p:cNvPr id="23" name="Subtitle 2"/>
          <p:cNvSpPr txBox="1">
            <a:spLocks/>
          </p:cNvSpPr>
          <p:nvPr/>
        </p:nvSpPr>
        <p:spPr>
          <a:xfrm>
            <a:off x="5691749" y="2665865"/>
            <a:ext cx="1351432" cy="1876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b="1" dirty="0">
                <a:solidFill>
                  <a:srgbClr val="BAA170"/>
                </a:solidFill>
                <a:latin typeface="Century Gothic" pitchFamily="34" charset="0"/>
                <a:ea typeface="Roboto Light" pitchFamily="2" charset="0"/>
              </a:rPr>
              <a:t>Talent Selection</a:t>
            </a:r>
            <a:endParaRPr lang="en-US" sz="1400" b="1" dirty="0">
              <a:solidFill>
                <a:srgbClr val="BAA170"/>
              </a:solidFill>
              <a:latin typeface="Century Gothic" pitchFamily="34" charset="0"/>
              <a:ea typeface="Roboto" pitchFamily="2" charset="0"/>
            </a:endParaRPr>
          </a:p>
        </p:txBody>
      </p:sp>
      <p:sp>
        <p:nvSpPr>
          <p:cNvPr id="24" name="Subtitle 2"/>
          <p:cNvSpPr txBox="1">
            <a:spLocks/>
          </p:cNvSpPr>
          <p:nvPr/>
        </p:nvSpPr>
        <p:spPr>
          <a:xfrm>
            <a:off x="7253839" y="2665864"/>
            <a:ext cx="1351432" cy="1876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400" b="1" dirty="0">
                <a:solidFill>
                  <a:srgbClr val="BAA170"/>
                </a:solidFill>
                <a:latin typeface="Century Gothic" pitchFamily="34" charset="0"/>
                <a:ea typeface="Roboto Light" pitchFamily="2" charset="0"/>
              </a:rPr>
              <a:t>Career Exploration</a:t>
            </a:r>
            <a:endParaRPr lang="en-US" sz="1400" b="1" dirty="0">
              <a:solidFill>
                <a:srgbClr val="BAA170"/>
              </a:solidFill>
              <a:latin typeface="Century Gothic" pitchFamily="34" charset="0"/>
              <a:ea typeface="Roboto" pitchFamily="2" charset="0"/>
            </a:endParaRPr>
          </a:p>
        </p:txBody>
      </p:sp>
    </p:spTree>
    <p:extLst>
      <p:ext uri="{BB962C8B-B14F-4D97-AF65-F5344CB8AC3E}">
        <p14:creationId xmlns:p14="http://schemas.microsoft.com/office/powerpoint/2010/main" val="301245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378" y="2965837"/>
            <a:ext cx="6858000" cy="71561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solidFill>
                  <a:srgbClr val="3C4647"/>
                </a:solidFill>
                <a:latin typeface="Century Gothic" panose="020B0502020202020204" pitchFamily="34" charset="0"/>
                <a:ea typeface="Roboto" panose="02000000000000000000" pitchFamily="2" charset="0"/>
              </a:rPr>
              <a:t>Birkman Basics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0"/>
            <a:ext cx="9143244" cy="2265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731" y="6235669"/>
            <a:ext cx="1948070" cy="342285"/>
          </a:xfrm>
          <a:prstGeom prst="rect">
            <a:avLst/>
          </a:prstGeom>
        </p:spPr>
      </p:pic>
    </p:spTree>
    <p:extLst>
      <p:ext uri="{BB962C8B-B14F-4D97-AF65-F5344CB8AC3E}">
        <p14:creationId xmlns:p14="http://schemas.microsoft.com/office/powerpoint/2010/main" val="122101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sp>
        <p:nvSpPr>
          <p:cNvPr id="3" name="Title 1"/>
          <p:cNvSpPr txBox="1">
            <a:spLocks/>
          </p:cNvSpPr>
          <p:nvPr/>
        </p:nvSpPr>
        <p:spPr>
          <a:xfrm>
            <a:off x="540502" y="254253"/>
            <a:ext cx="4657725"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Birkman Colors</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101" t="37540" r="11723" b="8667"/>
          <a:stretch/>
        </p:blipFill>
        <p:spPr bwMode="auto">
          <a:xfrm>
            <a:off x="2206167" y="2004969"/>
            <a:ext cx="4892885" cy="452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ubtitle 2"/>
          <p:cNvSpPr txBox="1">
            <a:spLocks/>
          </p:cNvSpPr>
          <p:nvPr/>
        </p:nvSpPr>
        <p:spPr>
          <a:xfrm>
            <a:off x="1224610" y="964734"/>
            <a:ext cx="6853805" cy="8472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400" dirty="0">
                <a:solidFill>
                  <a:srgbClr val="3C4647"/>
                </a:solidFill>
                <a:latin typeface="Century Gothic" panose="020B0502020202020204" pitchFamily="34" charset="0"/>
                <a:ea typeface="Roboto" panose="02000000000000000000" pitchFamily="2" charset="0"/>
              </a:rPr>
              <a:t>With Birkman, color becomes shorthand for understanding fundamental differences between personality types.</a:t>
            </a:r>
            <a:endParaRPr lang="en-US" sz="1400" dirty="0">
              <a:solidFill>
                <a:srgbClr val="0E7F87"/>
              </a:solidFill>
              <a:latin typeface="Century Gothic" panose="020B0502020202020204" pitchFamily="34" charset="0"/>
              <a:ea typeface="Roboto" panose="02000000000000000000" pitchFamily="2" charset="0"/>
            </a:endParaRPr>
          </a:p>
          <a:p>
            <a:pPr marL="0" indent="0">
              <a:buNone/>
            </a:pPr>
            <a:endParaRPr lang="en-US" sz="1350" dirty="0">
              <a:solidFill>
                <a:srgbClr val="3C4647"/>
              </a:solidFill>
              <a:latin typeface="Roboto" panose="02000000000000000000" pitchFamily="2" charset="0"/>
              <a:ea typeface="Roboto"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spTree>
    <p:extLst>
      <p:ext uri="{BB962C8B-B14F-4D97-AF65-F5344CB8AC3E}">
        <p14:creationId xmlns:p14="http://schemas.microsoft.com/office/powerpoint/2010/main" val="70497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73" y="254253"/>
            <a:ext cx="452916" cy="452916"/>
          </a:xfrm>
          <a:prstGeom prst="rect">
            <a:avLst/>
          </a:prstGeom>
        </p:spPr>
      </p:pic>
      <p:sp>
        <p:nvSpPr>
          <p:cNvPr id="4" name="Title 1"/>
          <p:cNvSpPr txBox="1">
            <a:spLocks/>
          </p:cNvSpPr>
          <p:nvPr/>
        </p:nvSpPr>
        <p:spPr>
          <a:xfrm>
            <a:off x="540502" y="254253"/>
            <a:ext cx="4657725" cy="4256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3C4647"/>
                </a:solidFill>
                <a:latin typeface="Century Gothic" panose="020B0502020202020204" pitchFamily="34" charset="0"/>
                <a:ea typeface="Roboto" panose="02000000000000000000" pitchFamily="2" charset="0"/>
              </a:rPr>
              <a:t>What We Measure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315749" y="3315749"/>
            <a:ext cx="6858000" cy="226503"/>
          </a:xfrm>
          <a:prstGeom prst="rect">
            <a:avLst/>
          </a:prstGeom>
        </p:spPr>
      </p:pic>
      <p:grpSp>
        <p:nvGrpSpPr>
          <p:cNvPr id="5" name="Group 4">
            <a:extLst>
              <a:ext uri="{FF2B5EF4-FFF2-40B4-BE49-F238E27FC236}">
                <a16:creationId xmlns:a16="http://schemas.microsoft.com/office/drawing/2014/main" id="{3B887602-E395-4F6A-9E03-7081B824A813}"/>
              </a:ext>
            </a:extLst>
          </p:cNvPr>
          <p:cNvGrpSpPr/>
          <p:nvPr/>
        </p:nvGrpSpPr>
        <p:grpSpPr>
          <a:xfrm>
            <a:off x="1445340" y="1282793"/>
            <a:ext cx="2875407" cy="2285862"/>
            <a:chOff x="4911033" y="1282793"/>
            <a:chExt cx="2875407" cy="2285862"/>
          </a:xfrm>
        </p:grpSpPr>
        <p:pic>
          <p:nvPicPr>
            <p:cNvPr id="8" name="Picture 2" descr="Y:\Marketing Folder\Graphics\Birkman Symbols\CMYK\Diamond - Black - CMYK.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579" t="39079" r="39238" b="39570"/>
            <a:stretch/>
          </p:blipFill>
          <p:spPr bwMode="auto">
            <a:xfrm>
              <a:off x="6052678" y="1282793"/>
              <a:ext cx="592122" cy="596822"/>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5254457" y="2085772"/>
              <a:ext cx="2188561" cy="350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BAA170"/>
                  </a:solidFill>
                  <a:latin typeface="Century Gothic" panose="020B0502020202020204" pitchFamily="34" charset="0"/>
                  <a:ea typeface="Roboto" panose="02000000000000000000" pitchFamily="2" charset="0"/>
                </a:rPr>
                <a:t>USUAL BEHAVIOR</a:t>
              </a:r>
              <a:endParaRPr lang="en-US" sz="1800" dirty="0">
                <a:solidFill>
                  <a:srgbClr val="BAA170"/>
                </a:solidFill>
                <a:latin typeface="Century Gothic" panose="020B0502020202020204" pitchFamily="34" charset="0"/>
                <a:ea typeface="Roboto" panose="02000000000000000000" pitchFamily="2" charset="0"/>
              </a:endParaRPr>
            </a:p>
          </p:txBody>
        </p:sp>
        <p:sp>
          <p:nvSpPr>
            <p:cNvPr id="17" name="Subtitle 2"/>
            <p:cNvSpPr txBox="1">
              <a:spLocks/>
            </p:cNvSpPr>
            <p:nvPr/>
          </p:nvSpPr>
          <p:spPr>
            <a:xfrm>
              <a:off x="4911033" y="2534891"/>
              <a:ext cx="2875407" cy="1033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solidFill>
                    <a:srgbClr val="3C4647"/>
                  </a:solidFill>
                  <a:latin typeface="Century Gothic" panose="020B0502020202020204" pitchFamily="34" charset="0"/>
                  <a:ea typeface="Roboto" panose="02000000000000000000" pitchFamily="2" charset="0"/>
                </a:rPr>
                <a:t>What others observe</a:t>
              </a:r>
            </a:p>
            <a:p>
              <a:pPr>
                <a:lnSpc>
                  <a:spcPct val="100000"/>
                </a:lnSpc>
              </a:pPr>
              <a:r>
                <a:rPr lang="en-US" sz="1200" dirty="0">
                  <a:solidFill>
                    <a:srgbClr val="3C4647"/>
                  </a:solidFill>
                  <a:latin typeface="Century Gothic" panose="020B0502020202020204" pitchFamily="34" charset="0"/>
                  <a:ea typeface="Roboto" panose="02000000000000000000" pitchFamily="2" charset="0"/>
                </a:rPr>
                <a:t>Socialized behavior</a:t>
              </a:r>
            </a:p>
            <a:p>
              <a:pPr marL="0" indent="0">
                <a:buNone/>
              </a:pPr>
              <a:endParaRPr lang="en-US" sz="1350" dirty="0">
                <a:solidFill>
                  <a:srgbClr val="3C4647"/>
                </a:solidFill>
                <a:latin typeface="Roboto" panose="02000000000000000000" pitchFamily="2" charset="0"/>
                <a:ea typeface="Roboto" panose="02000000000000000000" pitchFamily="2" charset="0"/>
              </a:endParaRPr>
            </a:p>
          </p:txBody>
        </p:sp>
      </p:grpSp>
      <p:grpSp>
        <p:nvGrpSpPr>
          <p:cNvPr id="12" name="Group 11">
            <a:extLst>
              <a:ext uri="{FF2B5EF4-FFF2-40B4-BE49-F238E27FC236}">
                <a16:creationId xmlns:a16="http://schemas.microsoft.com/office/drawing/2014/main" id="{02D1054A-2374-493A-99B3-20B74E56FB75}"/>
              </a:ext>
            </a:extLst>
          </p:cNvPr>
          <p:cNvGrpSpPr/>
          <p:nvPr/>
        </p:nvGrpSpPr>
        <p:grpSpPr>
          <a:xfrm>
            <a:off x="5243526" y="1282793"/>
            <a:ext cx="2188561" cy="2662633"/>
            <a:chOff x="1758647" y="3874194"/>
            <a:chExt cx="2188561" cy="2662633"/>
          </a:xfrm>
        </p:grpSpPr>
        <p:pic>
          <p:nvPicPr>
            <p:cNvPr id="9" name="Picture 2" descr="Y:\Marketing Folder\Graphics\Birkman Symbols\CMYK\Circle - Black - CMYK.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226" t="38901" r="39423" b="39412"/>
            <a:stretch/>
          </p:blipFill>
          <p:spPr bwMode="auto">
            <a:xfrm>
              <a:off x="2564608" y="3874194"/>
              <a:ext cx="576640" cy="585720"/>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1758647" y="4701494"/>
              <a:ext cx="2188561" cy="350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BAA170"/>
                  </a:solidFill>
                  <a:latin typeface="Century Gothic" panose="020B0502020202020204" pitchFamily="34" charset="0"/>
                  <a:ea typeface="Roboto" panose="02000000000000000000" pitchFamily="2" charset="0"/>
                </a:rPr>
                <a:t>NEEDS</a:t>
              </a:r>
              <a:endParaRPr lang="en-US" sz="1800" dirty="0">
                <a:solidFill>
                  <a:srgbClr val="BAA170"/>
                </a:solidFill>
                <a:latin typeface="Century Gothic" panose="020B0502020202020204" pitchFamily="34" charset="0"/>
                <a:ea typeface="Roboto" panose="02000000000000000000" pitchFamily="2" charset="0"/>
              </a:endParaRPr>
            </a:p>
          </p:txBody>
        </p:sp>
        <p:sp>
          <p:nvSpPr>
            <p:cNvPr id="18" name="Subtitle 2"/>
            <p:cNvSpPr txBox="1">
              <a:spLocks/>
            </p:cNvSpPr>
            <p:nvPr/>
          </p:nvSpPr>
          <p:spPr>
            <a:xfrm>
              <a:off x="1818880" y="5051538"/>
              <a:ext cx="2128328" cy="14852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solidFill>
                    <a:srgbClr val="3C4647"/>
                  </a:solidFill>
                  <a:latin typeface="Century Gothic" panose="020B0502020202020204" pitchFamily="34" charset="0"/>
                  <a:ea typeface="Roboto" panose="02000000000000000000" pitchFamily="2" charset="0"/>
                </a:rPr>
                <a:t>Invisible to others</a:t>
              </a:r>
            </a:p>
            <a:p>
              <a:pPr>
                <a:lnSpc>
                  <a:spcPct val="100000"/>
                </a:lnSpc>
              </a:pPr>
              <a:r>
                <a:rPr lang="en-US" sz="1200" dirty="0">
                  <a:solidFill>
                    <a:srgbClr val="3C4647"/>
                  </a:solidFill>
                  <a:latin typeface="Century Gothic" panose="020B0502020202020204" pitchFamily="34" charset="0"/>
                  <a:ea typeface="Roboto" panose="02000000000000000000" pitchFamily="2" charset="0"/>
                </a:rPr>
                <a:t>Motivates you</a:t>
              </a:r>
            </a:p>
            <a:p>
              <a:pPr>
                <a:lnSpc>
                  <a:spcPct val="100000"/>
                </a:lnSpc>
              </a:pPr>
              <a:r>
                <a:rPr lang="en-US" sz="1200" dirty="0">
                  <a:solidFill>
                    <a:srgbClr val="3C4647"/>
                  </a:solidFill>
                  <a:latin typeface="Century Gothic" panose="020B0502020202020204" pitchFamily="34" charset="0"/>
                  <a:ea typeface="Roboto" panose="02000000000000000000" pitchFamily="2" charset="0"/>
                </a:rPr>
                <a:t>Ideal environment</a:t>
              </a:r>
              <a:endParaRPr lang="en-US" sz="1200" dirty="0">
                <a:solidFill>
                  <a:srgbClr val="0E7F87"/>
                </a:solidFill>
                <a:latin typeface="Century Gothic" panose="020B0502020202020204" pitchFamily="34" charset="0"/>
                <a:ea typeface="Roboto" panose="02000000000000000000" pitchFamily="2" charset="0"/>
              </a:endParaRPr>
            </a:p>
            <a:p>
              <a:pPr marL="0" indent="0">
                <a:buNone/>
              </a:pPr>
              <a:endParaRPr lang="en-US" sz="1350" dirty="0">
                <a:solidFill>
                  <a:srgbClr val="3C4647"/>
                </a:solidFill>
                <a:latin typeface="Roboto" panose="02000000000000000000" pitchFamily="2" charset="0"/>
                <a:ea typeface="Roboto" panose="02000000000000000000" pitchFamily="2" charset="0"/>
              </a:endParaRPr>
            </a:p>
          </p:txBody>
        </p:sp>
      </p:grpSp>
      <p:grpSp>
        <p:nvGrpSpPr>
          <p:cNvPr id="14" name="Group 13">
            <a:extLst>
              <a:ext uri="{FF2B5EF4-FFF2-40B4-BE49-F238E27FC236}">
                <a16:creationId xmlns:a16="http://schemas.microsoft.com/office/drawing/2014/main" id="{FD5B503A-D410-4D2C-B2A2-3024B0DB4567}"/>
              </a:ext>
            </a:extLst>
          </p:cNvPr>
          <p:cNvGrpSpPr/>
          <p:nvPr/>
        </p:nvGrpSpPr>
        <p:grpSpPr>
          <a:xfrm>
            <a:off x="1153627" y="3902352"/>
            <a:ext cx="3431474" cy="3943630"/>
            <a:chOff x="4632999" y="3902352"/>
            <a:chExt cx="3431474" cy="3943630"/>
          </a:xfrm>
        </p:grpSpPr>
        <p:pic>
          <p:nvPicPr>
            <p:cNvPr id="10" name="Picture 2" descr="Y:\Marketing Folder\Graphics\Birkman Symbols\CMYK\Square - Black - CMYK.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899" t="38476" r="39245" b="39080"/>
            <a:stretch/>
          </p:blipFill>
          <p:spPr bwMode="auto">
            <a:xfrm>
              <a:off x="6077266" y="3902352"/>
              <a:ext cx="542945" cy="557563"/>
            </a:xfrm>
            <a:prstGeom prst="rect">
              <a:avLst/>
            </a:prstGeom>
            <a:noFill/>
            <a:extLst>
              <a:ext uri="{909E8E84-426E-40DD-AFC4-6F175D3DCCD1}">
                <a14:hiddenFill xmlns:a14="http://schemas.microsoft.com/office/drawing/2010/main">
                  <a:solidFill>
                    <a:srgbClr val="FFFFFF"/>
                  </a:solidFill>
                </a14:hiddenFill>
              </a:ext>
            </a:extLst>
          </p:spPr>
        </p:pic>
        <p:sp>
          <p:nvSpPr>
            <p:cNvPr id="16" name="Subtitle 2"/>
            <p:cNvSpPr txBox="1">
              <a:spLocks/>
            </p:cNvSpPr>
            <p:nvPr/>
          </p:nvSpPr>
          <p:spPr>
            <a:xfrm>
              <a:off x="5254457" y="4701494"/>
              <a:ext cx="2188561" cy="350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BAA170"/>
                  </a:solidFill>
                  <a:latin typeface="Century Gothic" panose="020B0502020202020204" pitchFamily="34" charset="0"/>
                  <a:ea typeface="Roboto" panose="02000000000000000000" pitchFamily="2" charset="0"/>
                </a:rPr>
                <a:t>STRESS BEHAVIOR</a:t>
              </a:r>
              <a:endParaRPr lang="en-US" sz="1800" dirty="0">
                <a:solidFill>
                  <a:srgbClr val="BAA170"/>
                </a:solidFill>
                <a:latin typeface="Century Gothic" panose="020B0502020202020204" pitchFamily="34" charset="0"/>
                <a:ea typeface="Roboto" panose="02000000000000000000" pitchFamily="2" charset="0"/>
              </a:endParaRPr>
            </a:p>
          </p:txBody>
        </p:sp>
        <p:sp>
          <p:nvSpPr>
            <p:cNvPr id="19" name="Subtitle 2"/>
            <p:cNvSpPr txBox="1">
              <a:spLocks/>
            </p:cNvSpPr>
            <p:nvPr/>
          </p:nvSpPr>
          <p:spPr>
            <a:xfrm>
              <a:off x="4632999" y="5051539"/>
              <a:ext cx="3431474" cy="279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solidFill>
                    <a:srgbClr val="3C4647"/>
                  </a:solidFill>
                  <a:latin typeface="Century Gothic" panose="020B0502020202020204" pitchFamily="34" charset="0"/>
                  <a:ea typeface="Roboto" panose="02000000000000000000" pitchFamily="2" charset="0"/>
                </a:rPr>
                <a:t>Seen by others</a:t>
              </a:r>
            </a:p>
            <a:p>
              <a:pPr>
                <a:lnSpc>
                  <a:spcPct val="100000"/>
                </a:lnSpc>
              </a:pPr>
              <a:r>
                <a:rPr lang="en-US" sz="1200" dirty="0">
                  <a:solidFill>
                    <a:srgbClr val="3C4647"/>
                  </a:solidFill>
                  <a:latin typeface="Century Gothic" panose="020B0502020202020204" pitchFamily="34" charset="0"/>
                  <a:ea typeface="Roboto" panose="02000000000000000000" pitchFamily="2" charset="0"/>
                </a:rPr>
                <a:t>Reactive, unproductive behavior</a:t>
              </a:r>
            </a:p>
            <a:p>
              <a:pPr>
                <a:lnSpc>
                  <a:spcPct val="150000"/>
                </a:lnSpc>
              </a:pPr>
              <a:r>
                <a:rPr lang="en-US" sz="1200" dirty="0">
                  <a:solidFill>
                    <a:srgbClr val="3C4647"/>
                  </a:solidFill>
                  <a:latin typeface="Century Gothic" panose="020B0502020202020204" pitchFamily="34" charset="0"/>
                  <a:ea typeface="Roboto" panose="02000000000000000000" pitchFamily="2" charset="0"/>
                </a:rPr>
                <a:t>Occurs when our needs are not met over time</a:t>
              </a:r>
              <a:endParaRPr lang="en-US" sz="1200" dirty="0">
                <a:solidFill>
                  <a:srgbClr val="3C4647"/>
                </a:solidFill>
                <a:latin typeface="Roboto" panose="02000000000000000000" pitchFamily="2" charset="0"/>
                <a:ea typeface="Roboto" panose="02000000000000000000" pitchFamily="2" charset="0"/>
              </a:endParaRPr>
            </a:p>
          </p:txBody>
        </p:sp>
      </p:grpSp>
      <p:grpSp>
        <p:nvGrpSpPr>
          <p:cNvPr id="2" name="Group 1">
            <a:extLst>
              <a:ext uri="{FF2B5EF4-FFF2-40B4-BE49-F238E27FC236}">
                <a16:creationId xmlns:a16="http://schemas.microsoft.com/office/drawing/2014/main" id="{4F290E2C-E00B-43D2-8B1B-81DD2F6AA94A}"/>
              </a:ext>
            </a:extLst>
          </p:cNvPr>
          <p:cNvGrpSpPr/>
          <p:nvPr/>
        </p:nvGrpSpPr>
        <p:grpSpPr>
          <a:xfrm>
            <a:off x="5273642" y="3902352"/>
            <a:ext cx="2188561" cy="2736887"/>
            <a:chOff x="1758647" y="1283292"/>
            <a:chExt cx="2188561" cy="2736887"/>
          </a:xfrm>
        </p:grpSpPr>
        <p:pic>
          <p:nvPicPr>
            <p:cNvPr id="7" name="Picture 2" descr="Y:\Marketing Folder\Graphics\Birkman Symbols\CMYK\Asterisk - Black - CMYK.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803" t="37419" r="36809" b="38020"/>
            <a:stretch/>
          </p:blipFill>
          <p:spPr bwMode="auto">
            <a:xfrm>
              <a:off x="2556867" y="1283292"/>
              <a:ext cx="592122" cy="59632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1758647" y="2085772"/>
              <a:ext cx="2188561" cy="3500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rgbClr val="BAA170"/>
                  </a:solidFill>
                  <a:latin typeface="Century Gothic" panose="020B0502020202020204" pitchFamily="34" charset="0"/>
                  <a:ea typeface="Roboto" panose="02000000000000000000" pitchFamily="2" charset="0"/>
                </a:rPr>
                <a:t>INTERESTS</a:t>
              </a:r>
              <a:endParaRPr lang="en-US" sz="1800" dirty="0">
                <a:solidFill>
                  <a:srgbClr val="BAA170"/>
                </a:solidFill>
                <a:latin typeface="Century Gothic" panose="020B0502020202020204" pitchFamily="34" charset="0"/>
                <a:ea typeface="Roboto" panose="02000000000000000000" pitchFamily="2" charset="0"/>
              </a:endParaRPr>
            </a:p>
          </p:txBody>
        </p:sp>
        <p:sp>
          <p:nvSpPr>
            <p:cNvPr id="21" name="Subtitle 2"/>
            <p:cNvSpPr txBox="1">
              <a:spLocks/>
            </p:cNvSpPr>
            <p:nvPr/>
          </p:nvSpPr>
          <p:spPr>
            <a:xfrm>
              <a:off x="1788763" y="2534890"/>
              <a:ext cx="2128328" cy="14852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solidFill>
                    <a:srgbClr val="3C4647"/>
                  </a:solidFill>
                  <a:latin typeface="Century Gothic" panose="020B0502020202020204" pitchFamily="34" charset="0"/>
                  <a:ea typeface="Roboto" panose="02000000000000000000" pitchFamily="2" charset="0"/>
                </a:rPr>
                <a:t>What you like</a:t>
              </a:r>
            </a:p>
            <a:p>
              <a:pPr>
                <a:lnSpc>
                  <a:spcPct val="100000"/>
                </a:lnSpc>
              </a:pPr>
              <a:r>
                <a:rPr lang="en-US" sz="1200" dirty="0">
                  <a:solidFill>
                    <a:srgbClr val="3C4647"/>
                  </a:solidFill>
                  <a:latin typeface="Century Gothic" panose="020B0502020202020204" pitchFamily="34" charset="0"/>
                  <a:ea typeface="Roboto" panose="02000000000000000000" pitchFamily="2" charset="0"/>
                </a:rPr>
                <a:t>Activities you prefer</a:t>
              </a:r>
              <a:endParaRPr lang="en-US" sz="1200" dirty="0">
                <a:solidFill>
                  <a:srgbClr val="0E7F87"/>
                </a:solidFill>
                <a:latin typeface="Century Gothic" panose="020B0502020202020204" pitchFamily="34" charset="0"/>
                <a:ea typeface="Roboto" panose="02000000000000000000" pitchFamily="2" charset="0"/>
              </a:endParaRPr>
            </a:p>
            <a:p>
              <a:pPr marL="0" indent="0">
                <a:buNone/>
              </a:pPr>
              <a:endParaRPr lang="en-US" sz="1350" dirty="0">
                <a:solidFill>
                  <a:srgbClr val="3C4647"/>
                </a:solidFill>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20950787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1623</TotalTime>
  <Words>1804</Words>
  <Application>Microsoft Office PowerPoint</Application>
  <PresentationFormat>On-screen Show (4:3)</PresentationFormat>
  <Paragraphs>299</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Century Gothic</vt:lpstr>
      <vt:lpstr>Roboto</vt:lpstr>
      <vt:lpstr>Office Theme</vt:lpstr>
      <vt:lpstr>The Birkman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Taylor Chan</dc:creator>
  <cp:lastModifiedBy>Patricia Harris</cp:lastModifiedBy>
  <cp:revision>364</cp:revision>
  <cp:lastPrinted>2017-07-06T13:30:52Z</cp:lastPrinted>
  <dcterms:created xsi:type="dcterms:W3CDTF">2017-05-17T18:34:11Z</dcterms:created>
  <dcterms:modified xsi:type="dcterms:W3CDTF">2022-02-24T16:44:17Z</dcterms:modified>
</cp:coreProperties>
</file>